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9"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61" d="100"/>
          <a:sy n="61" d="100"/>
        </p:scale>
        <p:origin x="108" y="3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14302722-EE26-455D-B035-1215B9F8A723}" type="datetimeFigureOut">
              <a:rPr lang="en-US" smtClean="0"/>
              <a:t>28-Nov-24</a:t>
            </a:fld>
            <a:endParaRPr lang="en-US"/>
          </a:p>
        </p:txBody>
      </p:sp>
      <p:sp>
        <p:nvSpPr>
          <p:cNvPr id="5" name="Footer Placeholder 4"/>
          <p:cNvSpPr>
            <a:spLocks noGrp="1"/>
          </p:cNvSpPr>
          <p:nvPr>
            <p:ph type="ftr" sz="quarter" idx="11"/>
          </p:nvPr>
        </p:nvSpPr>
        <p:spPr>
          <a:xfrm>
            <a:off x="1371600" y="4323845"/>
            <a:ext cx="6400800" cy="365125"/>
          </a:xfrm>
        </p:spPr>
        <p:txBody>
          <a:bodyPr/>
          <a:lstStyle/>
          <a:p>
            <a:endParaRPr lang="en-US"/>
          </a:p>
        </p:txBody>
      </p:sp>
      <p:sp>
        <p:nvSpPr>
          <p:cNvPr id="6" name="Slide Number Placeholder 5"/>
          <p:cNvSpPr>
            <a:spLocks noGrp="1"/>
          </p:cNvSpPr>
          <p:nvPr>
            <p:ph type="sldNum" sz="quarter" idx="12"/>
          </p:nvPr>
        </p:nvSpPr>
        <p:spPr>
          <a:xfrm>
            <a:off x="8077200" y="1430866"/>
            <a:ext cx="2743200" cy="365125"/>
          </a:xfrm>
        </p:spPr>
        <p:txBody>
          <a:bodyPr/>
          <a:lstStyle/>
          <a:p>
            <a:fld id="{3AC88F40-9EE8-45CE-A954-5841596D98F0}" type="slidenum">
              <a:rPr lang="en-US" smtClean="0"/>
              <a:t>‹#›</a:t>
            </a:fld>
            <a:endParaRPr lang="en-US"/>
          </a:p>
        </p:txBody>
      </p:sp>
    </p:spTree>
    <p:extLst>
      <p:ext uri="{BB962C8B-B14F-4D97-AF65-F5344CB8AC3E}">
        <p14:creationId xmlns:p14="http://schemas.microsoft.com/office/powerpoint/2010/main" val="783084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302722-EE26-455D-B035-1215B9F8A723}" type="datetimeFigureOut">
              <a:rPr lang="en-US" smtClean="0"/>
              <a:t>28-Nov-24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C88F40-9EE8-45CE-A954-5841596D98F0}" type="slidenum">
              <a:rPr lang="en-US" smtClean="0"/>
              <a:t>‹#›</a:t>
            </a:fld>
            <a:endParaRPr lang="en-US"/>
          </a:p>
        </p:txBody>
      </p:sp>
    </p:spTree>
    <p:extLst>
      <p:ext uri="{BB962C8B-B14F-4D97-AF65-F5344CB8AC3E}">
        <p14:creationId xmlns:p14="http://schemas.microsoft.com/office/powerpoint/2010/main" val="3313899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14302722-EE26-455D-B035-1215B9F8A723}" type="datetimeFigureOut">
              <a:rPr lang="en-US" smtClean="0"/>
              <a:t>28-Nov-24</a:t>
            </a:fld>
            <a:endParaRPr lang="en-US"/>
          </a:p>
        </p:txBody>
      </p:sp>
      <p:sp>
        <p:nvSpPr>
          <p:cNvPr id="5" name="Footer Placeholder 4"/>
          <p:cNvSpPr>
            <a:spLocks noGrp="1"/>
          </p:cNvSpPr>
          <p:nvPr>
            <p:ph type="ftr" sz="quarter" idx="11"/>
          </p:nvPr>
        </p:nvSpPr>
        <p:spPr>
          <a:xfrm>
            <a:off x="685800" y="381001"/>
            <a:ext cx="6991492" cy="36406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3AC88F40-9EE8-45CE-A954-5841596D98F0}" type="slidenum">
              <a:rPr lang="en-US" smtClean="0"/>
              <a:t>‹#›</a:t>
            </a:fld>
            <a:endParaRPr lang="en-US"/>
          </a:p>
        </p:txBody>
      </p:sp>
    </p:spTree>
    <p:extLst>
      <p:ext uri="{BB962C8B-B14F-4D97-AF65-F5344CB8AC3E}">
        <p14:creationId xmlns:p14="http://schemas.microsoft.com/office/powerpoint/2010/main" val="1126071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4302722-EE26-455D-B035-1215B9F8A723}" type="datetimeFigureOut">
              <a:rPr lang="en-US" smtClean="0"/>
              <a:t>28-Nov-24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C88F40-9EE8-45CE-A954-5841596D98F0}" type="slidenum">
              <a:rPr lang="en-US" smtClean="0"/>
              <a:t>‹#›</a:t>
            </a:fld>
            <a:endParaRPr lang="en-US"/>
          </a:p>
        </p:txBody>
      </p:sp>
    </p:spTree>
    <p:extLst>
      <p:ext uri="{BB962C8B-B14F-4D97-AF65-F5344CB8AC3E}">
        <p14:creationId xmlns:p14="http://schemas.microsoft.com/office/powerpoint/2010/main" val="24177160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4302722-EE26-455D-B035-1215B9F8A723}" type="datetimeFigureOut">
              <a:rPr lang="en-US" smtClean="0"/>
              <a:t>28-Nov-24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AC88F40-9EE8-45CE-A954-5841596D98F0}" type="slidenum">
              <a:rPr lang="en-US" smtClean="0"/>
              <a:t>‹#›</a:t>
            </a:fld>
            <a:endParaRPr lang="en-US"/>
          </a:p>
        </p:txBody>
      </p:sp>
    </p:spTree>
    <p:extLst>
      <p:ext uri="{BB962C8B-B14F-4D97-AF65-F5344CB8AC3E}">
        <p14:creationId xmlns:p14="http://schemas.microsoft.com/office/powerpoint/2010/main" val="17180342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4302722-EE26-455D-B035-1215B9F8A723}" type="datetimeFigureOut">
              <a:rPr lang="en-US" smtClean="0"/>
              <a:t>28-Nov-24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AC88F40-9EE8-45CE-A954-5841596D98F0}" type="slidenum">
              <a:rPr lang="en-US" smtClean="0"/>
              <a:t>‹#›</a:t>
            </a:fld>
            <a:endParaRPr lang="en-US"/>
          </a:p>
        </p:txBody>
      </p:sp>
    </p:spTree>
    <p:extLst>
      <p:ext uri="{BB962C8B-B14F-4D97-AF65-F5344CB8AC3E}">
        <p14:creationId xmlns:p14="http://schemas.microsoft.com/office/powerpoint/2010/main" val="23424526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302722-EE26-455D-B035-1215B9F8A723}" type="datetimeFigureOut">
              <a:rPr lang="en-US" smtClean="0"/>
              <a:t>28-Nov-24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AC88F40-9EE8-45CE-A954-5841596D98F0}" type="slidenum">
              <a:rPr lang="en-US" smtClean="0"/>
              <a:t>‹#›</a:t>
            </a:fld>
            <a:endParaRPr lang="en-US"/>
          </a:p>
        </p:txBody>
      </p:sp>
    </p:spTree>
    <p:extLst>
      <p:ext uri="{BB962C8B-B14F-4D97-AF65-F5344CB8AC3E}">
        <p14:creationId xmlns:p14="http://schemas.microsoft.com/office/powerpoint/2010/main" val="24536491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4302722-EE26-455D-B035-1215B9F8A723}" type="datetimeFigureOut">
              <a:rPr lang="en-US" smtClean="0"/>
              <a:t>28-Nov-24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C88F40-9EE8-45CE-A954-5841596D98F0}" type="slidenum">
              <a:rPr lang="en-US" smtClean="0"/>
              <a:t>‹#›</a:t>
            </a:fld>
            <a:endParaRPr lang="en-US"/>
          </a:p>
        </p:txBody>
      </p:sp>
    </p:spTree>
    <p:extLst>
      <p:ext uri="{BB962C8B-B14F-4D97-AF65-F5344CB8AC3E}">
        <p14:creationId xmlns:p14="http://schemas.microsoft.com/office/powerpoint/2010/main" val="24576121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4302722-EE26-455D-B035-1215B9F8A723}" type="datetimeFigureOut">
              <a:rPr lang="en-US" smtClean="0"/>
              <a:t>28-Nov-24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C88F40-9EE8-45CE-A954-5841596D98F0}" type="slidenum">
              <a:rPr lang="en-US" smtClean="0"/>
              <a:t>‹#›</a:t>
            </a:fld>
            <a:endParaRPr lang="en-US"/>
          </a:p>
        </p:txBody>
      </p:sp>
    </p:spTree>
    <p:extLst>
      <p:ext uri="{BB962C8B-B14F-4D97-AF65-F5344CB8AC3E}">
        <p14:creationId xmlns:p14="http://schemas.microsoft.com/office/powerpoint/2010/main" val="39965386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4302722-EE26-455D-B035-1215B9F8A723}" type="datetimeFigureOut">
              <a:rPr lang="en-US" smtClean="0"/>
              <a:t>28-Nov-24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C88F40-9EE8-45CE-A954-5841596D98F0}" type="slidenum">
              <a:rPr lang="en-US" smtClean="0"/>
              <a:t>‹#›</a:t>
            </a:fld>
            <a:endParaRPr lang="en-US"/>
          </a:p>
        </p:txBody>
      </p:sp>
    </p:spTree>
    <p:extLst>
      <p:ext uri="{BB962C8B-B14F-4D97-AF65-F5344CB8AC3E}">
        <p14:creationId xmlns:p14="http://schemas.microsoft.com/office/powerpoint/2010/main" val="36758247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14302722-EE26-455D-B035-1215B9F8A723}" type="datetimeFigureOut">
              <a:rPr lang="en-US" smtClean="0"/>
              <a:t>28-Nov-24</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3AC88F40-9EE8-45CE-A954-5841596D98F0}" type="slidenum">
              <a:rPr lang="en-US" smtClean="0"/>
              <a:t>‹#›</a:t>
            </a:fld>
            <a:endParaRPr lang="en-US"/>
          </a:p>
        </p:txBody>
      </p:sp>
    </p:spTree>
    <p:extLst>
      <p:ext uri="{BB962C8B-B14F-4D97-AF65-F5344CB8AC3E}">
        <p14:creationId xmlns:p14="http://schemas.microsoft.com/office/powerpoint/2010/main" val="32159827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14302722-EE26-455D-B035-1215B9F8A723}" type="datetimeFigureOut">
              <a:rPr lang="en-US" smtClean="0"/>
              <a:t>28-Nov-24</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3AC88F40-9EE8-45CE-A954-5841596D98F0}" type="slidenum">
              <a:rPr lang="en-US" smtClean="0"/>
              <a:t>‹#›</a:t>
            </a:fld>
            <a:endParaRPr lang="en-US"/>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9832548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14302722-EE26-455D-B035-1215B9F8A723}" type="datetimeFigureOut">
              <a:rPr lang="en-US" smtClean="0"/>
              <a:t>28-Nov-24</a:t>
            </a:fld>
            <a:endParaRPr lang="en-US"/>
          </a:p>
        </p:txBody>
      </p:sp>
      <p:sp>
        <p:nvSpPr>
          <p:cNvPr id="6" name="Footer Placeholder 5"/>
          <p:cNvSpPr>
            <a:spLocks noGrp="1"/>
          </p:cNvSpPr>
          <p:nvPr>
            <p:ph type="ftr" sz="quarter" idx="11"/>
          </p:nvPr>
        </p:nvSpPr>
        <p:spPr>
          <a:xfrm>
            <a:off x="685800" y="378883"/>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3AC88F40-9EE8-45CE-A954-5841596D98F0}" type="slidenum">
              <a:rPr lang="en-US" smtClean="0"/>
              <a:t>‹#›</a:t>
            </a:fld>
            <a:endParaRPr lang="en-US"/>
          </a:p>
        </p:txBody>
      </p:sp>
    </p:spTree>
    <p:extLst>
      <p:ext uri="{BB962C8B-B14F-4D97-AF65-F5344CB8AC3E}">
        <p14:creationId xmlns:p14="http://schemas.microsoft.com/office/powerpoint/2010/main" val="20483973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14302722-EE26-455D-B035-1215B9F8A723}" type="datetimeFigureOut">
              <a:rPr lang="en-US" smtClean="0"/>
              <a:t>28-Nov-24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AC88F40-9EE8-45CE-A954-5841596D98F0}" type="slidenum">
              <a:rPr lang="en-US" smtClean="0"/>
              <a:t>‹#›</a:t>
            </a:fld>
            <a:endParaRPr lang="en-US"/>
          </a:p>
        </p:txBody>
      </p:sp>
    </p:spTree>
    <p:extLst>
      <p:ext uri="{BB962C8B-B14F-4D97-AF65-F5344CB8AC3E}">
        <p14:creationId xmlns:p14="http://schemas.microsoft.com/office/powerpoint/2010/main" val="21632290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14302722-EE26-455D-B035-1215B9F8A723}" type="datetimeFigureOut">
              <a:rPr lang="en-US" smtClean="0"/>
              <a:t>28-Nov-24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AC88F40-9EE8-45CE-A954-5841596D98F0}" type="slidenum">
              <a:rPr lang="en-US" smtClean="0"/>
              <a:t>‹#›</a:t>
            </a:fld>
            <a:endParaRPr lang="en-US"/>
          </a:p>
        </p:txBody>
      </p:sp>
    </p:spTree>
    <p:extLst>
      <p:ext uri="{BB962C8B-B14F-4D97-AF65-F5344CB8AC3E}">
        <p14:creationId xmlns:p14="http://schemas.microsoft.com/office/powerpoint/2010/main" val="39071585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302722-EE26-455D-B035-1215B9F8A723}" type="datetimeFigureOut">
              <a:rPr lang="en-US" smtClean="0"/>
              <a:t>28-Nov-24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C88F40-9EE8-45CE-A954-5841596D98F0}" type="slidenum">
              <a:rPr lang="en-US" smtClean="0"/>
              <a:t>‹#›</a:t>
            </a:fld>
            <a:endParaRPr lang="en-US"/>
          </a:p>
        </p:txBody>
      </p:sp>
    </p:spTree>
    <p:extLst>
      <p:ext uri="{BB962C8B-B14F-4D97-AF65-F5344CB8AC3E}">
        <p14:creationId xmlns:p14="http://schemas.microsoft.com/office/powerpoint/2010/main" val="27205584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14302722-EE26-455D-B035-1215B9F8A723}" type="datetimeFigureOut">
              <a:rPr lang="en-US" smtClean="0"/>
              <a:t>28-Nov-24</a:t>
            </a:fld>
            <a:endParaRPr lang="en-US"/>
          </a:p>
        </p:txBody>
      </p:sp>
      <p:sp>
        <p:nvSpPr>
          <p:cNvPr id="5" name="Footer Placeholder 4"/>
          <p:cNvSpPr>
            <a:spLocks noGrp="1"/>
          </p:cNvSpPr>
          <p:nvPr>
            <p:ph type="ftr" sz="quarter" idx="11"/>
          </p:nvPr>
        </p:nvSpPr>
        <p:spPr>
          <a:xfrm>
            <a:off x="685800" y="381000"/>
            <a:ext cx="6991492" cy="36512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3AC88F40-9EE8-45CE-A954-5841596D98F0}" type="slidenum">
              <a:rPr lang="en-US" smtClean="0"/>
              <a:t>‹#›</a:t>
            </a:fld>
            <a:endParaRPr lang="en-US"/>
          </a:p>
        </p:txBody>
      </p:sp>
    </p:spTree>
    <p:extLst>
      <p:ext uri="{BB962C8B-B14F-4D97-AF65-F5344CB8AC3E}">
        <p14:creationId xmlns:p14="http://schemas.microsoft.com/office/powerpoint/2010/main" val="2325281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14302722-EE26-455D-B035-1215B9F8A723}" type="datetimeFigureOut">
              <a:rPr lang="en-US" smtClean="0"/>
              <a:t>28-Nov-24</a:t>
            </a:fld>
            <a:endParaRPr lang="en-US"/>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AC88F40-9EE8-45CE-A954-5841596D98F0}" type="slidenum">
              <a:rPr lang="en-US" smtClean="0"/>
              <a:t>‹#›</a:t>
            </a:fld>
            <a:endParaRPr lang="en-US"/>
          </a:p>
        </p:txBody>
      </p:sp>
    </p:spTree>
    <p:extLst>
      <p:ext uri="{BB962C8B-B14F-4D97-AF65-F5344CB8AC3E}">
        <p14:creationId xmlns:p14="http://schemas.microsoft.com/office/powerpoint/2010/main" val="3767096442"/>
      </p:ext>
    </p:extLst>
  </p:cSld>
  <p:clrMap bg1="lt1" tx1="dk1" bg2="lt2" tx2="dk2" accent1="accent1" accent2="accent2" accent3="accent3" accent4="accent4" accent5="accent5" accent6="accent6" hlink="hlink" folHlink="folHlink"/>
  <p:sldLayoutIdLst>
    <p:sldLayoutId id="2147483800" r:id="rId1"/>
    <p:sldLayoutId id="2147483801" r:id="rId2"/>
    <p:sldLayoutId id="2147483802" r:id="rId3"/>
    <p:sldLayoutId id="2147483803" r:id="rId4"/>
    <p:sldLayoutId id="2147483804" r:id="rId5"/>
    <p:sldLayoutId id="2147483805" r:id="rId6"/>
    <p:sldLayoutId id="2147483806" r:id="rId7"/>
    <p:sldLayoutId id="2147483807" r:id="rId8"/>
    <p:sldLayoutId id="2147483808" r:id="rId9"/>
    <p:sldLayoutId id="2147483809" r:id="rId10"/>
    <p:sldLayoutId id="2147483810" r:id="rId11"/>
    <p:sldLayoutId id="2147483811" r:id="rId12"/>
    <p:sldLayoutId id="2147483812" r:id="rId13"/>
    <p:sldLayoutId id="2147483813" r:id="rId14"/>
    <p:sldLayoutId id="2147483814" r:id="rId15"/>
    <p:sldLayoutId id="2147483815" r:id="rId16"/>
    <p:sldLayoutId id="2147483816"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96B4B2-CABB-4203-A2CB-BDBD6025BC63}"/>
              </a:ext>
            </a:extLst>
          </p:cNvPr>
          <p:cNvSpPr/>
          <p:nvPr/>
        </p:nvSpPr>
        <p:spPr>
          <a:xfrm>
            <a:off x="346841" y="1646551"/>
            <a:ext cx="11845159" cy="1953868"/>
          </a:xfrm>
          <a:prstGeom prst="rect">
            <a:avLst/>
          </a:prstGeom>
        </p:spPr>
        <p:txBody>
          <a:bodyPr wrap="square">
            <a:spAutoFit/>
          </a:bodyPr>
          <a:lstStyle/>
          <a:p>
            <a:pPr algn="ctr">
              <a:lnSpc>
                <a:spcPct val="150000"/>
              </a:lnSpc>
            </a:pPr>
            <a:r>
              <a:rPr lang="en-IN" sz="2800" b="1" dirty="0">
                <a:latin typeface="Times New Roman" panose="02020603050405020304" pitchFamily="18" charset="0"/>
                <a:ea typeface="Times New Roman" panose="02020603050405020304" pitchFamily="18" charset="0"/>
              </a:rPr>
              <a:t>DEVELOPMENT AND IN-VITRO CHARACTERIZATION OF SUSTAINED RELEASE LINEZOLID TABLETS: A NOVEL DRUG DELIVERY APPROACH</a:t>
            </a:r>
            <a:endParaRPr lang="en-US" sz="2000" dirty="0">
              <a:effectLst/>
              <a:latin typeface="Times New Roman" panose="02020603050405020304" pitchFamily="18" charset="0"/>
              <a:ea typeface="Times New Roman" panose="02020603050405020304" pitchFamily="18" charset="0"/>
            </a:endParaRPr>
          </a:p>
        </p:txBody>
      </p:sp>
      <p:sp>
        <p:nvSpPr>
          <p:cNvPr id="5" name="Rectangle 4">
            <a:extLst>
              <a:ext uri="{FF2B5EF4-FFF2-40B4-BE49-F238E27FC236}">
                <a16:creationId xmlns:a16="http://schemas.microsoft.com/office/drawing/2014/main" id="{D7F6DD0D-A3CA-44A4-90A2-590B2CEEC3AF}"/>
              </a:ext>
            </a:extLst>
          </p:cNvPr>
          <p:cNvSpPr/>
          <p:nvPr/>
        </p:nvSpPr>
        <p:spPr>
          <a:xfrm>
            <a:off x="5817476" y="3742309"/>
            <a:ext cx="5980387" cy="1815882"/>
          </a:xfrm>
          <a:prstGeom prst="rect">
            <a:avLst/>
          </a:prstGeom>
        </p:spPr>
        <p:txBody>
          <a:bodyPr wrap="square">
            <a:spAutoFit/>
          </a:bodyPr>
          <a:lstStyle/>
          <a:p>
            <a:pPr algn="r"/>
            <a:r>
              <a:rPr lang="en-IN" sz="1600" b="1" i="1" baseline="30000" dirty="0">
                <a:latin typeface="Times New Roman" panose="02020603050405020304" pitchFamily="18" charset="0"/>
                <a:ea typeface="Times New Roman" panose="02020603050405020304" pitchFamily="18" charset="0"/>
              </a:rPr>
              <a:t>1</a:t>
            </a:r>
            <a:r>
              <a:rPr lang="en-IN" sz="1600" b="1" i="1" dirty="0">
                <a:latin typeface="Times New Roman" panose="02020603050405020304" pitchFamily="18" charset="0"/>
                <a:ea typeface="Times New Roman" panose="02020603050405020304" pitchFamily="18" charset="0"/>
              </a:rPr>
              <a:t>Itishree Maharana</a:t>
            </a:r>
            <a:r>
              <a:rPr lang="en-IN" sz="1600" b="1" i="1" baseline="30000" dirty="0">
                <a:latin typeface="Times New Roman" panose="02020603050405020304" pitchFamily="18" charset="0"/>
                <a:ea typeface="Times New Roman" panose="02020603050405020304" pitchFamily="18" charset="0"/>
              </a:rPr>
              <a:t>*</a:t>
            </a:r>
            <a:r>
              <a:rPr lang="en-IN" sz="1600" b="1" i="1" dirty="0">
                <a:latin typeface="Times New Roman" panose="02020603050405020304" pitchFamily="18" charset="0"/>
                <a:ea typeface="Times New Roman" panose="02020603050405020304" pitchFamily="18" charset="0"/>
              </a:rPr>
              <a:t>, </a:t>
            </a:r>
            <a:r>
              <a:rPr lang="en-IN" sz="1600" b="1" i="1" baseline="30000" dirty="0">
                <a:latin typeface="Times New Roman" panose="02020603050405020304" pitchFamily="18" charset="0"/>
                <a:ea typeface="Times New Roman" panose="02020603050405020304" pitchFamily="18" charset="0"/>
              </a:rPr>
              <a:t>2</a:t>
            </a:r>
            <a:r>
              <a:rPr lang="en-IN" sz="1600" b="1" i="1" dirty="0">
                <a:latin typeface="Times New Roman" panose="02020603050405020304" pitchFamily="18" charset="0"/>
                <a:ea typeface="Times New Roman" panose="02020603050405020304" pitchFamily="18" charset="0"/>
              </a:rPr>
              <a:t>Biswajit Sahoo, </a:t>
            </a:r>
            <a:r>
              <a:rPr lang="en-IN" sz="1600" b="1" i="1" baseline="30000" dirty="0">
                <a:latin typeface="Times New Roman" panose="02020603050405020304" pitchFamily="18" charset="0"/>
                <a:ea typeface="Times New Roman" panose="02020603050405020304" pitchFamily="18" charset="0"/>
              </a:rPr>
              <a:t>3</a:t>
            </a:r>
            <a:r>
              <a:rPr lang="en-IN" sz="1600" b="1" i="1" dirty="0">
                <a:latin typeface="Times New Roman" panose="02020603050405020304" pitchFamily="18" charset="0"/>
                <a:ea typeface="Times New Roman" panose="02020603050405020304" pitchFamily="18" charset="0"/>
              </a:rPr>
              <a:t>Shuvendu Sekhar </a:t>
            </a:r>
            <a:r>
              <a:rPr lang="en-IN" sz="1600" b="1" i="1" dirty="0" err="1">
                <a:latin typeface="Times New Roman" panose="02020603050405020304" pitchFamily="18" charset="0"/>
                <a:ea typeface="Times New Roman" panose="02020603050405020304" pitchFamily="18" charset="0"/>
              </a:rPr>
              <a:t>Dinda</a:t>
            </a:r>
            <a:r>
              <a:rPr lang="en-IN" sz="1600" b="1" i="1" dirty="0">
                <a:latin typeface="Times New Roman" panose="02020603050405020304" pitchFamily="18" charset="0"/>
                <a:ea typeface="Times New Roman" panose="02020603050405020304" pitchFamily="18" charset="0"/>
              </a:rPr>
              <a:t>, </a:t>
            </a:r>
            <a:r>
              <a:rPr lang="en-IN" sz="1600" b="1" i="1" baseline="30000" dirty="0">
                <a:latin typeface="Times New Roman" panose="02020603050405020304" pitchFamily="18" charset="0"/>
                <a:ea typeface="Times New Roman" panose="02020603050405020304" pitchFamily="18" charset="0"/>
              </a:rPr>
              <a:t>4</a:t>
            </a:r>
            <a:r>
              <a:rPr lang="en-IN" sz="1600" b="1" i="1" dirty="0">
                <a:latin typeface="Times New Roman" panose="02020603050405020304" pitchFamily="18" charset="0"/>
                <a:ea typeface="Times New Roman" panose="02020603050405020304" pitchFamily="18" charset="0"/>
              </a:rPr>
              <a:t>C Mena Kumari, </a:t>
            </a:r>
            <a:r>
              <a:rPr lang="en-IN" sz="1600" b="1" i="1" baseline="30000" dirty="0">
                <a:latin typeface="Times New Roman" panose="02020603050405020304" pitchFamily="18" charset="0"/>
                <a:ea typeface="Times New Roman" panose="02020603050405020304" pitchFamily="18" charset="0"/>
              </a:rPr>
              <a:t>5</a:t>
            </a:r>
            <a:r>
              <a:rPr lang="en-IN" sz="1600" b="1" i="1" dirty="0">
                <a:latin typeface="Times New Roman" panose="02020603050405020304" pitchFamily="18" charset="0"/>
                <a:ea typeface="Times New Roman" panose="02020603050405020304" pitchFamily="18" charset="0"/>
              </a:rPr>
              <a:t>Ashish Kumar Behera, </a:t>
            </a:r>
            <a:r>
              <a:rPr lang="en-IN" sz="1600" b="1" i="1" baseline="30000" dirty="0">
                <a:latin typeface="Times New Roman" panose="02020603050405020304" pitchFamily="18" charset="0"/>
                <a:ea typeface="Times New Roman" panose="02020603050405020304" pitchFamily="18" charset="0"/>
              </a:rPr>
              <a:t>6</a:t>
            </a:r>
            <a:r>
              <a:rPr lang="en-IN" sz="1600" b="1" i="1" dirty="0">
                <a:latin typeface="Times New Roman" panose="02020603050405020304" pitchFamily="18" charset="0"/>
                <a:ea typeface="Times New Roman" panose="02020603050405020304" pitchFamily="18" charset="0"/>
              </a:rPr>
              <a:t>Supriyo </a:t>
            </a:r>
            <a:r>
              <a:rPr lang="en-IN" sz="1600" b="1" i="1" dirty="0" err="1">
                <a:latin typeface="Times New Roman" panose="02020603050405020304" pitchFamily="18" charset="0"/>
                <a:ea typeface="Times New Roman" panose="02020603050405020304" pitchFamily="18" charset="0"/>
              </a:rPr>
              <a:t>Satapathy</a:t>
            </a:r>
            <a:r>
              <a:rPr lang="en-IN" sz="1600" b="1" i="1" baseline="30000" dirty="0">
                <a:latin typeface="Times New Roman" panose="02020603050405020304" pitchFamily="18" charset="0"/>
                <a:ea typeface="Times New Roman" panose="02020603050405020304" pitchFamily="18" charset="0"/>
              </a:rPr>
              <a:t> , 7</a:t>
            </a:r>
            <a:r>
              <a:rPr lang="en-IN" sz="1600" b="1" i="1" dirty="0">
                <a:latin typeface="Times New Roman" panose="02020603050405020304" pitchFamily="18" charset="0"/>
                <a:ea typeface="Times New Roman" panose="02020603050405020304" pitchFamily="18" charset="0"/>
              </a:rPr>
              <a:t>Sanjiv Kumar Panda</a:t>
            </a:r>
            <a:r>
              <a:rPr lang="en-IN" sz="1600" b="1" i="1" baseline="30000" dirty="0">
                <a:latin typeface="Times New Roman" panose="02020603050405020304" pitchFamily="18" charset="0"/>
                <a:ea typeface="Times New Roman" panose="02020603050405020304" pitchFamily="18" charset="0"/>
              </a:rPr>
              <a:t> 8</a:t>
            </a:r>
            <a:r>
              <a:rPr lang="en-IN" sz="1600" b="1" i="1" dirty="0">
                <a:latin typeface="Times New Roman" panose="02020603050405020304" pitchFamily="18" charset="0"/>
                <a:ea typeface="Times New Roman" panose="02020603050405020304" pitchFamily="18" charset="0"/>
              </a:rPr>
              <a:t>Sabyasachi Pradhan, </a:t>
            </a:r>
            <a:r>
              <a:rPr lang="en-IN" sz="1600" b="1" i="1" baseline="30000" dirty="0">
                <a:latin typeface="Times New Roman" panose="02020603050405020304" pitchFamily="18" charset="0"/>
                <a:ea typeface="Times New Roman" panose="02020603050405020304" pitchFamily="18" charset="0"/>
              </a:rPr>
              <a:t>9</a:t>
            </a:r>
            <a:r>
              <a:rPr lang="en-IN" sz="1600" b="1" i="1" dirty="0">
                <a:latin typeface="Times New Roman" panose="02020603050405020304" pitchFamily="18" charset="0"/>
                <a:ea typeface="Times New Roman" panose="02020603050405020304" pitchFamily="18" charset="0"/>
              </a:rPr>
              <a:t>Subham Kar</a:t>
            </a:r>
            <a:endParaRPr lang="en-US" sz="1600" b="1" i="1" dirty="0">
              <a:latin typeface="Times New Roman" panose="02020603050405020304" pitchFamily="18" charset="0"/>
              <a:ea typeface="Times New Roman" panose="02020603050405020304" pitchFamily="18" charset="0"/>
            </a:endParaRPr>
          </a:p>
          <a:p>
            <a:pPr algn="r"/>
            <a:r>
              <a:rPr lang="en-IN" sz="1600" baseline="30000" dirty="0">
                <a:latin typeface="Times New Roman" panose="02020603050405020304" pitchFamily="18" charset="0"/>
                <a:ea typeface="Times New Roman" panose="02020603050405020304" pitchFamily="18" charset="0"/>
              </a:rPr>
              <a:t>1,2,3,4,5,6,7</a:t>
            </a:r>
            <a:r>
              <a:rPr lang="en-IN" sz="1600" dirty="0">
                <a:latin typeface="Times New Roman" panose="02020603050405020304" pitchFamily="18" charset="0"/>
                <a:ea typeface="Times New Roman" panose="02020603050405020304" pitchFamily="18" charset="0"/>
              </a:rPr>
              <a:t>Roland Institute of Pharmaceutical Sciences, </a:t>
            </a:r>
            <a:r>
              <a:rPr lang="en-IN" sz="1600" dirty="0" err="1">
                <a:latin typeface="Times New Roman" panose="02020603050405020304" pitchFamily="18" charset="0"/>
                <a:ea typeface="Times New Roman" panose="02020603050405020304" pitchFamily="18" charset="0"/>
              </a:rPr>
              <a:t>Brahmapur</a:t>
            </a:r>
            <a:r>
              <a:rPr lang="en-IN" sz="1600" dirty="0">
                <a:latin typeface="Times New Roman" panose="02020603050405020304" pitchFamily="18" charset="0"/>
                <a:ea typeface="Times New Roman" panose="02020603050405020304" pitchFamily="18" charset="0"/>
              </a:rPr>
              <a:t>, Odisha</a:t>
            </a:r>
            <a:endParaRPr lang="en-US" sz="1600" dirty="0">
              <a:latin typeface="Times New Roman" panose="02020603050405020304" pitchFamily="18" charset="0"/>
              <a:ea typeface="Times New Roman" panose="02020603050405020304" pitchFamily="18" charset="0"/>
            </a:endParaRPr>
          </a:p>
          <a:p>
            <a:pPr algn="r"/>
            <a:r>
              <a:rPr lang="en-IN" sz="1600" baseline="30000" dirty="0">
                <a:latin typeface="Times New Roman" panose="02020603050405020304" pitchFamily="18" charset="0"/>
                <a:ea typeface="Times New Roman" panose="02020603050405020304" pitchFamily="18" charset="0"/>
              </a:rPr>
              <a:t>8,9</a:t>
            </a:r>
            <a:r>
              <a:rPr lang="en-IN" sz="1600" dirty="0">
                <a:latin typeface="Times New Roman" panose="02020603050405020304" pitchFamily="18" charset="0"/>
                <a:ea typeface="Times New Roman" panose="02020603050405020304" pitchFamily="18" charset="0"/>
              </a:rPr>
              <a:t>School of Pharmaceutical Science, </a:t>
            </a:r>
            <a:r>
              <a:rPr lang="en-IN" sz="1600" dirty="0" err="1">
                <a:latin typeface="Times New Roman" panose="02020603050405020304" pitchFamily="18" charset="0"/>
                <a:ea typeface="Times New Roman" panose="02020603050405020304" pitchFamily="18" charset="0"/>
              </a:rPr>
              <a:t>Siksha</a:t>
            </a:r>
            <a:r>
              <a:rPr lang="en-IN" sz="1600" dirty="0">
                <a:latin typeface="Times New Roman" panose="02020603050405020304" pitchFamily="18" charset="0"/>
                <a:ea typeface="Times New Roman" panose="02020603050405020304" pitchFamily="18" charset="0"/>
              </a:rPr>
              <a:t> O </a:t>
            </a:r>
            <a:r>
              <a:rPr lang="en-IN" sz="1600" dirty="0" err="1">
                <a:latin typeface="Times New Roman" panose="02020603050405020304" pitchFamily="18" charset="0"/>
                <a:ea typeface="Times New Roman" panose="02020603050405020304" pitchFamily="18" charset="0"/>
              </a:rPr>
              <a:t>Anusandhan</a:t>
            </a:r>
            <a:r>
              <a:rPr lang="en-IN" sz="1600" dirty="0">
                <a:latin typeface="Times New Roman" panose="02020603050405020304" pitchFamily="18" charset="0"/>
                <a:ea typeface="Times New Roman" panose="02020603050405020304" pitchFamily="18" charset="0"/>
              </a:rPr>
              <a:t> University, Bhubaneswar, Odisha</a:t>
            </a:r>
            <a:endParaRPr lang="en-US" sz="1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486474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E34631C-2FB0-4D69-B4BF-7F0E665E159B}"/>
              </a:ext>
            </a:extLst>
          </p:cNvPr>
          <p:cNvSpPr/>
          <p:nvPr/>
        </p:nvSpPr>
        <p:spPr>
          <a:xfrm>
            <a:off x="467709" y="521422"/>
            <a:ext cx="11256580" cy="916982"/>
          </a:xfrm>
          <a:prstGeom prst="rect">
            <a:avLst/>
          </a:prstGeom>
        </p:spPr>
        <p:txBody>
          <a:bodyPr wrap="square">
            <a:spAutoFit/>
          </a:bodyPr>
          <a:lstStyle/>
          <a:p>
            <a:pPr marR="0" lvl="0" algn="ctr">
              <a:lnSpc>
                <a:spcPct val="150000"/>
              </a:lnSpc>
              <a:spcBef>
                <a:spcPts val="0"/>
              </a:spcBef>
              <a:spcAft>
                <a:spcPts val="1000"/>
              </a:spcAft>
            </a:pPr>
            <a:r>
              <a:rPr lang="en-IN" sz="4000" b="1" dirty="0">
                <a:latin typeface="Times New Roman" panose="02020603050405020304" pitchFamily="18" charset="0"/>
                <a:ea typeface="Times New Roman" panose="02020603050405020304" pitchFamily="18" charset="0"/>
                <a:cs typeface="Kalinga" panose="020B0502040204020203" pitchFamily="34" charset="0"/>
              </a:rPr>
              <a:t>INTRODUCTION</a:t>
            </a:r>
            <a:endParaRPr lang="en-US"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3" name="Rectangle 2">
            <a:extLst>
              <a:ext uri="{FF2B5EF4-FFF2-40B4-BE49-F238E27FC236}">
                <a16:creationId xmlns:a16="http://schemas.microsoft.com/office/drawing/2014/main" id="{9CFA2183-277A-472A-95E6-FE1EAEBD85B0}"/>
              </a:ext>
            </a:extLst>
          </p:cNvPr>
          <p:cNvSpPr/>
          <p:nvPr/>
        </p:nvSpPr>
        <p:spPr>
          <a:xfrm>
            <a:off x="270641" y="1438404"/>
            <a:ext cx="11650717" cy="5028556"/>
          </a:xfrm>
          <a:prstGeom prst="rect">
            <a:avLst/>
          </a:prstGeom>
        </p:spPr>
        <p:txBody>
          <a:bodyPr wrap="square">
            <a:spAutoFit/>
          </a:bodyPr>
          <a:lstStyle/>
          <a:p>
            <a:pPr marL="285750" indent="-285750" algn="just">
              <a:lnSpc>
                <a:spcPct val="150000"/>
              </a:lnSpc>
              <a:buFont typeface="Courier New" panose="02070309020205020404" pitchFamily="49" charset="0"/>
              <a:buChar char="o"/>
            </a:pPr>
            <a:r>
              <a:rPr lang="en-IN" dirty="0">
                <a:latin typeface="Times New Roman" panose="02020603050405020304" pitchFamily="18" charset="0"/>
                <a:ea typeface="Times New Roman" panose="02020603050405020304" pitchFamily="18" charset="0"/>
                <a:cs typeface="Times New Roman" panose="02020603050405020304" pitchFamily="18" charset="0"/>
              </a:rPr>
              <a:t>Drug delivery systems have long played a critical role in treating acute and chronic illnesses, traditionally utilizing dosage forms such as tablets, injectables, capsules, and creams. These systems aim to deliver therapeutic agents to the human body effectively and safely, with modern advances allowing for the enhancement of drug bioavailability and stability. </a:t>
            </a:r>
          </a:p>
          <a:p>
            <a:pPr marL="285750" indent="-285750" algn="just">
              <a:lnSpc>
                <a:spcPct val="150000"/>
              </a:lnSpc>
              <a:buFont typeface="Courier New" panose="02070309020205020404" pitchFamily="49" charset="0"/>
              <a:buChar char="o"/>
            </a:pPr>
            <a:r>
              <a:rPr lang="en-IN" dirty="0">
                <a:latin typeface="Times New Roman" panose="02020603050405020304" pitchFamily="18" charset="0"/>
                <a:ea typeface="Times New Roman" panose="02020603050405020304" pitchFamily="18" charset="0"/>
                <a:cs typeface="Times New Roman" panose="02020603050405020304" pitchFamily="18" charset="0"/>
              </a:rPr>
              <a:t>An ideal drug delivery system is characterized by two primary requisites: it releases the drug at a rate matching the therapeutic needs of the body and targets specific areas within the body. </a:t>
            </a:r>
          </a:p>
          <a:p>
            <a:pPr marL="285750" indent="-285750" algn="just">
              <a:lnSpc>
                <a:spcPct val="150000"/>
              </a:lnSpc>
              <a:buFont typeface="Courier New" panose="02070309020205020404" pitchFamily="49" charset="0"/>
              <a:buChar char="o"/>
            </a:pPr>
            <a:r>
              <a:rPr lang="en-IN" dirty="0">
                <a:latin typeface="Times New Roman" panose="02020603050405020304" pitchFamily="18" charset="0"/>
                <a:ea typeface="Times New Roman" panose="02020603050405020304" pitchFamily="18" charset="0"/>
                <a:cs typeface="Times New Roman" panose="02020603050405020304" pitchFamily="18" charset="0"/>
              </a:rPr>
              <a:t>The growing demand for precision in drug delivery has paved the way for modified release technologies, which provide increased efficacy, reduced toxicity, and fewer required doses. </a:t>
            </a:r>
          </a:p>
          <a:p>
            <a:pPr marL="285750" indent="-285750" algn="just">
              <a:lnSpc>
                <a:spcPct val="150000"/>
              </a:lnSpc>
              <a:buFont typeface="Courier New" panose="02070309020205020404" pitchFamily="49" charset="0"/>
              <a:buChar char="o"/>
            </a:pPr>
            <a:r>
              <a:rPr lang="en-IN" dirty="0">
                <a:latin typeface="Times New Roman" panose="02020603050405020304" pitchFamily="18" charset="0"/>
                <a:cs typeface="Times New Roman" panose="02020603050405020304" pitchFamily="18" charset="0"/>
              </a:rPr>
              <a:t>In delayed-release formulations, such as enteric-coated tablets, are structured to release the drug at a predetermined location, typically beyond the stomach. This approach not only protects the active ingredient from stomach acid but also mitigates gastric irritation. </a:t>
            </a:r>
          </a:p>
          <a:p>
            <a:pPr marL="285750" indent="-285750" algn="just">
              <a:lnSpc>
                <a:spcPct val="150000"/>
              </a:lnSpc>
              <a:buFont typeface="Courier New" panose="02070309020205020404" pitchFamily="49" charset="0"/>
              <a:buChar char="o"/>
            </a:pPr>
            <a:r>
              <a:rPr lang="en-IN" dirty="0">
                <a:latin typeface="Times New Roman" panose="02020603050405020304" pitchFamily="18" charset="0"/>
                <a:cs typeface="Times New Roman" panose="02020603050405020304" pitchFamily="18" charset="0"/>
              </a:rPr>
              <a:t>In contrast, extended-release forms are engineered for a prolonged therapeutic effect, gradually releasing the drug to reduce dosing frequency. </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66079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94F18A9-8FE0-4E51-9B87-37C4E2219AAE}"/>
              </a:ext>
            </a:extLst>
          </p:cNvPr>
          <p:cNvSpPr/>
          <p:nvPr/>
        </p:nvSpPr>
        <p:spPr>
          <a:xfrm>
            <a:off x="483476" y="659053"/>
            <a:ext cx="11225047" cy="916982"/>
          </a:xfrm>
          <a:prstGeom prst="rect">
            <a:avLst/>
          </a:prstGeom>
        </p:spPr>
        <p:txBody>
          <a:bodyPr wrap="square">
            <a:spAutoFit/>
          </a:bodyPr>
          <a:lstStyle/>
          <a:p>
            <a:pPr marR="0" lvl="0" algn="ctr">
              <a:lnSpc>
                <a:spcPct val="150000"/>
              </a:lnSpc>
              <a:spcBef>
                <a:spcPts val="0"/>
              </a:spcBef>
              <a:spcAft>
                <a:spcPts val="1000"/>
              </a:spcAft>
            </a:pPr>
            <a:r>
              <a:rPr lang="en-IN" sz="4000" b="1" dirty="0">
                <a:latin typeface="Times New Roman" panose="02020603050405020304" pitchFamily="18" charset="0"/>
                <a:ea typeface="Times New Roman" panose="02020603050405020304" pitchFamily="18" charset="0"/>
                <a:cs typeface="Kalinga" panose="020B0502040204020203" pitchFamily="34" charset="0"/>
              </a:rPr>
              <a:t>LITRETURE REVIEW </a:t>
            </a:r>
            <a:endParaRPr lang="en-US"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3" name="Rectangle 2">
            <a:extLst>
              <a:ext uri="{FF2B5EF4-FFF2-40B4-BE49-F238E27FC236}">
                <a16:creationId xmlns:a16="http://schemas.microsoft.com/office/drawing/2014/main" id="{4D499EE3-7539-45E7-9043-A9CE654608E0}"/>
              </a:ext>
            </a:extLst>
          </p:cNvPr>
          <p:cNvSpPr/>
          <p:nvPr/>
        </p:nvSpPr>
        <p:spPr>
          <a:xfrm>
            <a:off x="367861" y="1712012"/>
            <a:ext cx="11340662" cy="4613058"/>
          </a:xfrm>
          <a:prstGeom prst="rect">
            <a:avLst/>
          </a:prstGeom>
        </p:spPr>
        <p:txBody>
          <a:bodyPr wrap="square">
            <a:spAutoFit/>
          </a:bodyPr>
          <a:lstStyle/>
          <a:p>
            <a:pPr marL="285750" indent="-285750" algn="just">
              <a:lnSpc>
                <a:spcPct val="150000"/>
              </a:lnSpc>
              <a:buFont typeface="Courier New" panose="02070309020205020404" pitchFamily="49" charset="0"/>
              <a:buChar char="o"/>
            </a:pPr>
            <a:r>
              <a:rPr lang="en-IN" b="1" dirty="0" err="1">
                <a:latin typeface="Times New Roman" panose="02020603050405020304" pitchFamily="18" charset="0"/>
                <a:ea typeface="Times New Roman" panose="02020603050405020304" pitchFamily="18" charset="0"/>
                <a:cs typeface="Times New Roman" panose="02020603050405020304" pitchFamily="18" charset="0"/>
              </a:rPr>
              <a:t>Basling</a:t>
            </a:r>
            <a:r>
              <a:rPr lang="en-IN" b="1" dirty="0">
                <a:latin typeface="Times New Roman" panose="02020603050405020304" pitchFamily="18" charset="0"/>
                <a:ea typeface="Times New Roman" panose="02020603050405020304" pitchFamily="18" charset="0"/>
                <a:cs typeface="Times New Roman" panose="02020603050405020304" pitchFamily="18" charset="0"/>
              </a:rPr>
              <a:t> et al. (2022) </a:t>
            </a:r>
            <a:r>
              <a:rPr lang="en-IN" dirty="0">
                <a:latin typeface="Times New Roman" panose="02020603050405020304" pitchFamily="18" charset="0"/>
                <a:ea typeface="Times New Roman" panose="02020603050405020304" pitchFamily="18" charset="0"/>
                <a:cs typeface="Times New Roman" panose="02020603050405020304" pitchFamily="18" charset="0"/>
              </a:rPr>
              <a:t>developed and evaluated an immediate-release tablet of linezolid with effective taste-masking properties. The study involved optimizing several parameters, including swelling time, resin activation, drug-resin ratio, and stirring duration, to maximize taste-masking and drug-loading efficiency. The resultant Drug-Resin Complex (DRC) was thoroughly characterized through infrared spectroscopy, thermal analysis, and X-ray diffraction. </a:t>
            </a:r>
            <a:r>
              <a:rPr lang="en-IN" dirty="0">
                <a:latin typeface="Times New Roman" panose="02020603050405020304" pitchFamily="18" charset="0"/>
                <a:cs typeface="Times New Roman" panose="02020603050405020304" pitchFamily="18" charset="0"/>
              </a:rPr>
              <a:t>Tablets were subsequently prepared via wet granulation, incorporating PVP K-30 as a binding agent, while alginic acid NF and </a:t>
            </a:r>
            <a:r>
              <a:rPr lang="en-IN" dirty="0" err="1">
                <a:latin typeface="Times New Roman" panose="02020603050405020304" pitchFamily="18" charset="0"/>
                <a:cs typeface="Times New Roman" panose="02020603050405020304" pitchFamily="18" charset="0"/>
              </a:rPr>
              <a:t>crospovidone</a:t>
            </a:r>
            <a:r>
              <a:rPr lang="en-IN" dirty="0">
                <a:latin typeface="Times New Roman" panose="02020603050405020304" pitchFamily="18" charset="0"/>
                <a:cs typeface="Times New Roman" panose="02020603050405020304" pitchFamily="18" charset="0"/>
              </a:rPr>
              <a:t> were tested as </a:t>
            </a:r>
            <a:r>
              <a:rPr lang="en-IN" dirty="0" err="1">
                <a:latin typeface="Times New Roman" panose="02020603050405020304" pitchFamily="18" charset="0"/>
                <a:cs typeface="Times New Roman" panose="02020603050405020304" pitchFamily="18" charset="0"/>
              </a:rPr>
              <a:t>superdisintegrants</a:t>
            </a:r>
            <a:r>
              <a:rPr lang="en-IN" dirty="0">
                <a:latin typeface="Times New Roman" panose="02020603050405020304" pitchFamily="18" charset="0"/>
                <a:cs typeface="Times New Roman" panose="02020603050405020304" pitchFamily="18" charset="0"/>
              </a:rPr>
              <a:t>. </a:t>
            </a:r>
          </a:p>
          <a:p>
            <a:pPr marL="285750" indent="-285750" algn="just">
              <a:lnSpc>
                <a:spcPct val="150000"/>
              </a:lnSpc>
              <a:buFont typeface="Courier New" panose="02070309020205020404" pitchFamily="49" charset="0"/>
              <a:buChar char="o"/>
            </a:pPr>
            <a:r>
              <a:rPr lang="en-IN" b="1" dirty="0">
                <a:latin typeface="Times New Roman" panose="02020603050405020304" pitchFamily="18" charset="0"/>
                <a:cs typeface="Times New Roman" panose="02020603050405020304" pitchFamily="18" charset="0"/>
              </a:rPr>
              <a:t>Jani and Patel et al. (2023) </a:t>
            </a:r>
            <a:r>
              <a:rPr lang="en-IN" dirty="0">
                <a:latin typeface="Times New Roman" panose="02020603050405020304" pitchFamily="18" charset="0"/>
                <a:cs typeface="Times New Roman" panose="02020603050405020304" pitchFamily="18" charset="0"/>
              </a:rPr>
              <a:t>developed a sustained-release tablet formulation that combined linezolid with Aegle </a:t>
            </a:r>
            <a:r>
              <a:rPr lang="en-IN" dirty="0" err="1">
                <a:latin typeface="Times New Roman" panose="02020603050405020304" pitchFamily="18" charset="0"/>
                <a:cs typeface="Times New Roman" panose="02020603050405020304" pitchFamily="18" charset="0"/>
              </a:rPr>
              <a:t>marmelos</a:t>
            </a:r>
            <a:r>
              <a:rPr lang="en-IN" dirty="0">
                <a:latin typeface="Times New Roman" panose="02020603050405020304" pitchFamily="18" charset="0"/>
                <a:cs typeface="Times New Roman" panose="02020603050405020304" pitchFamily="18" charset="0"/>
              </a:rPr>
              <a:t>, a naturally occurring antibacterial. The gum derived from Aegle </a:t>
            </a:r>
            <a:r>
              <a:rPr lang="en-IN" dirty="0" err="1">
                <a:latin typeface="Times New Roman" panose="02020603050405020304" pitchFamily="18" charset="0"/>
                <a:cs typeface="Times New Roman" panose="02020603050405020304" pitchFamily="18" charset="0"/>
              </a:rPr>
              <a:t>marmelos</a:t>
            </a:r>
            <a:r>
              <a:rPr lang="en-IN" dirty="0">
                <a:latin typeface="Times New Roman" panose="02020603050405020304" pitchFamily="18" charset="0"/>
                <a:cs typeface="Times New Roman" panose="02020603050405020304" pitchFamily="18" charset="0"/>
              </a:rPr>
              <a:t>, valued in pharmaceutical formulations, was used as a plant-based excipient due to its biocompatibility, biodegradability, minimal side effects, and cost-effectiveness. The formulation incorporated Aegle </a:t>
            </a:r>
            <a:r>
              <a:rPr lang="en-IN" dirty="0" err="1">
                <a:latin typeface="Times New Roman" panose="02020603050405020304" pitchFamily="18" charset="0"/>
                <a:cs typeface="Times New Roman" panose="02020603050405020304" pitchFamily="18" charset="0"/>
              </a:rPr>
              <a:t>marmelos</a:t>
            </a:r>
            <a:r>
              <a:rPr lang="en-IN" dirty="0">
                <a:latin typeface="Times New Roman" panose="02020603050405020304" pitchFamily="18" charset="0"/>
                <a:cs typeface="Times New Roman" panose="02020603050405020304" pitchFamily="18" charset="0"/>
              </a:rPr>
              <a:t> fruit gum with HPMC K100M to create a matrix for controlled drug release, prepared using the wet granulation technique. </a:t>
            </a:r>
          </a:p>
        </p:txBody>
      </p:sp>
    </p:spTree>
    <p:extLst>
      <p:ext uri="{BB962C8B-B14F-4D97-AF65-F5344CB8AC3E}">
        <p14:creationId xmlns:p14="http://schemas.microsoft.com/office/powerpoint/2010/main" val="15329860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5316C2F-2658-4707-9B03-B75985855EB5}"/>
              </a:ext>
            </a:extLst>
          </p:cNvPr>
          <p:cNvSpPr/>
          <p:nvPr/>
        </p:nvSpPr>
        <p:spPr>
          <a:xfrm>
            <a:off x="428297" y="696592"/>
            <a:ext cx="11348544" cy="916982"/>
          </a:xfrm>
          <a:prstGeom prst="rect">
            <a:avLst/>
          </a:prstGeom>
        </p:spPr>
        <p:txBody>
          <a:bodyPr wrap="square">
            <a:spAutoFit/>
          </a:bodyPr>
          <a:lstStyle/>
          <a:p>
            <a:pPr marR="0" lvl="0" algn="ctr">
              <a:lnSpc>
                <a:spcPct val="150000"/>
              </a:lnSpc>
              <a:spcBef>
                <a:spcPts val="0"/>
              </a:spcBef>
              <a:spcAft>
                <a:spcPts val="1000"/>
              </a:spcAft>
            </a:pPr>
            <a:r>
              <a:rPr lang="en-IN" sz="4000" b="1" dirty="0">
                <a:latin typeface="Times New Roman" panose="02020603050405020304" pitchFamily="18" charset="0"/>
                <a:ea typeface="Times New Roman" panose="02020603050405020304" pitchFamily="18" charset="0"/>
                <a:cs typeface="Kalinga" panose="020B0502040204020203" pitchFamily="34" charset="0"/>
              </a:rPr>
              <a:t>RESEARCH METHODOLOGY</a:t>
            </a:r>
            <a:endParaRPr lang="en-US"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3" name="Rectangle 2">
            <a:extLst>
              <a:ext uri="{FF2B5EF4-FFF2-40B4-BE49-F238E27FC236}">
                <a16:creationId xmlns:a16="http://schemas.microsoft.com/office/drawing/2014/main" id="{D036B52F-D0E8-4252-B669-B65907895929}"/>
              </a:ext>
            </a:extLst>
          </p:cNvPr>
          <p:cNvSpPr/>
          <p:nvPr/>
        </p:nvSpPr>
        <p:spPr>
          <a:xfrm>
            <a:off x="286407" y="1613574"/>
            <a:ext cx="11619186" cy="5028556"/>
          </a:xfrm>
          <a:prstGeom prst="rect">
            <a:avLst/>
          </a:prstGeom>
        </p:spPr>
        <p:txBody>
          <a:bodyPr wrap="square">
            <a:spAutoFit/>
          </a:bodyPr>
          <a:lstStyle/>
          <a:p>
            <a:pPr algn="just">
              <a:lnSpc>
                <a:spcPct val="150000"/>
              </a:lnSpc>
            </a:pPr>
            <a:r>
              <a:rPr lang="en-IN" dirty="0">
                <a:latin typeface="Times New Roman" panose="02020603050405020304" pitchFamily="18" charset="0"/>
                <a:ea typeface="Times New Roman" panose="02020603050405020304" pitchFamily="18" charset="0"/>
                <a:cs typeface="Times New Roman" panose="02020603050405020304" pitchFamily="18" charset="0"/>
              </a:rPr>
              <a:t>In this study, the research methodology involves a series of steps that are carefully designed to prepare, evaluate, and optimize a multiple unit mini-tablet (MT) formulation for prolonged-release and fast-release drug delivery. The following details break down each step of the process:</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IN" b="1" dirty="0">
                <a:latin typeface="Times New Roman" panose="02020603050405020304" pitchFamily="18" charset="0"/>
                <a:ea typeface="Times New Roman" panose="02020603050405020304" pitchFamily="18" charset="0"/>
                <a:cs typeface="Times New Roman" panose="02020603050405020304" pitchFamily="18" charset="0"/>
              </a:rPr>
              <a:t>1. Weighing and Dispensing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IN" dirty="0">
                <a:latin typeface="Times New Roman" panose="02020603050405020304" pitchFamily="18" charset="0"/>
                <a:ea typeface="Times New Roman" panose="02020603050405020304" pitchFamily="18" charset="0"/>
                <a:cs typeface="Times New Roman" panose="02020603050405020304" pitchFamily="18" charset="0"/>
              </a:rPr>
              <a:t>All excipients and active pharmaceutical ingredients (API) are precisely weighed and dispensed according to the formulation design, ensuring accuracy in drug dosage.</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IN" b="1" dirty="0">
                <a:latin typeface="Times New Roman" panose="02020603050405020304" pitchFamily="18" charset="0"/>
                <a:ea typeface="Times New Roman" panose="02020603050405020304" pitchFamily="18" charset="0"/>
                <a:cs typeface="Times New Roman" panose="02020603050405020304" pitchFamily="18" charset="0"/>
              </a:rPr>
              <a:t>2. Dry Mixing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IN" dirty="0">
                <a:latin typeface="Times New Roman" panose="02020603050405020304" pitchFamily="18" charset="0"/>
                <a:ea typeface="Times New Roman" panose="02020603050405020304" pitchFamily="18" charset="0"/>
                <a:cs typeface="Times New Roman" panose="02020603050405020304" pitchFamily="18" charset="0"/>
              </a:rPr>
              <a:t>The dry mixing process ensures that the API (Linezolid in this case) and other powdered excipients are uniformly distributed in the blend. A dry blender or mixer is used to create a homogenous mixture. </a:t>
            </a:r>
          </a:p>
          <a:p>
            <a:pPr algn="just">
              <a:lnSpc>
                <a:spcPct val="150000"/>
              </a:lnSpc>
            </a:pPr>
            <a:r>
              <a:rPr lang="en-IN" b="1" dirty="0">
                <a:latin typeface="Times New Roman" panose="02020603050405020304" pitchFamily="18" charset="0"/>
                <a:ea typeface="Times New Roman" panose="02020603050405020304" pitchFamily="18" charset="0"/>
                <a:cs typeface="Times New Roman" panose="02020603050405020304" pitchFamily="18" charset="0"/>
              </a:rPr>
              <a:t>3. Binder Solution Preparation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IN" dirty="0">
                <a:latin typeface="Times New Roman" panose="02020603050405020304" pitchFamily="18" charset="0"/>
                <a:ea typeface="Times New Roman" panose="02020603050405020304" pitchFamily="18" charset="0"/>
                <a:cs typeface="Times New Roman" panose="02020603050405020304" pitchFamily="18" charset="0"/>
              </a:rPr>
              <a:t>A binder solution is prepared by dissolving MCC in purified water or an appropriate solvent. The concentration and viscosity of the binder solution are carefully controlled to ensure optimal granulation in the following step.</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IN" b="1" dirty="0">
                <a:latin typeface="Times New Roman" panose="02020603050405020304" pitchFamily="18" charset="0"/>
                <a:ea typeface="Times New Roman" panose="02020603050405020304" pitchFamily="18" charset="0"/>
                <a:cs typeface="Times New Roman" panose="02020603050405020304" pitchFamily="18" charset="0"/>
              </a:rPr>
              <a:t>4. Wet Granulation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IN" dirty="0">
                <a:latin typeface="Times New Roman" panose="02020603050405020304" pitchFamily="18" charset="0"/>
                <a:ea typeface="Times New Roman" panose="02020603050405020304" pitchFamily="18" charset="0"/>
                <a:cs typeface="Times New Roman" panose="02020603050405020304" pitchFamily="18" charset="0"/>
              </a:rPr>
              <a:t>In this step, the dry powder mixture is granulated by adding the binder solution while mixing. The gradual addition ensures the formation of uniform granules. </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7157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A6DBB30-E44A-4916-8665-C96DF87F9DE4}"/>
              </a:ext>
            </a:extLst>
          </p:cNvPr>
          <p:cNvSpPr/>
          <p:nvPr/>
        </p:nvSpPr>
        <p:spPr>
          <a:xfrm>
            <a:off x="555734" y="1357311"/>
            <a:ext cx="11080531" cy="5028556"/>
          </a:xfrm>
          <a:prstGeom prst="rect">
            <a:avLst/>
          </a:prstGeom>
        </p:spPr>
        <p:txBody>
          <a:bodyPr wrap="square">
            <a:spAutoFit/>
          </a:bodyPr>
          <a:lstStyle/>
          <a:p>
            <a:pPr algn="just">
              <a:lnSpc>
                <a:spcPct val="150000"/>
              </a:lnSpc>
            </a:pPr>
            <a:r>
              <a:rPr lang="en-IN" b="1" dirty="0">
                <a:latin typeface="Times New Roman" panose="02020603050405020304" pitchFamily="18" charset="0"/>
                <a:ea typeface="Times New Roman" panose="02020603050405020304" pitchFamily="18" charset="0"/>
                <a:cs typeface="Times New Roman" panose="02020603050405020304" pitchFamily="18" charset="0"/>
              </a:rPr>
              <a:t>5. Drying of Wet Granules</a:t>
            </a: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IN" dirty="0">
                <a:latin typeface="Times New Roman" panose="02020603050405020304" pitchFamily="18" charset="0"/>
                <a:ea typeface="Times New Roman" panose="02020603050405020304" pitchFamily="18" charset="0"/>
                <a:cs typeface="Times New Roman" panose="02020603050405020304" pitchFamily="18" charset="0"/>
              </a:rPr>
              <a:t>The wet granules are dried using either a fluid bed dryer or tray dryer. The moisture content is reduced to a specified level (typically 1-3% loss on drying) to ensure stability and prevent degradation of the formulation during storage.</a:t>
            </a:r>
          </a:p>
          <a:p>
            <a:pPr algn="just">
              <a:lnSpc>
                <a:spcPct val="150000"/>
              </a:lnSpc>
            </a:pPr>
            <a:r>
              <a:rPr lang="en-US" b="1" dirty="0">
                <a:latin typeface="Times New Roman" panose="02020603050405020304" pitchFamily="18" charset="0"/>
                <a:ea typeface="Times New Roman" panose="02020603050405020304" pitchFamily="18" charset="0"/>
                <a:cs typeface="Times New Roman" panose="02020603050405020304" pitchFamily="18" charset="0"/>
              </a:rPr>
              <a:t>6. Sizing and Milling (if needed)</a:t>
            </a:r>
          </a:p>
          <a:p>
            <a:pPr algn="just">
              <a:lnSpc>
                <a:spcPct val="150000"/>
              </a:lnSpc>
            </a:pPr>
            <a:r>
              <a:rPr lang="en-US" dirty="0">
                <a:latin typeface="Times New Roman" panose="02020603050405020304" pitchFamily="18" charset="0"/>
                <a:ea typeface="Times New Roman" panose="02020603050405020304" pitchFamily="18" charset="0"/>
                <a:cs typeface="Times New Roman" panose="02020603050405020304" pitchFamily="18" charset="0"/>
              </a:rPr>
              <a:t>Post-drying, the granules are sized and milled to ensure uniform particle size distribution. This is an important step to achieve consistent tablet weights and avoid variability in tablet properties.</a:t>
            </a:r>
          </a:p>
          <a:p>
            <a:pPr algn="just">
              <a:lnSpc>
                <a:spcPct val="150000"/>
              </a:lnSpc>
            </a:pPr>
            <a:r>
              <a:rPr lang="en-US" b="1" dirty="0">
                <a:latin typeface="Times New Roman" panose="02020603050405020304" pitchFamily="18" charset="0"/>
                <a:ea typeface="Times New Roman" panose="02020603050405020304" pitchFamily="18" charset="0"/>
                <a:cs typeface="Times New Roman" panose="02020603050405020304" pitchFamily="18" charset="0"/>
              </a:rPr>
              <a:t>7. Blend Preparation</a:t>
            </a:r>
          </a:p>
          <a:p>
            <a:pPr algn="just">
              <a:lnSpc>
                <a:spcPct val="150000"/>
              </a:lnSpc>
            </a:pPr>
            <a:r>
              <a:rPr lang="en-US" dirty="0">
                <a:latin typeface="Times New Roman" panose="02020603050405020304" pitchFamily="18" charset="0"/>
                <a:ea typeface="Times New Roman" panose="02020603050405020304" pitchFamily="18" charset="0"/>
                <a:cs typeface="Times New Roman" panose="02020603050405020304" pitchFamily="18" charset="0"/>
              </a:rPr>
              <a:t>The dried granules are blended with additional excipients such as disintegrates and lubricants. This ensures the uniformity of the final tablet blend before compression.</a:t>
            </a:r>
          </a:p>
          <a:p>
            <a:pPr algn="just">
              <a:lnSpc>
                <a:spcPct val="150000"/>
              </a:lnSpc>
            </a:pPr>
            <a:r>
              <a:rPr lang="en-US" b="1" dirty="0">
                <a:latin typeface="Times New Roman" panose="02020603050405020304" pitchFamily="18" charset="0"/>
                <a:ea typeface="Times New Roman" panose="02020603050405020304" pitchFamily="18" charset="0"/>
                <a:cs typeface="Times New Roman" panose="02020603050405020304" pitchFamily="18" charset="0"/>
              </a:rPr>
              <a:t>8. Compression</a:t>
            </a:r>
          </a:p>
          <a:p>
            <a:pPr algn="just">
              <a:lnSpc>
                <a:spcPct val="150000"/>
              </a:lnSpc>
            </a:pPr>
            <a:r>
              <a:rPr lang="en-US" dirty="0">
                <a:latin typeface="Times New Roman" panose="02020603050405020304" pitchFamily="18" charset="0"/>
                <a:ea typeface="Times New Roman" panose="02020603050405020304" pitchFamily="18" charset="0"/>
                <a:cs typeface="Times New Roman" panose="02020603050405020304" pitchFamily="18" charset="0"/>
              </a:rPr>
              <a:t>The final blend is compressed into tablets using a tablet press machine. The pressure is controlled to form tablets of the desired size, shape, and hardness.</a:t>
            </a:r>
          </a:p>
        </p:txBody>
      </p:sp>
    </p:spTree>
    <p:extLst>
      <p:ext uri="{BB962C8B-B14F-4D97-AF65-F5344CB8AC3E}">
        <p14:creationId xmlns:p14="http://schemas.microsoft.com/office/powerpoint/2010/main" val="19319922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6F5F7B5-9F86-4D98-8E83-A5D1A53D42DE}"/>
              </a:ext>
            </a:extLst>
          </p:cNvPr>
          <p:cNvSpPr/>
          <p:nvPr/>
        </p:nvSpPr>
        <p:spPr>
          <a:xfrm>
            <a:off x="396766" y="546479"/>
            <a:ext cx="11398468" cy="916982"/>
          </a:xfrm>
          <a:prstGeom prst="rect">
            <a:avLst/>
          </a:prstGeom>
        </p:spPr>
        <p:txBody>
          <a:bodyPr wrap="square">
            <a:spAutoFit/>
          </a:bodyPr>
          <a:lstStyle/>
          <a:p>
            <a:pPr marR="0" lvl="0" algn="ctr">
              <a:lnSpc>
                <a:spcPct val="150000"/>
              </a:lnSpc>
              <a:spcBef>
                <a:spcPts val="0"/>
              </a:spcBef>
              <a:spcAft>
                <a:spcPts val="1000"/>
              </a:spcAft>
            </a:pPr>
            <a:r>
              <a:rPr lang="en-IN" sz="4000" b="1" dirty="0">
                <a:latin typeface="Times New Roman" panose="02020603050405020304" pitchFamily="18" charset="0"/>
                <a:ea typeface="Times New Roman" panose="02020603050405020304" pitchFamily="18" charset="0"/>
                <a:cs typeface="Kalinga" panose="020B0502040204020203" pitchFamily="34" charset="0"/>
              </a:rPr>
              <a:t>RESULT AND DISCUSSIONS</a:t>
            </a:r>
            <a:endParaRPr lang="en-US"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3" name="Rectangle 2">
            <a:extLst>
              <a:ext uri="{FF2B5EF4-FFF2-40B4-BE49-F238E27FC236}">
                <a16:creationId xmlns:a16="http://schemas.microsoft.com/office/drawing/2014/main" id="{2513B7CB-4984-4BA4-A7E4-58A951CCD267}"/>
              </a:ext>
            </a:extLst>
          </p:cNvPr>
          <p:cNvSpPr/>
          <p:nvPr/>
        </p:nvSpPr>
        <p:spPr>
          <a:xfrm>
            <a:off x="396766" y="1321727"/>
            <a:ext cx="11398468" cy="1288494"/>
          </a:xfrm>
          <a:prstGeom prst="rect">
            <a:avLst/>
          </a:prstGeom>
        </p:spPr>
        <p:txBody>
          <a:bodyPr wrap="square">
            <a:spAutoFit/>
          </a:bodyPr>
          <a:lstStyle/>
          <a:p>
            <a:pPr algn="just">
              <a:lnSpc>
                <a:spcPct val="150000"/>
              </a:lnSpc>
            </a:pPr>
            <a:r>
              <a:rPr lang="en-IN" dirty="0">
                <a:latin typeface="Times New Roman" panose="02020603050405020304" pitchFamily="18" charset="0"/>
                <a:ea typeface="Times New Roman" panose="02020603050405020304" pitchFamily="18" charset="0"/>
              </a:rPr>
              <a:t>The sustained-release Linezolid tablets (300 mg) were successfully formulated and characterized to meet the required bioavailability and in-vivo release patterns. </a:t>
            </a:r>
            <a:r>
              <a:rPr lang="en-US" dirty="0">
                <a:latin typeface="Times New Roman" panose="02020603050405020304" pitchFamily="18" charset="0"/>
                <a:ea typeface="Times New Roman" panose="02020603050405020304" pitchFamily="18" charset="0"/>
              </a:rPr>
              <a:t>Formulation 6 (Trail 6) exhibited the closest drug release profile to the reference standard, with a similarity factor (F2) of 0.828. </a:t>
            </a:r>
            <a:endParaRPr lang="en-US" dirty="0"/>
          </a:p>
        </p:txBody>
      </p:sp>
      <p:graphicFrame>
        <p:nvGraphicFramePr>
          <p:cNvPr id="4" name="Table 3">
            <a:extLst>
              <a:ext uri="{FF2B5EF4-FFF2-40B4-BE49-F238E27FC236}">
                <a16:creationId xmlns:a16="http://schemas.microsoft.com/office/drawing/2014/main" id="{2B7A4017-80FE-4494-9514-ACAF9DFFAEE1}"/>
              </a:ext>
            </a:extLst>
          </p:cNvPr>
          <p:cNvGraphicFramePr>
            <a:graphicFrameLocks noGrp="1"/>
          </p:cNvGraphicFramePr>
          <p:nvPr>
            <p:extLst>
              <p:ext uri="{D42A27DB-BD31-4B8C-83A1-F6EECF244321}">
                <p14:modId xmlns:p14="http://schemas.microsoft.com/office/powerpoint/2010/main" val="3386511449"/>
              </p:ext>
            </p:extLst>
          </p:nvPr>
        </p:nvGraphicFramePr>
        <p:xfrm>
          <a:off x="639820" y="3068295"/>
          <a:ext cx="10912360" cy="3582230"/>
        </p:xfrm>
        <a:graphic>
          <a:graphicData uri="http://schemas.openxmlformats.org/drawingml/2006/table">
            <a:tbl>
              <a:tblPr firstRow="1" firstCol="1" lastRow="1" lastCol="1" bandRow="1" bandCol="1">
                <a:tableStyleId>{69C7853C-536D-4A76-A0AE-DD22124D55A5}</a:tableStyleId>
              </a:tblPr>
              <a:tblGrid>
                <a:gridCol w="973191">
                  <a:extLst>
                    <a:ext uri="{9D8B030D-6E8A-4147-A177-3AD203B41FA5}">
                      <a16:colId xmlns:a16="http://schemas.microsoft.com/office/drawing/2014/main" val="3627399562"/>
                    </a:ext>
                  </a:extLst>
                </a:gridCol>
                <a:gridCol w="2076400">
                  <a:extLst>
                    <a:ext uri="{9D8B030D-6E8A-4147-A177-3AD203B41FA5}">
                      <a16:colId xmlns:a16="http://schemas.microsoft.com/office/drawing/2014/main" val="2063103519"/>
                    </a:ext>
                  </a:extLst>
                </a:gridCol>
                <a:gridCol w="874070">
                  <a:extLst>
                    <a:ext uri="{9D8B030D-6E8A-4147-A177-3AD203B41FA5}">
                      <a16:colId xmlns:a16="http://schemas.microsoft.com/office/drawing/2014/main" val="3614854904"/>
                    </a:ext>
                  </a:extLst>
                </a:gridCol>
                <a:gridCol w="874070">
                  <a:extLst>
                    <a:ext uri="{9D8B030D-6E8A-4147-A177-3AD203B41FA5}">
                      <a16:colId xmlns:a16="http://schemas.microsoft.com/office/drawing/2014/main" val="3660830800"/>
                    </a:ext>
                  </a:extLst>
                </a:gridCol>
                <a:gridCol w="874070">
                  <a:extLst>
                    <a:ext uri="{9D8B030D-6E8A-4147-A177-3AD203B41FA5}">
                      <a16:colId xmlns:a16="http://schemas.microsoft.com/office/drawing/2014/main" val="2611835180"/>
                    </a:ext>
                  </a:extLst>
                </a:gridCol>
                <a:gridCol w="871496">
                  <a:extLst>
                    <a:ext uri="{9D8B030D-6E8A-4147-A177-3AD203B41FA5}">
                      <a16:colId xmlns:a16="http://schemas.microsoft.com/office/drawing/2014/main" val="1054117731"/>
                    </a:ext>
                  </a:extLst>
                </a:gridCol>
                <a:gridCol w="874070">
                  <a:extLst>
                    <a:ext uri="{9D8B030D-6E8A-4147-A177-3AD203B41FA5}">
                      <a16:colId xmlns:a16="http://schemas.microsoft.com/office/drawing/2014/main" val="1671525536"/>
                    </a:ext>
                  </a:extLst>
                </a:gridCol>
                <a:gridCol w="874070">
                  <a:extLst>
                    <a:ext uri="{9D8B030D-6E8A-4147-A177-3AD203B41FA5}">
                      <a16:colId xmlns:a16="http://schemas.microsoft.com/office/drawing/2014/main" val="215636209"/>
                    </a:ext>
                  </a:extLst>
                </a:gridCol>
                <a:gridCol w="874070">
                  <a:extLst>
                    <a:ext uri="{9D8B030D-6E8A-4147-A177-3AD203B41FA5}">
                      <a16:colId xmlns:a16="http://schemas.microsoft.com/office/drawing/2014/main" val="3018456075"/>
                    </a:ext>
                  </a:extLst>
                </a:gridCol>
                <a:gridCol w="875357">
                  <a:extLst>
                    <a:ext uri="{9D8B030D-6E8A-4147-A177-3AD203B41FA5}">
                      <a16:colId xmlns:a16="http://schemas.microsoft.com/office/drawing/2014/main" val="1454234864"/>
                    </a:ext>
                  </a:extLst>
                </a:gridCol>
                <a:gridCol w="871496">
                  <a:extLst>
                    <a:ext uri="{9D8B030D-6E8A-4147-A177-3AD203B41FA5}">
                      <a16:colId xmlns:a16="http://schemas.microsoft.com/office/drawing/2014/main" val="1074058958"/>
                    </a:ext>
                  </a:extLst>
                </a:gridCol>
              </a:tblGrid>
              <a:tr h="206941">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S.No.</a:t>
                      </a:r>
                      <a:endParaRPr lang="en-US" sz="12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Ingredient</a:t>
                      </a:r>
                      <a:endParaRPr lang="en-US" sz="12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F1</a:t>
                      </a:r>
                      <a:endParaRPr lang="en-US" sz="1200" dirty="0">
                        <a:effectLst/>
                        <a:latin typeface="Times New Roman" panose="02020603050405020304" pitchFamily="18" charset="0"/>
                        <a:cs typeface="Times New Roman" panose="02020603050405020304" pitchFamily="18" charset="0"/>
                      </a:endParaRPr>
                    </a:p>
                    <a:p>
                      <a:pPr marL="66040" marR="0" algn="ctr">
                        <a:lnSpc>
                          <a:spcPct val="150000"/>
                        </a:lnSpc>
                        <a:spcBef>
                          <a:spcPts val="15"/>
                        </a:spcBef>
                        <a:spcAft>
                          <a:spcPts val="0"/>
                        </a:spcAft>
                      </a:pPr>
                      <a:r>
                        <a:rPr lang="en-US" sz="1400" dirty="0">
                          <a:effectLst/>
                          <a:latin typeface="Times New Roman" panose="02020603050405020304" pitchFamily="18" charset="0"/>
                          <a:cs typeface="Times New Roman" panose="02020603050405020304" pitchFamily="18" charset="0"/>
                        </a:rPr>
                        <a:t>(mg)</a:t>
                      </a:r>
                      <a:endParaRPr lang="en-US" sz="12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F2</a:t>
                      </a:r>
                      <a:endParaRPr lang="en-US" sz="1200" dirty="0">
                        <a:effectLst/>
                        <a:latin typeface="Times New Roman" panose="02020603050405020304" pitchFamily="18" charset="0"/>
                        <a:cs typeface="Times New Roman" panose="02020603050405020304" pitchFamily="18" charset="0"/>
                      </a:endParaRPr>
                    </a:p>
                    <a:p>
                      <a:pPr marL="66040" marR="0" algn="ctr">
                        <a:lnSpc>
                          <a:spcPct val="150000"/>
                        </a:lnSpc>
                        <a:spcBef>
                          <a:spcPts val="15"/>
                        </a:spcBef>
                        <a:spcAft>
                          <a:spcPts val="0"/>
                        </a:spcAft>
                      </a:pPr>
                      <a:r>
                        <a:rPr lang="en-US" sz="1400" dirty="0">
                          <a:effectLst/>
                          <a:latin typeface="Times New Roman" panose="02020603050405020304" pitchFamily="18" charset="0"/>
                          <a:cs typeface="Times New Roman" panose="02020603050405020304" pitchFamily="18" charset="0"/>
                        </a:rPr>
                        <a:t>(mg)</a:t>
                      </a:r>
                      <a:endParaRPr lang="en-US" sz="12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F3</a:t>
                      </a:r>
                      <a:endParaRPr lang="en-US" sz="1200" dirty="0">
                        <a:effectLst/>
                        <a:latin typeface="Times New Roman" panose="02020603050405020304" pitchFamily="18" charset="0"/>
                        <a:cs typeface="Times New Roman" panose="02020603050405020304" pitchFamily="18" charset="0"/>
                      </a:endParaRPr>
                    </a:p>
                    <a:p>
                      <a:pPr marL="66040" marR="0" algn="ctr">
                        <a:lnSpc>
                          <a:spcPct val="150000"/>
                        </a:lnSpc>
                        <a:spcBef>
                          <a:spcPts val="15"/>
                        </a:spcBef>
                        <a:spcAft>
                          <a:spcPts val="0"/>
                        </a:spcAft>
                      </a:pPr>
                      <a:r>
                        <a:rPr lang="en-US" sz="1400" dirty="0">
                          <a:effectLst/>
                          <a:latin typeface="Times New Roman" panose="02020603050405020304" pitchFamily="18" charset="0"/>
                          <a:cs typeface="Times New Roman" panose="02020603050405020304" pitchFamily="18" charset="0"/>
                        </a:rPr>
                        <a:t>(mg)</a:t>
                      </a:r>
                      <a:endParaRPr lang="en-US" sz="12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F4</a:t>
                      </a:r>
                      <a:endParaRPr lang="en-US" sz="1200" dirty="0">
                        <a:effectLst/>
                        <a:latin typeface="Times New Roman" panose="02020603050405020304" pitchFamily="18" charset="0"/>
                        <a:cs typeface="Times New Roman" panose="02020603050405020304" pitchFamily="18" charset="0"/>
                      </a:endParaRPr>
                    </a:p>
                    <a:p>
                      <a:pPr marL="66040" marR="0" algn="ctr">
                        <a:lnSpc>
                          <a:spcPct val="150000"/>
                        </a:lnSpc>
                        <a:spcBef>
                          <a:spcPts val="15"/>
                        </a:spcBef>
                        <a:spcAft>
                          <a:spcPts val="0"/>
                        </a:spcAft>
                      </a:pPr>
                      <a:r>
                        <a:rPr lang="en-US" sz="1400" dirty="0">
                          <a:effectLst/>
                          <a:latin typeface="Times New Roman" panose="02020603050405020304" pitchFamily="18" charset="0"/>
                          <a:cs typeface="Times New Roman" panose="02020603050405020304" pitchFamily="18" charset="0"/>
                        </a:rPr>
                        <a:t>(mg)</a:t>
                      </a:r>
                      <a:endParaRPr lang="en-US" sz="12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F5</a:t>
                      </a:r>
                      <a:endParaRPr lang="en-US" sz="1200" dirty="0">
                        <a:effectLst/>
                        <a:latin typeface="Times New Roman" panose="02020603050405020304" pitchFamily="18" charset="0"/>
                        <a:cs typeface="Times New Roman" panose="02020603050405020304" pitchFamily="18" charset="0"/>
                      </a:endParaRPr>
                    </a:p>
                    <a:p>
                      <a:pPr marL="66040" marR="0" algn="ctr">
                        <a:lnSpc>
                          <a:spcPct val="150000"/>
                        </a:lnSpc>
                        <a:spcBef>
                          <a:spcPts val="15"/>
                        </a:spcBef>
                        <a:spcAft>
                          <a:spcPts val="0"/>
                        </a:spcAft>
                      </a:pPr>
                      <a:r>
                        <a:rPr lang="en-US" sz="1400" dirty="0">
                          <a:effectLst/>
                          <a:latin typeface="Times New Roman" panose="02020603050405020304" pitchFamily="18" charset="0"/>
                          <a:cs typeface="Times New Roman" panose="02020603050405020304" pitchFamily="18" charset="0"/>
                        </a:rPr>
                        <a:t>(mg)</a:t>
                      </a:r>
                      <a:endParaRPr lang="en-US" sz="12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F6</a:t>
                      </a:r>
                      <a:endParaRPr lang="en-US" sz="1200" dirty="0">
                        <a:effectLst/>
                        <a:latin typeface="Times New Roman" panose="02020603050405020304" pitchFamily="18" charset="0"/>
                        <a:cs typeface="Times New Roman" panose="02020603050405020304" pitchFamily="18" charset="0"/>
                      </a:endParaRPr>
                    </a:p>
                    <a:p>
                      <a:pPr marL="66040" marR="0" algn="ctr">
                        <a:lnSpc>
                          <a:spcPct val="150000"/>
                        </a:lnSpc>
                        <a:spcBef>
                          <a:spcPts val="15"/>
                        </a:spcBef>
                        <a:spcAft>
                          <a:spcPts val="0"/>
                        </a:spcAft>
                      </a:pPr>
                      <a:r>
                        <a:rPr lang="en-US" sz="1400" dirty="0">
                          <a:effectLst/>
                          <a:latin typeface="Times New Roman" panose="02020603050405020304" pitchFamily="18" charset="0"/>
                          <a:cs typeface="Times New Roman" panose="02020603050405020304" pitchFamily="18" charset="0"/>
                        </a:rPr>
                        <a:t>(mg)</a:t>
                      </a:r>
                      <a:endParaRPr lang="en-US" sz="12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F7</a:t>
                      </a:r>
                      <a:endParaRPr lang="en-US" sz="1200" dirty="0">
                        <a:effectLst/>
                        <a:latin typeface="Times New Roman" panose="02020603050405020304" pitchFamily="18" charset="0"/>
                        <a:cs typeface="Times New Roman" panose="02020603050405020304" pitchFamily="18" charset="0"/>
                      </a:endParaRPr>
                    </a:p>
                    <a:p>
                      <a:pPr marL="66040" marR="0" algn="ctr">
                        <a:lnSpc>
                          <a:spcPct val="150000"/>
                        </a:lnSpc>
                        <a:spcBef>
                          <a:spcPts val="15"/>
                        </a:spcBef>
                        <a:spcAft>
                          <a:spcPts val="0"/>
                        </a:spcAft>
                      </a:pPr>
                      <a:r>
                        <a:rPr lang="en-US" sz="1400" dirty="0">
                          <a:effectLst/>
                          <a:latin typeface="Times New Roman" panose="02020603050405020304" pitchFamily="18" charset="0"/>
                          <a:cs typeface="Times New Roman" panose="02020603050405020304" pitchFamily="18" charset="0"/>
                        </a:rPr>
                        <a:t>(mg)</a:t>
                      </a:r>
                      <a:endParaRPr lang="en-US" sz="12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F8</a:t>
                      </a:r>
                      <a:endParaRPr lang="en-US" sz="1200" dirty="0">
                        <a:effectLst/>
                        <a:latin typeface="Times New Roman" panose="02020603050405020304" pitchFamily="18" charset="0"/>
                        <a:cs typeface="Times New Roman" panose="02020603050405020304" pitchFamily="18" charset="0"/>
                      </a:endParaRPr>
                    </a:p>
                    <a:p>
                      <a:pPr marL="66040" marR="0" algn="ctr">
                        <a:lnSpc>
                          <a:spcPct val="150000"/>
                        </a:lnSpc>
                        <a:spcBef>
                          <a:spcPts val="15"/>
                        </a:spcBef>
                        <a:spcAft>
                          <a:spcPts val="0"/>
                        </a:spcAft>
                      </a:pPr>
                      <a:r>
                        <a:rPr lang="en-US" sz="1400" dirty="0">
                          <a:effectLst/>
                          <a:latin typeface="Times New Roman" panose="02020603050405020304" pitchFamily="18" charset="0"/>
                          <a:cs typeface="Times New Roman" panose="02020603050405020304" pitchFamily="18" charset="0"/>
                        </a:rPr>
                        <a:t>(mg)</a:t>
                      </a:r>
                      <a:endParaRPr lang="en-US" sz="12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F9</a:t>
                      </a:r>
                      <a:endParaRPr lang="en-US" sz="1200" dirty="0">
                        <a:effectLst/>
                        <a:latin typeface="Times New Roman" panose="02020603050405020304" pitchFamily="18" charset="0"/>
                        <a:cs typeface="Times New Roman" panose="02020603050405020304" pitchFamily="18" charset="0"/>
                      </a:endParaRPr>
                    </a:p>
                    <a:p>
                      <a:pPr marL="66040" marR="0" algn="ctr">
                        <a:lnSpc>
                          <a:spcPct val="150000"/>
                        </a:lnSpc>
                        <a:spcBef>
                          <a:spcPts val="15"/>
                        </a:spcBef>
                        <a:spcAft>
                          <a:spcPts val="0"/>
                        </a:spcAft>
                      </a:pPr>
                      <a:r>
                        <a:rPr lang="en-US" sz="1400" dirty="0">
                          <a:effectLst/>
                          <a:latin typeface="Times New Roman" panose="02020603050405020304" pitchFamily="18" charset="0"/>
                          <a:cs typeface="Times New Roman" panose="02020603050405020304" pitchFamily="18" charset="0"/>
                        </a:rPr>
                        <a:t>(mg)</a:t>
                      </a:r>
                      <a:endParaRPr lang="en-US" sz="12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050351563"/>
                  </a:ext>
                </a:extLst>
              </a:tr>
              <a:tr h="173990">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1.</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Linezolid</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300</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300</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300</a:t>
                      </a:r>
                      <a:endParaRPr lang="en-US" sz="12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300</a:t>
                      </a:r>
                      <a:endParaRPr lang="en-US" sz="12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300</a:t>
                      </a:r>
                      <a:endParaRPr lang="en-US" sz="12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300</a:t>
                      </a:r>
                      <a:endParaRPr lang="en-US" sz="12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300</a:t>
                      </a:r>
                      <a:endParaRPr lang="en-US" sz="12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300</a:t>
                      </a:r>
                      <a:endParaRPr lang="en-US" sz="12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300</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848898715"/>
                  </a:ext>
                </a:extLst>
              </a:tr>
              <a:tr h="213995">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2.</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MCC</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15</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14</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15</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15</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14</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15</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15</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14</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15</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76428931"/>
                  </a:ext>
                </a:extLst>
              </a:tr>
              <a:tr h="215265">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3.</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Starch</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16</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10</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2</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16</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10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2</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16</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10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2</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887670492"/>
                  </a:ext>
                </a:extLst>
              </a:tr>
              <a:tr h="203835">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4.</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HPMC.K15M</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7</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14</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21</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810082499"/>
                  </a:ext>
                </a:extLst>
              </a:tr>
              <a:tr h="368300">
                <a:tc>
                  <a:txBody>
                    <a:bodyPr/>
                    <a:lstStyle/>
                    <a:p>
                      <a:pPr marL="66040" marR="0" algn="ctr">
                        <a:lnSpc>
                          <a:spcPct val="150000"/>
                        </a:lnSpc>
                        <a:spcBef>
                          <a:spcPts val="20"/>
                        </a:spcBef>
                        <a:spcAft>
                          <a:spcPts val="0"/>
                        </a:spcAft>
                      </a:pPr>
                      <a:r>
                        <a:rPr lang="en-US" sz="1400">
                          <a:effectLst/>
                          <a:latin typeface="Times New Roman" panose="02020603050405020304" pitchFamily="18" charset="0"/>
                          <a:cs typeface="Times New Roman" panose="02020603050405020304" pitchFamily="18" charset="0"/>
                        </a:rPr>
                        <a:t>5.</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436245" algn="ctr">
                        <a:lnSpc>
                          <a:spcPct val="150000"/>
                        </a:lnSpc>
                        <a:spcBef>
                          <a:spcPts val="20"/>
                        </a:spcBef>
                        <a:spcAft>
                          <a:spcPts val="0"/>
                        </a:spcAft>
                      </a:pPr>
                      <a:r>
                        <a:rPr lang="en-US" sz="1400">
                          <a:effectLst/>
                          <a:latin typeface="Times New Roman" panose="02020603050405020304" pitchFamily="18" charset="0"/>
                          <a:cs typeface="Times New Roman" panose="02020603050405020304" pitchFamily="18" charset="0"/>
                        </a:rPr>
                        <a:t>SodiumAlginate</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20"/>
                        </a:spcBef>
                        <a:spcAft>
                          <a:spcPts val="0"/>
                        </a:spcAft>
                      </a:pPr>
                      <a:r>
                        <a:rPr lang="en-US" sz="1400">
                          <a:effectLst/>
                          <a:latin typeface="Times New Roman" panose="02020603050405020304" pitchFamily="18" charset="0"/>
                          <a:cs typeface="Times New Roman" panose="02020603050405020304" pitchFamily="18" charset="0"/>
                        </a:rPr>
                        <a:t>-</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20"/>
                        </a:spcBef>
                        <a:spcAft>
                          <a:spcPts val="0"/>
                        </a:spcAft>
                      </a:pPr>
                      <a:r>
                        <a:rPr lang="en-US" sz="1400" dirty="0">
                          <a:effectLst/>
                          <a:latin typeface="Times New Roman" panose="02020603050405020304" pitchFamily="18" charset="0"/>
                          <a:cs typeface="Times New Roman" panose="02020603050405020304" pitchFamily="18" charset="0"/>
                        </a:rPr>
                        <a:t>-</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20"/>
                        </a:spcBef>
                        <a:spcAft>
                          <a:spcPts val="0"/>
                        </a:spcAft>
                      </a:pPr>
                      <a:r>
                        <a:rPr lang="en-US" sz="1400" dirty="0">
                          <a:effectLst/>
                          <a:latin typeface="Times New Roman" panose="02020603050405020304" pitchFamily="18" charset="0"/>
                          <a:cs typeface="Times New Roman" panose="02020603050405020304" pitchFamily="18" charset="0"/>
                        </a:rPr>
                        <a:t>-</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20"/>
                        </a:spcBef>
                        <a:spcAft>
                          <a:spcPts val="0"/>
                        </a:spcAft>
                      </a:pPr>
                      <a:r>
                        <a:rPr lang="en-US" sz="1400" dirty="0">
                          <a:effectLst/>
                          <a:latin typeface="Times New Roman" panose="02020603050405020304" pitchFamily="18" charset="0"/>
                          <a:cs typeface="Times New Roman" panose="02020603050405020304" pitchFamily="18" charset="0"/>
                        </a:rPr>
                        <a:t>7</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20"/>
                        </a:spcBef>
                        <a:spcAft>
                          <a:spcPts val="0"/>
                        </a:spcAft>
                      </a:pPr>
                      <a:r>
                        <a:rPr lang="en-US" sz="1400" dirty="0">
                          <a:effectLst/>
                          <a:latin typeface="Times New Roman" panose="02020603050405020304" pitchFamily="18" charset="0"/>
                          <a:cs typeface="Times New Roman" panose="02020603050405020304" pitchFamily="18" charset="0"/>
                        </a:rPr>
                        <a:t>14</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20"/>
                        </a:spcBef>
                        <a:spcAft>
                          <a:spcPts val="0"/>
                        </a:spcAft>
                      </a:pPr>
                      <a:r>
                        <a:rPr lang="en-US" sz="1400" dirty="0">
                          <a:effectLst/>
                          <a:latin typeface="Times New Roman" panose="02020603050405020304" pitchFamily="18" charset="0"/>
                          <a:cs typeface="Times New Roman" panose="02020603050405020304" pitchFamily="18" charset="0"/>
                        </a:rPr>
                        <a:t>21</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20"/>
                        </a:spcBef>
                        <a:spcAft>
                          <a:spcPts val="0"/>
                        </a:spcAft>
                      </a:pPr>
                      <a:r>
                        <a:rPr lang="en-US" sz="1400" dirty="0">
                          <a:effectLst/>
                          <a:latin typeface="Times New Roman" panose="02020603050405020304" pitchFamily="18" charset="0"/>
                          <a:cs typeface="Times New Roman" panose="02020603050405020304" pitchFamily="18" charset="0"/>
                        </a:rPr>
                        <a:t>-</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20"/>
                        </a:spcBef>
                        <a:spcAft>
                          <a:spcPts val="0"/>
                        </a:spcAft>
                      </a:pPr>
                      <a:r>
                        <a:rPr lang="en-US" sz="1400">
                          <a:effectLst/>
                          <a:latin typeface="Times New Roman" panose="02020603050405020304" pitchFamily="18" charset="0"/>
                          <a:cs typeface="Times New Roman" panose="02020603050405020304" pitchFamily="18" charset="0"/>
                        </a:rPr>
                        <a:t>-</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20"/>
                        </a:spcBef>
                        <a:spcAft>
                          <a:spcPts val="0"/>
                        </a:spcAft>
                      </a:pPr>
                      <a:r>
                        <a:rPr lang="en-US" sz="1400">
                          <a:effectLst/>
                          <a:latin typeface="Times New Roman" panose="02020603050405020304" pitchFamily="18" charset="0"/>
                          <a:cs typeface="Times New Roman" panose="02020603050405020304" pitchFamily="18" charset="0"/>
                        </a:rPr>
                        <a:t>-</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315649926"/>
                  </a:ext>
                </a:extLst>
              </a:tr>
              <a:tr h="215265">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6.</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Ethylcellulose</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7</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14</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21</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114500417"/>
                  </a:ext>
                </a:extLst>
              </a:tr>
              <a:tr h="358140">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7.</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38735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Magneticstearate</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1</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1</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1</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1</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1</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1</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1</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1</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1</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77644155"/>
                  </a:ext>
                </a:extLst>
              </a:tr>
              <a:tr h="215265">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8.</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Talc</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1</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1</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1</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1</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1</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1</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1</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1</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1</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51348368"/>
                  </a:ext>
                </a:extLst>
              </a:tr>
              <a:tr h="203835">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9.</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Purifiedwater</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q.s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q.s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q.s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q.s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q.s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q.s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err="1">
                          <a:effectLst/>
                          <a:latin typeface="Times New Roman" panose="02020603050405020304" pitchFamily="18" charset="0"/>
                          <a:cs typeface="Times New Roman" panose="02020603050405020304" pitchFamily="18" charset="0"/>
                        </a:rPr>
                        <a:t>q.s</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err="1">
                          <a:effectLst/>
                          <a:latin typeface="Times New Roman" panose="02020603050405020304" pitchFamily="18" charset="0"/>
                          <a:cs typeface="Times New Roman" panose="02020603050405020304" pitchFamily="18" charset="0"/>
                        </a:rPr>
                        <a:t>q.s</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err="1">
                          <a:effectLst/>
                          <a:latin typeface="Times New Roman" panose="02020603050405020304" pitchFamily="18" charset="0"/>
                          <a:cs typeface="Times New Roman" panose="02020603050405020304" pitchFamily="18" charset="0"/>
                        </a:rPr>
                        <a:t>q.s</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090647749"/>
                  </a:ext>
                </a:extLst>
              </a:tr>
              <a:tr h="205105">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10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Total wt.</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340</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340</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340</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340</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340</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340</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340</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340</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340</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560145468"/>
                  </a:ext>
                </a:extLst>
              </a:tr>
            </a:tbl>
          </a:graphicData>
        </a:graphic>
      </p:graphicFrame>
      <p:sp>
        <p:nvSpPr>
          <p:cNvPr id="5" name="Rectangle 4">
            <a:extLst>
              <a:ext uri="{FF2B5EF4-FFF2-40B4-BE49-F238E27FC236}">
                <a16:creationId xmlns:a16="http://schemas.microsoft.com/office/drawing/2014/main" id="{7049EC08-DC41-4E84-93DC-15EA146E2C8F}"/>
              </a:ext>
            </a:extLst>
          </p:cNvPr>
          <p:cNvSpPr/>
          <p:nvPr/>
        </p:nvSpPr>
        <p:spPr>
          <a:xfrm>
            <a:off x="396766" y="2610221"/>
            <a:ext cx="11398468" cy="458074"/>
          </a:xfrm>
          <a:prstGeom prst="rect">
            <a:avLst/>
          </a:prstGeom>
        </p:spPr>
        <p:txBody>
          <a:bodyPr wrap="square">
            <a:spAutoFit/>
          </a:bodyPr>
          <a:lstStyle/>
          <a:p>
            <a:pPr algn="ctr">
              <a:lnSpc>
                <a:spcPct val="150000"/>
              </a:lnSpc>
              <a:spcBef>
                <a:spcPts val="5"/>
              </a:spcBef>
            </a:pPr>
            <a:r>
              <a:rPr lang="en-US" b="1" dirty="0">
                <a:latin typeface="Times New Roman" panose="02020603050405020304" pitchFamily="18" charset="0"/>
                <a:ea typeface="Times New Roman" panose="02020603050405020304" pitchFamily="18" charset="0"/>
              </a:rPr>
              <a:t>Table 1 : Formulation Table</a:t>
            </a: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33217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A4EC721-8D45-47B6-AE37-0062905EAAFF}"/>
              </a:ext>
            </a:extLst>
          </p:cNvPr>
          <p:cNvSpPr/>
          <p:nvPr/>
        </p:nvSpPr>
        <p:spPr>
          <a:xfrm>
            <a:off x="1195374" y="1196825"/>
            <a:ext cx="4346382" cy="463397"/>
          </a:xfrm>
          <a:prstGeom prst="rect">
            <a:avLst/>
          </a:prstGeom>
        </p:spPr>
        <p:txBody>
          <a:bodyPr wrap="none">
            <a:spAutoFit/>
          </a:bodyPr>
          <a:lstStyle/>
          <a:p>
            <a:pPr marL="406400" marR="0" algn="ctr">
              <a:lnSpc>
                <a:spcPct val="150000"/>
              </a:lnSpc>
              <a:spcBef>
                <a:spcPts val="0"/>
              </a:spcBef>
              <a:spcAft>
                <a:spcPts val="0"/>
              </a:spcAft>
            </a:pPr>
            <a:r>
              <a:rPr lang="en-IN" b="1" dirty="0">
                <a:latin typeface="Times New Roman" panose="02020603050405020304" pitchFamily="18" charset="0"/>
                <a:ea typeface="Times New Roman" panose="02020603050405020304" pitchFamily="18" charset="0"/>
                <a:cs typeface="Kalinga" panose="020B0502040204020203" pitchFamily="34" charset="0"/>
              </a:rPr>
              <a:t>Table 2: Post-compression parameter</a:t>
            </a:r>
            <a:endParaRPr lang="en-US" sz="1600" dirty="0">
              <a:effectLst/>
              <a:latin typeface="Calibri" panose="020F0502020204030204" pitchFamily="34" charset="0"/>
              <a:ea typeface="Times New Roman" panose="02020603050405020304" pitchFamily="18" charset="0"/>
              <a:cs typeface="Kalinga" panose="020B0502040204020203" pitchFamily="34" charset="0"/>
            </a:endParaRPr>
          </a:p>
        </p:txBody>
      </p:sp>
      <p:graphicFrame>
        <p:nvGraphicFramePr>
          <p:cNvPr id="3" name="Table 2">
            <a:extLst>
              <a:ext uri="{FF2B5EF4-FFF2-40B4-BE49-F238E27FC236}">
                <a16:creationId xmlns:a16="http://schemas.microsoft.com/office/drawing/2014/main" id="{33505F1F-0BEF-4EAB-A175-034B21112741}"/>
              </a:ext>
            </a:extLst>
          </p:cNvPr>
          <p:cNvGraphicFramePr>
            <a:graphicFrameLocks noGrp="1"/>
          </p:cNvGraphicFramePr>
          <p:nvPr>
            <p:extLst>
              <p:ext uri="{D42A27DB-BD31-4B8C-83A1-F6EECF244321}">
                <p14:modId xmlns:p14="http://schemas.microsoft.com/office/powerpoint/2010/main" val="279829335"/>
              </p:ext>
            </p:extLst>
          </p:nvPr>
        </p:nvGraphicFramePr>
        <p:xfrm>
          <a:off x="554243" y="1730683"/>
          <a:ext cx="5825685" cy="4377665"/>
        </p:xfrm>
        <a:graphic>
          <a:graphicData uri="http://schemas.openxmlformats.org/drawingml/2006/table">
            <a:tbl>
              <a:tblPr firstRow="1" firstCol="1" lastRow="1" lastCol="1" bandRow="1" bandCol="1">
                <a:tableStyleId>{69C7853C-536D-4A76-A0AE-DD22124D55A5}</a:tableStyleId>
              </a:tblPr>
              <a:tblGrid>
                <a:gridCol w="1040099">
                  <a:extLst>
                    <a:ext uri="{9D8B030D-6E8A-4147-A177-3AD203B41FA5}">
                      <a16:colId xmlns:a16="http://schemas.microsoft.com/office/drawing/2014/main" val="3339834055"/>
                    </a:ext>
                  </a:extLst>
                </a:gridCol>
                <a:gridCol w="831239">
                  <a:extLst>
                    <a:ext uri="{9D8B030D-6E8A-4147-A177-3AD203B41FA5}">
                      <a16:colId xmlns:a16="http://schemas.microsoft.com/office/drawing/2014/main" val="924730571"/>
                    </a:ext>
                  </a:extLst>
                </a:gridCol>
                <a:gridCol w="886610">
                  <a:extLst>
                    <a:ext uri="{9D8B030D-6E8A-4147-A177-3AD203B41FA5}">
                      <a16:colId xmlns:a16="http://schemas.microsoft.com/office/drawing/2014/main" val="2534680474"/>
                    </a:ext>
                  </a:extLst>
                </a:gridCol>
                <a:gridCol w="919550">
                  <a:extLst>
                    <a:ext uri="{9D8B030D-6E8A-4147-A177-3AD203B41FA5}">
                      <a16:colId xmlns:a16="http://schemas.microsoft.com/office/drawing/2014/main" val="3285962636"/>
                    </a:ext>
                  </a:extLst>
                </a:gridCol>
                <a:gridCol w="1166259">
                  <a:extLst>
                    <a:ext uri="{9D8B030D-6E8A-4147-A177-3AD203B41FA5}">
                      <a16:colId xmlns:a16="http://schemas.microsoft.com/office/drawing/2014/main" val="3915122518"/>
                    </a:ext>
                  </a:extLst>
                </a:gridCol>
                <a:gridCol w="981928">
                  <a:extLst>
                    <a:ext uri="{9D8B030D-6E8A-4147-A177-3AD203B41FA5}">
                      <a16:colId xmlns:a16="http://schemas.microsoft.com/office/drawing/2014/main" val="361732218"/>
                    </a:ext>
                  </a:extLst>
                </a:gridCol>
              </a:tblGrid>
              <a:tr h="1136598">
                <a:tc>
                  <a:txBody>
                    <a:bodyPr/>
                    <a:lstStyle/>
                    <a:p>
                      <a:pPr marL="362585" marR="0" indent="-296545" algn="ctr">
                        <a:lnSpc>
                          <a:spcPct val="150000"/>
                        </a:lnSpc>
                        <a:spcBef>
                          <a:spcPts val="20"/>
                        </a:spcBef>
                        <a:spcAft>
                          <a:spcPts val="0"/>
                        </a:spcAft>
                      </a:pPr>
                      <a:r>
                        <a:rPr lang="en-US" sz="1400" dirty="0">
                          <a:effectLst/>
                          <a:latin typeface="Times New Roman" panose="02020603050405020304" pitchFamily="18" charset="0"/>
                          <a:cs typeface="Times New Roman" panose="02020603050405020304" pitchFamily="18" charset="0"/>
                        </a:rPr>
                        <a:t>Formulation No.</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770" marR="100965" algn="ctr">
                        <a:lnSpc>
                          <a:spcPct val="150000"/>
                        </a:lnSpc>
                        <a:spcBef>
                          <a:spcPts val="20"/>
                        </a:spcBef>
                        <a:spcAft>
                          <a:spcPts val="0"/>
                        </a:spcAft>
                      </a:pPr>
                      <a:r>
                        <a:rPr lang="en-US" sz="1400" dirty="0">
                          <a:effectLst/>
                          <a:latin typeface="Times New Roman" panose="02020603050405020304" pitchFamily="18" charset="0"/>
                          <a:cs typeface="Times New Roman" panose="02020603050405020304" pitchFamily="18" charset="0"/>
                        </a:rPr>
                        <a:t>Wt. variation</a:t>
                      </a:r>
                    </a:p>
                    <a:p>
                      <a:pPr marL="175895" marR="0" algn="ctr">
                        <a:lnSpc>
                          <a:spcPct val="150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(mg)</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51460" marR="92710" indent="-185420" algn="ctr">
                        <a:lnSpc>
                          <a:spcPct val="150000"/>
                        </a:lnSpc>
                        <a:spcBef>
                          <a:spcPts val="20"/>
                        </a:spcBef>
                        <a:spcAft>
                          <a:spcPts val="0"/>
                        </a:spcAft>
                      </a:pPr>
                      <a:r>
                        <a:rPr lang="en-US" sz="1400" dirty="0">
                          <a:effectLst/>
                          <a:latin typeface="Times New Roman" panose="02020603050405020304" pitchFamily="18" charset="0"/>
                          <a:cs typeface="Times New Roman" panose="02020603050405020304" pitchFamily="18" charset="0"/>
                        </a:rPr>
                        <a:t>Thickness(mm)</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135" marR="0" algn="ctr">
                        <a:lnSpc>
                          <a:spcPct val="150000"/>
                        </a:lnSpc>
                        <a:spcBef>
                          <a:spcPts val="20"/>
                        </a:spcBef>
                        <a:spcAft>
                          <a:spcPts val="0"/>
                        </a:spcAft>
                      </a:pPr>
                      <a:r>
                        <a:rPr lang="en-US" sz="1400" dirty="0">
                          <a:effectLst/>
                          <a:latin typeface="Times New Roman" panose="02020603050405020304" pitchFamily="18" charset="0"/>
                          <a:cs typeface="Times New Roman" panose="02020603050405020304" pitchFamily="18" charset="0"/>
                        </a:rPr>
                        <a:t>Hardness</a:t>
                      </a:r>
                    </a:p>
                    <a:p>
                      <a:pPr marL="64135" marR="0" algn="ctr">
                        <a:lnSpc>
                          <a:spcPct val="150000"/>
                        </a:lnSpc>
                        <a:spcBef>
                          <a:spcPts val="20"/>
                        </a:spcBef>
                        <a:spcAft>
                          <a:spcPts val="0"/>
                        </a:spcAft>
                      </a:pPr>
                      <a:r>
                        <a:rPr lang="en-US" sz="1400" dirty="0">
                          <a:effectLst/>
                          <a:latin typeface="Times New Roman" panose="02020603050405020304" pitchFamily="18" charset="0"/>
                          <a:cs typeface="Times New Roman" panose="02020603050405020304" pitchFamily="18" charset="0"/>
                        </a:rPr>
                        <a:t>(𝒌𝒈⁄𝑪𝒎</a:t>
                      </a:r>
                      <a:r>
                        <a:rPr lang="en-US" sz="1400" baseline="30000" dirty="0">
                          <a:effectLst/>
                          <a:latin typeface="Times New Roman" panose="02020603050405020304" pitchFamily="18" charset="0"/>
                          <a:cs typeface="Times New Roman" panose="02020603050405020304" pitchFamily="18" charset="0"/>
                        </a:rPr>
                        <a:t>𝟐</a:t>
                      </a:r>
                      <a:r>
                        <a:rPr lang="en-US" sz="1400" dirty="0">
                          <a:effectLst/>
                          <a:latin typeface="Times New Roman" panose="02020603050405020304" pitchFamily="18" charset="0"/>
                          <a:cs typeface="Times New Roman" panose="02020603050405020304" pitchFamily="18" charset="0"/>
                        </a:rPr>
                        <a:t>)</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50825" marR="0" indent="-185420" algn="ctr">
                        <a:lnSpc>
                          <a:spcPct val="150000"/>
                        </a:lnSpc>
                        <a:spcBef>
                          <a:spcPts val="20"/>
                        </a:spcBef>
                        <a:spcAft>
                          <a:spcPts val="0"/>
                        </a:spcAft>
                      </a:pPr>
                      <a:r>
                        <a:rPr lang="en-US" sz="1400" dirty="0">
                          <a:effectLst/>
                          <a:latin typeface="Times New Roman" panose="02020603050405020304" pitchFamily="18" charset="0"/>
                          <a:cs typeface="Times New Roman" panose="02020603050405020304" pitchFamily="18" charset="0"/>
                        </a:rPr>
                        <a:t>Disintegration Time (min)</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135" marR="0" algn="ctr">
                        <a:lnSpc>
                          <a:spcPct val="150000"/>
                        </a:lnSpc>
                        <a:spcBef>
                          <a:spcPts val="20"/>
                        </a:spcBef>
                        <a:spcAft>
                          <a:spcPts val="0"/>
                        </a:spcAft>
                      </a:pPr>
                      <a:r>
                        <a:rPr lang="en-US" sz="1400" dirty="0">
                          <a:effectLst/>
                          <a:latin typeface="Times New Roman" panose="02020603050405020304" pitchFamily="18" charset="0"/>
                          <a:cs typeface="Times New Roman" panose="02020603050405020304" pitchFamily="18" charset="0"/>
                        </a:rPr>
                        <a:t>%Friability</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847272925"/>
                  </a:ext>
                </a:extLst>
              </a:tr>
              <a:tr h="347999">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F1</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77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340±0.23</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3.1±0.12</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135"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5.0±1.2</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5405"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8.31±1.2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135" marR="0" algn="ctr">
                        <a:lnSpc>
                          <a:spcPct val="150000"/>
                        </a:lnSpc>
                        <a:spcBef>
                          <a:spcPts val="10"/>
                        </a:spcBef>
                        <a:spcAft>
                          <a:spcPts val="0"/>
                        </a:spcAft>
                      </a:pPr>
                      <a:r>
                        <a:rPr lang="en-US" sz="1400" b="1" dirty="0">
                          <a:effectLst/>
                          <a:latin typeface="Times New Roman" panose="02020603050405020304" pitchFamily="18" charset="0"/>
                          <a:cs typeface="Times New Roman" panose="02020603050405020304" pitchFamily="18" charset="0"/>
                        </a:rPr>
                        <a:t>0.17±0.009</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626646694"/>
                  </a:ext>
                </a:extLst>
              </a:tr>
              <a:tr h="349811">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F2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77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342±0.31</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3.2±0.2</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135"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6.5±1.3</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5405"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7.42±1</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135" marR="0" algn="ctr">
                        <a:lnSpc>
                          <a:spcPct val="150000"/>
                        </a:lnSpc>
                        <a:spcBef>
                          <a:spcPts val="10"/>
                        </a:spcBef>
                        <a:spcAft>
                          <a:spcPts val="0"/>
                        </a:spcAft>
                      </a:pPr>
                      <a:r>
                        <a:rPr lang="en-US" sz="1400" b="1" dirty="0">
                          <a:effectLst/>
                          <a:latin typeface="Times New Roman" panose="02020603050405020304" pitchFamily="18" charset="0"/>
                          <a:cs typeface="Times New Roman" panose="02020603050405020304" pitchFamily="18" charset="0"/>
                        </a:rPr>
                        <a:t>0.24±0.004</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832971769"/>
                  </a:ext>
                </a:extLst>
              </a:tr>
              <a:tr h="347999">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F3</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77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341±0.22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3.3±0.22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135"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6.4±1.28</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5405"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8.22±1.19</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135" marR="0" algn="ctr">
                        <a:lnSpc>
                          <a:spcPct val="150000"/>
                        </a:lnSpc>
                        <a:spcBef>
                          <a:spcPts val="10"/>
                        </a:spcBef>
                        <a:spcAft>
                          <a:spcPts val="0"/>
                        </a:spcAft>
                      </a:pPr>
                      <a:r>
                        <a:rPr lang="en-US" sz="1400" b="1" dirty="0">
                          <a:effectLst/>
                          <a:latin typeface="Times New Roman" panose="02020603050405020304" pitchFamily="18" charset="0"/>
                          <a:cs typeface="Times New Roman" panose="02020603050405020304" pitchFamily="18" charset="0"/>
                        </a:rPr>
                        <a:t>0.26±0.005</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613068233"/>
                  </a:ext>
                </a:extLst>
              </a:tr>
              <a:tr h="349811">
                <a:tc>
                  <a:txBody>
                    <a:bodyPr/>
                    <a:lstStyle/>
                    <a:p>
                      <a:pPr marL="66040" marR="0" algn="ctr">
                        <a:lnSpc>
                          <a:spcPct val="150000"/>
                        </a:lnSpc>
                        <a:spcBef>
                          <a:spcPts val="20"/>
                        </a:spcBef>
                        <a:spcAft>
                          <a:spcPts val="0"/>
                        </a:spcAft>
                      </a:pPr>
                      <a:r>
                        <a:rPr lang="en-US" sz="1400">
                          <a:effectLst/>
                          <a:latin typeface="Times New Roman" panose="02020603050405020304" pitchFamily="18" charset="0"/>
                          <a:cs typeface="Times New Roman" panose="02020603050405020304" pitchFamily="18" charset="0"/>
                        </a:rPr>
                        <a:t>F4</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770" marR="0" algn="ctr">
                        <a:lnSpc>
                          <a:spcPct val="150000"/>
                        </a:lnSpc>
                        <a:spcBef>
                          <a:spcPts val="20"/>
                        </a:spcBef>
                        <a:spcAft>
                          <a:spcPts val="0"/>
                        </a:spcAft>
                      </a:pPr>
                      <a:r>
                        <a:rPr lang="en-US" sz="1400">
                          <a:effectLst/>
                          <a:latin typeface="Times New Roman" panose="02020603050405020304" pitchFamily="18" charset="0"/>
                          <a:cs typeface="Times New Roman" panose="02020603050405020304" pitchFamily="18" charset="0"/>
                        </a:rPr>
                        <a:t>343±0.35</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20"/>
                        </a:spcBef>
                        <a:spcAft>
                          <a:spcPts val="0"/>
                        </a:spcAft>
                      </a:pPr>
                      <a:r>
                        <a:rPr lang="en-US" sz="1400">
                          <a:effectLst/>
                          <a:latin typeface="Times New Roman" panose="02020603050405020304" pitchFamily="18" charset="0"/>
                          <a:cs typeface="Times New Roman" panose="02020603050405020304" pitchFamily="18" charset="0"/>
                        </a:rPr>
                        <a:t>3.2±0.2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135" marR="0" algn="ctr">
                        <a:lnSpc>
                          <a:spcPct val="150000"/>
                        </a:lnSpc>
                        <a:spcBef>
                          <a:spcPts val="25"/>
                        </a:spcBef>
                        <a:spcAft>
                          <a:spcPts val="0"/>
                        </a:spcAft>
                      </a:pPr>
                      <a:r>
                        <a:rPr lang="en-US" sz="1400">
                          <a:effectLst/>
                          <a:latin typeface="Times New Roman" panose="02020603050405020304" pitchFamily="18" charset="0"/>
                          <a:cs typeface="Times New Roman" panose="02020603050405020304" pitchFamily="18" charset="0"/>
                        </a:rPr>
                        <a:t>6.3±1.27</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5405" marR="0" algn="ctr">
                        <a:lnSpc>
                          <a:spcPct val="150000"/>
                        </a:lnSpc>
                        <a:spcBef>
                          <a:spcPts val="25"/>
                        </a:spcBef>
                        <a:spcAft>
                          <a:spcPts val="0"/>
                        </a:spcAft>
                      </a:pPr>
                      <a:r>
                        <a:rPr lang="en-US" sz="1400" dirty="0">
                          <a:effectLst/>
                          <a:latin typeface="Times New Roman" panose="02020603050405020304" pitchFamily="18" charset="0"/>
                          <a:cs typeface="Times New Roman" panose="02020603050405020304" pitchFamily="18" charset="0"/>
                        </a:rPr>
                        <a:t>7.53±1.0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135" marR="0" algn="ctr">
                        <a:lnSpc>
                          <a:spcPct val="150000"/>
                        </a:lnSpc>
                        <a:spcBef>
                          <a:spcPts val="25"/>
                        </a:spcBef>
                        <a:spcAft>
                          <a:spcPts val="0"/>
                        </a:spcAft>
                      </a:pPr>
                      <a:r>
                        <a:rPr lang="en-US" sz="1400" b="1" dirty="0">
                          <a:effectLst/>
                          <a:latin typeface="Times New Roman" panose="02020603050405020304" pitchFamily="18" charset="0"/>
                          <a:cs typeface="Times New Roman" panose="02020603050405020304" pitchFamily="18" charset="0"/>
                        </a:rPr>
                        <a:t>0.17±0.007</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795811208"/>
                  </a:ext>
                </a:extLst>
              </a:tr>
              <a:tr h="349811">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F5</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77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344±0.25</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3.4±0.34</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135"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5.3±1.21</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5405" marR="0" algn="ctr">
                        <a:lnSpc>
                          <a:spcPct val="150000"/>
                        </a:lnSpc>
                        <a:spcBef>
                          <a:spcPts val="10"/>
                        </a:spcBef>
                        <a:spcAft>
                          <a:spcPts val="0"/>
                        </a:spcAft>
                      </a:pPr>
                      <a:r>
                        <a:rPr lang="en-US" sz="1400" dirty="0">
                          <a:effectLst/>
                          <a:latin typeface="Times New Roman" panose="02020603050405020304" pitchFamily="18" charset="0"/>
                          <a:cs typeface="Times New Roman" panose="02020603050405020304" pitchFamily="18" charset="0"/>
                        </a:rPr>
                        <a:t>7.61±1.1</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135" marR="0" algn="ctr">
                        <a:lnSpc>
                          <a:spcPct val="150000"/>
                        </a:lnSpc>
                        <a:spcBef>
                          <a:spcPts val="10"/>
                        </a:spcBef>
                        <a:spcAft>
                          <a:spcPts val="0"/>
                        </a:spcAft>
                      </a:pPr>
                      <a:r>
                        <a:rPr lang="en-US" sz="1400" b="1" dirty="0">
                          <a:effectLst/>
                          <a:latin typeface="Times New Roman" panose="02020603050405020304" pitchFamily="18" charset="0"/>
                          <a:cs typeface="Times New Roman" panose="02020603050405020304" pitchFamily="18" charset="0"/>
                        </a:rPr>
                        <a:t>0.22±0.009</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673744544"/>
                  </a:ext>
                </a:extLst>
              </a:tr>
              <a:tr h="347999">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F6</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77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346±0.33</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3.1±0.12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135" marR="0" algn="ctr">
                        <a:lnSpc>
                          <a:spcPct val="150000"/>
                        </a:lnSpc>
                        <a:spcBef>
                          <a:spcPts val="15"/>
                        </a:spcBef>
                        <a:spcAft>
                          <a:spcPts val="0"/>
                        </a:spcAft>
                      </a:pPr>
                      <a:r>
                        <a:rPr lang="en-US" sz="1400">
                          <a:effectLst/>
                          <a:latin typeface="Times New Roman" panose="02020603050405020304" pitchFamily="18" charset="0"/>
                          <a:cs typeface="Times New Roman" panose="02020603050405020304" pitchFamily="18" charset="0"/>
                        </a:rPr>
                        <a:t>6.2±1.23</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5405" marR="0" algn="ctr">
                        <a:lnSpc>
                          <a:spcPct val="150000"/>
                        </a:lnSpc>
                        <a:spcBef>
                          <a:spcPts val="15"/>
                        </a:spcBef>
                        <a:spcAft>
                          <a:spcPts val="0"/>
                        </a:spcAft>
                      </a:pPr>
                      <a:r>
                        <a:rPr lang="en-US" sz="1400">
                          <a:effectLst/>
                          <a:latin typeface="Times New Roman" panose="02020603050405020304" pitchFamily="18" charset="0"/>
                          <a:cs typeface="Times New Roman" panose="02020603050405020304" pitchFamily="18" charset="0"/>
                        </a:rPr>
                        <a:t>8.32±1.21</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135" marR="0" algn="ctr">
                        <a:lnSpc>
                          <a:spcPct val="150000"/>
                        </a:lnSpc>
                        <a:spcBef>
                          <a:spcPts val="15"/>
                        </a:spcBef>
                        <a:spcAft>
                          <a:spcPts val="0"/>
                        </a:spcAft>
                      </a:pPr>
                      <a:r>
                        <a:rPr lang="en-US" sz="1400" b="1" dirty="0">
                          <a:effectLst/>
                          <a:latin typeface="Times New Roman" panose="02020603050405020304" pitchFamily="18" charset="0"/>
                          <a:cs typeface="Times New Roman" panose="02020603050405020304" pitchFamily="18" charset="0"/>
                        </a:rPr>
                        <a:t>0.17±0.009</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459298300"/>
                  </a:ext>
                </a:extLst>
              </a:tr>
              <a:tr h="344555">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F7</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77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342±0.24</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3.3±0.23</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135"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5.4±1.22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5405"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8.21±1.18</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135" marR="0" algn="ctr">
                        <a:lnSpc>
                          <a:spcPct val="150000"/>
                        </a:lnSpc>
                        <a:spcBef>
                          <a:spcPts val="10"/>
                        </a:spcBef>
                        <a:spcAft>
                          <a:spcPts val="0"/>
                        </a:spcAft>
                      </a:pPr>
                      <a:r>
                        <a:rPr lang="en-US" sz="1400" b="1" dirty="0">
                          <a:effectLst/>
                          <a:latin typeface="Times New Roman" panose="02020603050405020304" pitchFamily="18" charset="0"/>
                          <a:cs typeface="Times New Roman" panose="02020603050405020304" pitchFamily="18" charset="0"/>
                        </a:rPr>
                        <a:t>0.2±0.013</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4011976263"/>
                  </a:ext>
                </a:extLst>
              </a:tr>
              <a:tr h="347999">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F8</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77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345±0.36</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3.1±0.12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135"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5.5±1.25</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5405"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7.12±1</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135" marR="0" algn="ctr">
                        <a:lnSpc>
                          <a:spcPct val="150000"/>
                        </a:lnSpc>
                        <a:spcBef>
                          <a:spcPts val="10"/>
                        </a:spcBef>
                        <a:spcAft>
                          <a:spcPts val="0"/>
                        </a:spcAft>
                      </a:pPr>
                      <a:r>
                        <a:rPr lang="en-US" sz="1400" b="1" dirty="0">
                          <a:effectLst/>
                          <a:latin typeface="Times New Roman" panose="02020603050405020304" pitchFamily="18" charset="0"/>
                          <a:cs typeface="Times New Roman" panose="02020603050405020304" pitchFamily="18" charset="0"/>
                        </a:rPr>
                        <a:t>0.25±0.046</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078001802"/>
                  </a:ext>
                </a:extLst>
              </a:tr>
              <a:tr h="349811">
                <a:tc>
                  <a:txBody>
                    <a:bodyPr/>
                    <a:lstStyle/>
                    <a:p>
                      <a:pPr marL="66040" marR="0" algn="ctr">
                        <a:lnSpc>
                          <a:spcPct val="150000"/>
                        </a:lnSpc>
                        <a:spcBef>
                          <a:spcPts val="10"/>
                        </a:spcBef>
                        <a:spcAft>
                          <a:spcPts val="0"/>
                        </a:spcAft>
                      </a:pPr>
                      <a:r>
                        <a:rPr lang="en-US" sz="1400">
                          <a:effectLst/>
                          <a:latin typeface="Times New Roman" panose="02020603050405020304" pitchFamily="18" charset="0"/>
                          <a:cs typeface="Times New Roman" panose="02020603050405020304" pitchFamily="18" charset="0"/>
                        </a:rPr>
                        <a:t>F9</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770" marR="0" algn="ctr">
                        <a:lnSpc>
                          <a:spcPct val="150000"/>
                        </a:lnSpc>
                        <a:spcBef>
                          <a:spcPts val="10"/>
                        </a:spcBef>
                        <a:spcAft>
                          <a:spcPts val="0"/>
                        </a:spcAft>
                      </a:pPr>
                      <a:r>
                        <a:rPr lang="en-US" sz="1400" b="1" dirty="0">
                          <a:effectLst/>
                          <a:latin typeface="Times New Roman" panose="02020603050405020304" pitchFamily="18" charset="0"/>
                          <a:cs typeface="Times New Roman" panose="02020603050405020304" pitchFamily="18" charset="0"/>
                        </a:rPr>
                        <a:t>341±0.32</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0" algn="ctr">
                        <a:lnSpc>
                          <a:spcPct val="150000"/>
                        </a:lnSpc>
                        <a:spcBef>
                          <a:spcPts val="10"/>
                        </a:spcBef>
                        <a:spcAft>
                          <a:spcPts val="0"/>
                        </a:spcAft>
                      </a:pPr>
                      <a:r>
                        <a:rPr lang="en-US" sz="1400" b="1" dirty="0">
                          <a:effectLst/>
                          <a:latin typeface="Times New Roman" panose="02020603050405020304" pitchFamily="18" charset="0"/>
                          <a:cs typeface="Times New Roman" panose="02020603050405020304" pitchFamily="18" charset="0"/>
                        </a:rPr>
                        <a:t>3.3±0.22</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135" marR="0" algn="ctr">
                        <a:lnSpc>
                          <a:spcPct val="150000"/>
                        </a:lnSpc>
                        <a:spcBef>
                          <a:spcPts val="10"/>
                        </a:spcBef>
                        <a:spcAft>
                          <a:spcPts val="0"/>
                        </a:spcAft>
                      </a:pPr>
                      <a:r>
                        <a:rPr lang="en-US" sz="1400" b="1" dirty="0">
                          <a:effectLst/>
                          <a:latin typeface="Times New Roman" panose="02020603050405020304" pitchFamily="18" charset="0"/>
                          <a:cs typeface="Times New Roman" panose="02020603050405020304" pitchFamily="18" charset="0"/>
                        </a:rPr>
                        <a:t>6.0±1.29</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5405" marR="0" algn="ctr">
                        <a:lnSpc>
                          <a:spcPct val="150000"/>
                        </a:lnSpc>
                        <a:spcBef>
                          <a:spcPts val="10"/>
                        </a:spcBef>
                        <a:spcAft>
                          <a:spcPts val="0"/>
                        </a:spcAft>
                      </a:pPr>
                      <a:r>
                        <a:rPr lang="en-US" sz="1400" b="1" dirty="0">
                          <a:effectLst/>
                          <a:latin typeface="Times New Roman" panose="02020603050405020304" pitchFamily="18" charset="0"/>
                          <a:cs typeface="Times New Roman" panose="02020603050405020304" pitchFamily="18" charset="0"/>
                        </a:rPr>
                        <a:t>8.11±1.12</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135" marR="0" algn="ctr">
                        <a:lnSpc>
                          <a:spcPct val="150000"/>
                        </a:lnSpc>
                        <a:spcBef>
                          <a:spcPts val="10"/>
                        </a:spcBef>
                        <a:spcAft>
                          <a:spcPts val="0"/>
                        </a:spcAft>
                      </a:pPr>
                      <a:r>
                        <a:rPr lang="en-US" sz="1400" b="1" dirty="0">
                          <a:effectLst/>
                          <a:latin typeface="Times New Roman" panose="02020603050405020304" pitchFamily="18" charset="0"/>
                          <a:cs typeface="Times New Roman" panose="02020603050405020304" pitchFamily="18" charset="0"/>
                        </a:rPr>
                        <a:t>0.18±0.004</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4075866476"/>
                  </a:ext>
                </a:extLst>
              </a:tr>
            </a:tbl>
          </a:graphicData>
        </a:graphic>
      </p:graphicFrame>
      <p:pic>
        <p:nvPicPr>
          <p:cNvPr id="4" name="Picture 3">
            <a:extLst>
              <a:ext uri="{FF2B5EF4-FFF2-40B4-BE49-F238E27FC236}">
                <a16:creationId xmlns:a16="http://schemas.microsoft.com/office/drawing/2014/main" id="{5A3B3870-F718-4AA8-B74A-629C307DA1DB}"/>
              </a:ext>
            </a:extLst>
          </p:cNvPr>
          <p:cNvPicPr/>
          <p:nvPr/>
        </p:nvPicPr>
        <p:blipFill>
          <a:blip r:embed="rId2"/>
          <a:stretch>
            <a:fillRect/>
          </a:stretch>
        </p:blipFill>
        <p:spPr>
          <a:xfrm>
            <a:off x="6650245" y="1428524"/>
            <a:ext cx="4919345" cy="4000951"/>
          </a:xfrm>
          <a:prstGeom prst="rect">
            <a:avLst/>
          </a:prstGeom>
        </p:spPr>
      </p:pic>
      <p:sp>
        <p:nvSpPr>
          <p:cNvPr id="5" name="Rectangle 4">
            <a:extLst>
              <a:ext uri="{FF2B5EF4-FFF2-40B4-BE49-F238E27FC236}">
                <a16:creationId xmlns:a16="http://schemas.microsoft.com/office/drawing/2014/main" id="{FD83C142-856E-4352-B16E-AFAD7F6D2778}"/>
              </a:ext>
            </a:extLst>
          </p:cNvPr>
          <p:cNvSpPr/>
          <p:nvPr/>
        </p:nvSpPr>
        <p:spPr>
          <a:xfrm>
            <a:off x="5541757" y="5499936"/>
            <a:ext cx="6096000" cy="878895"/>
          </a:xfrm>
          <a:prstGeom prst="rect">
            <a:avLst/>
          </a:prstGeom>
        </p:spPr>
        <p:txBody>
          <a:bodyPr>
            <a:spAutoFit/>
          </a:bodyPr>
          <a:lstStyle/>
          <a:p>
            <a:pPr marL="1295400" marR="0" algn="ctr">
              <a:lnSpc>
                <a:spcPct val="150000"/>
              </a:lnSpc>
              <a:spcBef>
                <a:spcPts val="1310"/>
              </a:spcBef>
              <a:spcAft>
                <a:spcPts val="1000"/>
              </a:spcAft>
            </a:pPr>
            <a:r>
              <a:rPr lang="en-IN" b="1" dirty="0">
                <a:latin typeface="Times New Roman" panose="02020603050405020304" pitchFamily="18" charset="0"/>
                <a:ea typeface="Times New Roman" panose="02020603050405020304" pitchFamily="18" charset="0"/>
                <a:cs typeface="Kalinga" panose="020B0502040204020203" pitchFamily="34" charset="0"/>
              </a:rPr>
              <a:t>Figure: 1 Dissolution graph profile of optimized formulation F6</a:t>
            </a:r>
            <a:endParaRPr lang="en-US" sz="1600" dirty="0">
              <a:effectLst/>
              <a:latin typeface="Calibri" panose="020F0502020204030204" pitchFamily="34" charset="0"/>
              <a:ea typeface="Times New Roman" panose="02020603050405020304" pitchFamily="18" charset="0"/>
              <a:cs typeface="Kalinga" panose="020B0502040204020203" pitchFamily="34" charset="0"/>
            </a:endParaRPr>
          </a:p>
        </p:txBody>
      </p:sp>
    </p:spTree>
    <p:extLst>
      <p:ext uri="{BB962C8B-B14F-4D97-AF65-F5344CB8AC3E}">
        <p14:creationId xmlns:p14="http://schemas.microsoft.com/office/powerpoint/2010/main" val="26373019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D3FE7C-2977-4122-B722-8623587C7FF6}"/>
              </a:ext>
            </a:extLst>
          </p:cNvPr>
          <p:cNvSpPr/>
          <p:nvPr/>
        </p:nvSpPr>
        <p:spPr>
          <a:xfrm>
            <a:off x="578069" y="942838"/>
            <a:ext cx="11035862" cy="916982"/>
          </a:xfrm>
          <a:prstGeom prst="rect">
            <a:avLst/>
          </a:prstGeom>
        </p:spPr>
        <p:txBody>
          <a:bodyPr wrap="square">
            <a:spAutoFit/>
          </a:bodyPr>
          <a:lstStyle/>
          <a:p>
            <a:pPr marR="0" lvl="0" algn="ctr">
              <a:lnSpc>
                <a:spcPct val="150000"/>
              </a:lnSpc>
              <a:spcBef>
                <a:spcPts val="0"/>
              </a:spcBef>
              <a:spcAft>
                <a:spcPts val="1000"/>
              </a:spcAft>
            </a:pPr>
            <a:r>
              <a:rPr lang="en-IN" sz="4000" b="1" dirty="0">
                <a:latin typeface="Times New Roman" panose="02020603050405020304" pitchFamily="18" charset="0"/>
                <a:ea typeface="Times New Roman" panose="02020603050405020304" pitchFamily="18" charset="0"/>
                <a:cs typeface="Kalinga" panose="020B0502040204020203" pitchFamily="34" charset="0"/>
              </a:rPr>
              <a:t>CONCLUSION</a:t>
            </a:r>
            <a:endParaRPr lang="en-US"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3" name="Rectangle 2">
            <a:extLst>
              <a:ext uri="{FF2B5EF4-FFF2-40B4-BE49-F238E27FC236}">
                <a16:creationId xmlns:a16="http://schemas.microsoft.com/office/drawing/2014/main" id="{6E5E9886-1121-4CE5-8B34-A2A7CFD6D631}"/>
              </a:ext>
            </a:extLst>
          </p:cNvPr>
          <p:cNvSpPr/>
          <p:nvPr/>
        </p:nvSpPr>
        <p:spPr>
          <a:xfrm>
            <a:off x="578069" y="2000901"/>
            <a:ext cx="11035862" cy="3756606"/>
          </a:xfrm>
          <a:prstGeom prst="rect">
            <a:avLst/>
          </a:prstGeom>
        </p:spPr>
        <p:txBody>
          <a:bodyPr wrap="square">
            <a:spAutoFit/>
          </a:bodyPr>
          <a:lstStyle/>
          <a:p>
            <a:pPr marL="285750" indent="-285750" algn="just">
              <a:lnSpc>
                <a:spcPct val="150000"/>
              </a:lnSpc>
              <a:spcAft>
                <a:spcPts val="1000"/>
              </a:spcAft>
              <a:buFont typeface="Arial" panose="020B0604020202020204" pitchFamily="34" charset="0"/>
              <a:buChar char="•"/>
            </a:pPr>
            <a:r>
              <a:rPr lang="en-IN" dirty="0">
                <a:latin typeface="Times New Roman" panose="02020603050405020304" pitchFamily="18" charset="0"/>
                <a:ea typeface="Times New Roman" panose="02020603050405020304" pitchFamily="18" charset="0"/>
                <a:cs typeface="Kalinga" panose="020B0502040204020203" pitchFamily="34" charset="0"/>
              </a:rPr>
              <a:t>The optimized formulation F6 of sustained-release Linezolid tablets was developed using fluidized bed processing and exhibited </a:t>
            </a:r>
            <a:r>
              <a:rPr lang="en-IN" dirty="0" err="1">
                <a:latin typeface="Times New Roman" panose="02020603050405020304" pitchFamily="18" charset="0"/>
                <a:ea typeface="Times New Roman" panose="02020603050405020304" pitchFamily="18" charset="0"/>
                <a:cs typeface="Kalinga" panose="020B0502040204020203" pitchFamily="34" charset="0"/>
              </a:rPr>
              <a:t>favorable</a:t>
            </a:r>
            <a:r>
              <a:rPr lang="en-IN" dirty="0">
                <a:latin typeface="Times New Roman" panose="02020603050405020304" pitchFamily="18" charset="0"/>
                <a:ea typeface="Times New Roman" panose="02020603050405020304" pitchFamily="18" charset="0"/>
                <a:cs typeface="Kalinga" panose="020B0502040204020203" pitchFamily="34" charset="0"/>
              </a:rPr>
              <a:t> in-vitro and in-vivo release profiles. </a:t>
            </a:r>
          </a:p>
          <a:p>
            <a:pPr marL="285750" indent="-285750" algn="just">
              <a:lnSpc>
                <a:spcPct val="150000"/>
              </a:lnSpc>
              <a:spcAft>
                <a:spcPts val="1000"/>
              </a:spcAft>
              <a:buFont typeface="Arial" panose="020B0604020202020204" pitchFamily="34" charset="0"/>
              <a:buChar char="•"/>
            </a:pPr>
            <a:r>
              <a:rPr lang="en-IN" dirty="0">
                <a:latin typeface="Times New Roman" panose="02020603050405020304" pitchFamily="18" charset="0"/>
                <a:ea typeface="Times New Roman" panose="02020603050405020304" pitchFamily="18" charset="0"/>
                <a:cs typeface="Kalinga" panose="020B0502040204020203" pitchFamily="34" charset="0"/>
              </a:rPr>
              <a:t>The drug release followed first-order kinetics with Higuchi diffusion (R² = 0.9734), making the formulation bioequivalent to the reference product. </a:t>
            </a:r>
          </a:p>
          <a:p>
            <a:pPr marL="285750" indent="-285750" algn="just">
              <a:lnSpc>
                <a:spcPct val="150000"/>
              </a:lnSpc>
              <a:spcAft>
                <a:spcPts val="1000"/>
              </a:spcAft>
              <a:buFont typeface="Arial" panose="020B0604020202020204" pitchFamily="34" charset="0"/>
              <a:buChar char="•"/>
            </a:pPr>
            <a:r>
              <a:rPr lang="en-IN" dirty="0">
                <a:latin typeface="Times New Roman" panose="02020603050405020304" pitchFamily="18" charset="0"/>
                <a:ea typeface="Times New Roman" panose="02020603050405020304" pitchFamily="18" charset="0"/>
                <a:cs typeface="Kalinga" panose="020B0502040204020203" pitchFamily="34" charset="0"/>
              </a:rPr>
              <a:t>Stability studies confirmed the formulation’s robustness, maintaining its quality over time under controlled environmental conditions. </a:t>
            </a:r>
          </a:p>
          <a:p>
            <a:pPr marL="285750" indent="-285750" algn="just">
              <a:lnSpc>
                <a:spcPct val="150000"/>
              </a:lnSpc>
              <a:spcAft>
                <a:spcPts val="1000"/>
              </a:spcAft>
              <a:buFont typeface="Arial" panose="020B0604020202020204" pitchFamily="34" charset="0"/>
              <a:buChar char="•"/>
            </a:pPr>
            <a:r>
              <a:rPr lang="en-IN" dirty="0">
                <a:latin typeface="Times New Roman" panose="02020603050405020304" pitchFamily="18" charset="0"/>
                <a:ea typeface="Times New Roman" panose="02020603050405020304" pitchFamily="18" charset="0"/>
                <a:cs typeface="Kalinga" panose="020B0502040204020203" pitchFamily="34" charset="0"/>
              </a:rPr>
              <a:t>The development of these tablets demonstrates the potential for improved therapeutic efficacy and patient compliance through controlled drug release over a sustained period.</a:t>
            </a:r>
            <a:endParaRPr lang="en-US" sz="1600" dirty="0">
              <a:effectLst/>
              <a:latin typeface="Calibri" panose="020F0502020204030204" pitchFamily="34" charset="0"/>
              <a:ea typeface="Times New Roman" panose="02020603050405020304" pitchFamily="18" charset="0"/>
              <a:cs typeface="Kalinga" panose="020B0502040204020203" pitchFamily="34" charset="0"/>
            </a:endParaRPr>
          </a:p>
        </p:txBody>
      </p:sp>
    </p:spTree>
    <p:extLst>
      <p:ext uri="{BB962C8B-B14F-4D97-AF65-F5344CB8AC3E}">
        <p14:creationId xmlns:p14="http://schemas.microsoft.com/office/powerpoint/2010/main" val="13054975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897DBDF-B080-4540-97FE-109DF8DE0F4D}"/>
              </a:ext>
            </a:extLst>
          </p:cNvPr>
          <p:cNvSpPr/>
          <p:nvPr/>
        </p:nvSpPr>
        <p:spPr>
          <a:xfrm>
            <a:off x="459827" y="690585"/>
            <a:ext cx="11272345" cy="916982"/>
          </a:xfrm>
          <a:prstGeom prst="rect">
            <a:avLst/>
          </a:prstGeom>
        </p:spPr>
        <p:txBody>
          <a:bodyPr wrap="square">
            <a:spAutoFit/>
          </a:bodyPr>
          <a:lstStyle/>
          <a:p>
            <a:pPr algn="ctr">
              <a:lnSpc>
                <a:spcPct val="150000"/>
              </a:lnSpc>
              <a:spcAft>
                <a:spcPts val="1000"/>
              </a:spcAft>
            </a:pPr>
            <a:r>
              <a:rPr lang="en-IN" sz="4000" b="1" dirty="0">
                <a:latin typeface="Times New Roman" panose="02020603050405020304" pitchFamily="18" charset="0"/>
                <a:ea typeface="Times New Roman" panose="02020603050405020304" pitchFamily="18" charset="0"/>
                <a:cs typeface="Kalinga" panose="020B0502040204020203" pitchFamily="34" charset="0"/>
              </a:rPr>
              <a:t>REFERENCES</a:t>
            </a:r>
            <a:endParaRPr lang="en-US"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3" name="Rectangle 2">
            <a:extLst>
              <a:ext uri="{FF2B5EF4-FFF2-40B4-BE49-F238E27FC236}">
                <a16:creationId xmlns:a16="http://schemas.microsoft.com/office/drawing/2014/main" id="{4E8F0130-C016-4A37-BBBF-B16F9323747D}"/>
              </a:ext>
            </a:extLst>
          </p:cNvPr>
          <p:cNvSpPr/>
          <p:nvPr/>
        </p:nvSpPr>
        <p:spPr>
          <a:xfrm>
            <a:off x="459827" y="1812201"/>
            <a:ext cx="11272345" cy="4197559"/>
          </a:xfrm>
          <a:prstGeom prst="rect">
            <a:avLst/>
          </a:prstGeom>
        </p:spPr>
        <p:txBody>
          <a:bodyPr wrap="square">
            <a:spAutoFit/>
          </a:bodyPr>
          <a:lstStyle/>
          <a:p>
            <a:pPr marL="342900" marR="0" lvl="0" indent="-342900" algn="just">
              <a:lnSpc>
                <a:spcPct val="150000"/>
              </a:lnSpc>
              <a:spcBef>
                <a:spcPts val="0"/>
              </a:spcBef>
              <a:spcAft>
                <a:spcPts val="0"/>
              </a:spcAft>
              <a:buSzPct val="100000"/>
              <a:buFont typeface="Calibri" panose="020F0502020204030204" pitchFamily="34" charset="0"/>
              <a:buAutoNum type="arabicPeriod"/>
            </a:pPr>
            <a:r>
              <a:rPr lang="en-IN" dirty="0" err="1">
                <a:latin typeface="Times New Roman" panose="02020603050405020304" pitchFamily="18" charset="0"/>
                <a:ea typeface="Times New Roman" panose="02020603050405020304" pitchFamily="18" charset="0"/>
                <a:cs typeface="Kalinga" panose="020B0502040204020203" pitchFamily="34" charset="0"/>
              </a:rPr>
              <a:t>Adikwu</a:t>
            </a:r>
            <a:r>
              <a:rPr lang="en-IN" dirty="0">
                <a:latin typeface="Times New Roman" panose="02020603050405020304" pitchFamily="18" charset="0"/>
                <a:ea typeface="Times New Roman" panose="02020603050405020304" pitchFamily="18" charset="0"/>
                <a:cs typeface="Kalinga" panose="020B0502040204020203" pitchFamily="34" charset="0"/>
              </a:rPr>
              <a:t> MU, </a:t>
            </a:r>
            <a:r>
              <a:rPr lang="en-IN" dirty="0" err="1">
                <a:latin typeface="Times New Roman" panose="02020603050405020304" pitchFamily="18" charset="0"/>
                <a:ea typeface="Times New Roman" panose="02020603050405020304" pitchFamily="18" charset="0"/>
                <a:cs typeface="Kalinga" panose="020B0502040204020203" pitchFamily="34" charset="0"/>
              </a:rPr>
              <a:t>Esimone</a:t>
            </a:r>
            <a:r>
              <a:rPr lang="en-IN" dirty="0">
                <a:latin typeface="Times New Roman" panose="02020603050405020304" pitchFamily="18" charset="0"/>
                <a:ea typeface="Times New Roman" panose="02020603050405020304" pitchFamily="18" charset="0"/>
                <a:cs typeface="Kalinga" panose="020B0502040204020203" pitchFamily="34" charset="0"/>
              </a:rPr>
              <a:t> CO. Biopolymers in Drug Delivery: Recent Advances and Challenges. Bentham Science Publishers; 2010. 232 p.</a:t>
            </a:r>
            <a:endParaRPr lang="en-US" sz="1600" dirty="0">
              <a:latin typeface="Calibri" panose="020F0502020204030204" pitchFamily="34" charset="0"/>
              <a:ea typeface="Times New Roman" panose="02020603050405020304" pitchFamily="18" charset="0"/>
              <a:cs typeface="Kalinga" panose="020B0502040204020203" pitchFamily="34" charset="0"/>
            </a:endParaRPr>
          </a:p>
          <a:p>
            <a:pPr marL="342900" marR="0" lvl="0" indent="-342900" algn="just">
              <a:lnSpc>
                <a:spcPct val="150000"/>
              </a:lnSpc>
              <a:spcBef>
                <a:spcPts val="0"/>
              </a:spcBef>
              <a:spcAft>
                <a:spcPts val="0"/>
              </a:spcAft>
              <a:buSzPct val="100000"/>
              <a:buFont typeface="Calibri" panose="020F0502020204030204" pitchFamily="34" charset="0"/>
              <a:buAutoNum type="arabicPeriod"/>
            </a:pPr>
            <a:r>
              <a:rPr lang="en-IN" dirty="0" err="1">
                <a:latin typeface="Times New Roman" panose="02020603050405020304" pitchFamily="18" charset="0"/>
                <a:ea typeface="Times New Roman" panose="02020603050405020304" pitchFamily="18" charset="0"/>
                <a:cs typeface="Kalinga" panose="020B0502040204020203" pitchFamily="34" charset="0"/>
              </a:rPr>
              <a:t>Nagaraju</a:t>
            </a:r>
            <a:r>
              <a:rPr lang="en-IN" dirty="0">
                <a:latin typeface="Times New Roman" panose="02020603050405020304" pitchFamily="18" charset="0"/>
                <a:ea typeface="Times New Roman" panose="02020603050405020304" pitchFamily="18" charset="0"/>
                <a:cs typeface="Kalinga" panose="020B0502040204020203" pitchFamily="34" charset="0"/>
              </a:rPr>
              <a:t> R, Swapna Y, </a:t>
            </a:r>
            <a:r>
              <a:rPr lang="en-IN" dirty="0" err="1">
                <a:latin typeface="Times New Roman" panose="02020603050405020304" pitchFamily="18" charset="0"/>
                <a:ea typeface="Times New Roman" panose="02020603050405020304" pitchFamily="18" charset="0"/>
                <a:cs typeface="Kalinga" panose="020B0502040204020203" pitchFamily="34" charset="0"/>
              </a:rPr>
              <a:t>Babu</a:t>
            </a:r>
            <a:r>
              <a:rPr lang="en-IN" dirty="0">
                <a:latin typeface="Times New Roman" panose="02020603050405020304" pitchFamily="18" charset="0"/>
                <a:ea typeface="Times New Roman" panose="02020603050405020304" pitchFamily="18" charset="0"/>
                <a:cs typeface="Kalinga" panose="020B0502040204020203" pitchFamily="34" charset="0"/>
              </a:rPr>
              <a:t> RH, </a:t>
            </a:r>
            <a:r>
              <a:rPr lang="en-IN" dirty="0" err="1">
                <a:latin typeface="Times New Roman" panose="02020603050405020304" pitchFamily="18" charset="0"/>
                <a:ea typeface="Times New Roman" panose="02020603050405020304" pitchFamily="18" charset="0"/>
                <a:cs typeface="Kalinga" panose="020B0502040204020203" pitchFamily="34" charset="0"/>
              </a:rPr>
              <a:t>Kaza</a:t>
            </a:r>
            <a:r>
              <a:rPr lang="en-IN" dirty="0">
                <a:latin typeface="Times New Roman" panose="02020603050405020304" pitchFamily="18" charset="0"/>
                <a:ea typeface="Times New Roman" panose="02020603050405020304" pitchFamily="18" charset="0"/>
                <a:cs typeface="Kalinga" panose="020B0502040204020203" pitchFamily="34" charset="0"/>
              </a:rPr>
              <a:t> R. Design and evaluation of delayed and extended release tablets of mesalamine. J Pharm Technol. 2010;2(1):103–10.</a:t>
            </a:r>
            <a:endParaRPr lang="en-US" sz="1600" dirty="0">
              <a:latin typeface="Calibri" panose="020F0502020204030204" pitchFamily="34" charset="0"/>
              <a:ea typeface="Times New Roman" panose="02020603050405020304" pitchFamily="18" charset="0"/>
              <a:cs typeface="Kalinga" panose="020B0502040204020203" pitchFamily="34" charset="0"/>
            </a:endParaRPr>
          </a:p>
          <a:p>
            <a:pPr marL="342900" marR="0" lvl="0" indent="-342900" algn="just">
              <a:lnSpc>
                <a:spcPct val="150000"/>
              </a:lnSpc>
              <a:spcBef>
                <a:spcPts val="0"/>
              </a:spcBef>
              <a:spcAft>
                <a:spcPts val="0"/>
              </a:spcAft>
              <a:buSzPct val="100000"/>
              <a:buFont typeface="Calibri" panose="020F0502020204030204" pitchFamily="34" charset="0"/>
              <a:buAutoNum type="arabicPeriod"/>
            </a:pPr>
            <a:r>
              <a:rPr lang="en-IN" dirty="0">
                <a:latin typeface="Times New Roman" panose="02020603050405020304" pitchFamily="18" charset="0"/>
                <a:ea typeface="Times New Roman" panose="02020603050405020304" pitchFamily="18" charset="0"/>
                <a:cs typeface="Kalinga" panose="020B0502040204020203" pitchFamily="34" charset="0"/>
              </a:rPr>
              <a:t>Lachman L, Lieberman HA, </a:t>
            </a:r>
            <a:r>
              <a:rPr lang="en-IN" dirty="0" err="1">
                <a:latin typeface="Times New Roman" panose="02020603050405020304" pitchFamily="18" charset="0"/>
                <a:ea typeface="Times New Roman" panose="02020603050405020304" pitchFamily="18" charset="0"/>
                <a:cs typeface="Kalinga" panose="020B0502040204020203" pitchFamily="34" charset="0"/>
              </a:rPr>
              <a:t>Kanig</a:t>
            </a:r>
            <a:r>
              <a:rPr lang="en-IN" dirty="0">
                <a:latin typeface="Times New Roman" panose="02020603050405020304" pitchFamily="18" charset="0"/>
                <a:ea typeface="Times New Roman" panose="02020603050405020304" pitchFamily="18" charset="0"/>
                <a:cs typeface="Kalinga" panose="020B0502040204020203" pitchFamily="34" charset="0"/>
              </a:rPr>
              <a:t> JL. The Theory and Practice of Industrial Pharmacy. 2021.</a:t>
            </a:r>
            <a:endParaRPr lang="en-US" sz="1600" dirty="0">
              <a:latin typeface="Calibri" panose="020F0502020204030204" pitchFamily="34" charset="0"/>
              <a:ea typeface="Times New Roman" panose="02020603050405020304" pitchFamily="18" charset="0"/>
              <a:cs typeface="Kalinga" panose="020B0502040204020203" pitchFamily="34" charset="0"/>
            </a:endParaRPr>
          </a:p>
          <a:p>
            <a:pPr marL="342900" marR="0" lvl="0" indent="-342900" algn="just">
              <a:lnSpc>
                <a:spcPct val="150000"/>
              </a:lnSpc>
              <a:spcBef>
                <a:spcPts val="0"/>
              </a:spcBef>
              <a:spcAft>
                <a:spcPts val="0"/>
              </a:spcAft>
              <a:buSzPct val="100000"/>
              <a:buFont typeface="Calibri" panose="020F0502020204030204" pitchFamily="34" charset="0"/>
              <a:buAutoNum type="arabicPeriod"/>
            </a:pPr>
            <a:r>
              <a:rPr lang="en-IN" dirty="0">
                <a:latin typeface="Times New Roman" panose="02020603050405020304" pitchFamily="18" charset="0"/>
                <a:ea typeface="Times New Roman" panose="02020603050405020304" pitchFamily="18" charset="0"/>
                <a:cs typeface="Kalinga" panose="020B0502040204020203" pitchFamily="34" charset="0"/>
              </a:rPr>
              <a:t>Jain NK. Progress in controlled and novel drug delivery systems. CBS Publishers &amp; Distributors; 2004.</a:t>
            </a:r>
            <a:endParaRPr lang="en-US" sz="1600" dirty="0">
              <a:latin typeface="Calibri" panose="020F0502020204030204" pitchFamily="34" charset="0"/>
              <a:ea typeface="Times New Roman" panose="02020603050405020304" pitchFamily="18" charset="0"/>
              <a:cs typeface="Kalinga" panose="020B0502040204020203" pitchFamily="34" charset="0"/>
            </a:endParaRPr>
          </a:p>
          <a:p>
            <a:pPr marL="342900" marR="0" lvl="0" indent="-342900" algn="just">
              <a:lnSpc>
                <a:spcPct val="150000"/>
              </a:lnSpc>
              <a:spcBef>
                <a:spcPts val="0"/>
              </a:spcBef>
              <a:spcAft>
                <a:spcPts val="0"/>
              </a:spcAft>
              <a:buSzPct val="100000"/>
              <a:buFont typeface="Calibri" panose="020F0502020204030204" pitchFamily="34" charset="0"/>
              <a:buAutoNum type="arabicPeriod"/>
            </a:pPr>
            <a:r>
              <a:rPr lang="en-IN" dirty="0">
                <a:latin typeface="Times New Roman" panose="02020603050405020304" pitchFamily="18" charset="0"/>
                <a:ea typeface="Times New Roman" panose="02020603050405020304" pitchFamily="18" charset="0"/>
                <a:cs typeface="Kalinga" panose="020B0502040204020203" pitchFamily="34" charset="0"/>
              </a:rPr>
              <a:t>Allen L, Ansel HC. Ansel’s Pharmaceutical Dosage Forms and Drug Delivery Systems. Lippincott Williams &amp; Wilkins; 2013. 808 p.</a:t>
            </a:r>
          </a:p>
          <a:p>
            <a:pPr marL="342900" marR="0" lvl="0" indent="-342900" algn="just">
              <a:lnSpc>
                <a:spcPct val="150000"/>
              </a:lnSpc>
              <a:spcBef>
                <a:spcPts val="0"/>
              </a:spcBef>
              <a:spcAft>
                <a:spcPts val="0"/>
              </a:spcAft>
              <a:buSzPct val="100000"/>
              <a:buFont typeface="Calibri" panose="020F0502020204030204" pitchFamily="34" charset="0"/>
              <a:buAutoNum type="arabicPeriod"/>
            </a:pPr>
            <a:r>
              <a:rPr lang="en-US" dirty="0" err="1">
                <a:latin typeface="Times New Roman" panose="02020603050405020304" pitchFamily="18" charset="0"/>
                <a:cs typeface="Kalinga" panose="020B0502040204020203" pitchFamily="34" charset="0"/>
              </a:rPr>
              <a:t>Nashed</a:t>
            </a:r>
            <a:r>
              <a:rPr lang="en-US" dirty="0">
                <a:latin typeface="Times New Roman" panose="02020603050405020304" pitchFamily="18" charset="0"/>
                <a:cs typeface="Kalinga" panose="020B0502040204020203" pitchFamily="34" charset="0"/>
              </a:rPr>
              <a:t> N, Lam M, </a:t>
            </a:r>
            <a:r>
              <a:rPr lang="en-US" dirty="0" err="1">
                <a:latin typeface="Times New Roman" panose="02020603050405020304" pitchFamily="18" charset="0"/>
                <a:cs typeface="Kalinga" panose="020B0502040204020203" pitchFamily="34" charset="0"/>
              </a:rPr>
              <a:t>Nokhodchi</a:t>
            </a:r>
            <a:r>
              <a:rPr lang="en-US" dirty="0">
                <a:latin typeface="Times New Roman" panose="02020603050405020304" pitchFamily="18" charset="0"/>
                <a:cs typeface="Kalinga" panose="020B0502040204020203" pitchFamily="34" charset="0"/>
              </a:rPr>
              <a:t> A. A comprehensive overview of extended release oral dosage forms manufactured through hot melt extrusion and its combination with 3D printing. Int J Pharm. 2021;596:120237.</a:t>
            </a:r>
          </a:p>
        </p:txBody>
      </p:sp>
    </p:spTree>
    <p:extLst>
      <p:ext uri="{BB962C8B-B14F-4D97-AF65-F5344CB8AC3E}">
        <p14:creationId xmlns:p14="http://schemas.microsoft.com/office/powerpoint/2010/main" val="38728911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6231DE-F8B7-422E-925E-7637C6BA525A}"/>
              </a:ext>
            </a:extLst>
          </p:cNvPr>
          <p:cNvSpPr/>
          <p:nvPr/>
        </p:nvSpPr>
        <p:spPr>
          <a:xfrm>
            <a:off x="441434" y="2547429"/>
            <a:ext cx="11177752" cy="1361911"/>
          </a:xfrm>
          <a:prstGeom prst="rect">
            <a:avLst/>
          </a:prstGeom>
        </p:spPr>
        <p:txBody>
          <a:bodyPr wrap="square">
            <a:spAutoFit/>
          </a:bodyPr>
          <a:lstStyle/>
          <a:p>
            <a:pPr algn="ctr">
              <a:lnSpc>
                <a:spcPct val="150000"/>
              </a:lnSpc>
              <a:spcAft>
                <a:spcPts val="1000"/>
              </a:spcAft>
            </a:pPr>
            <a:r>
              <a:rPr lang="en-IN" sz="6000" dirty="0">
                <a:latin typeface="Brush Script MT" panose="03060802040406070304" pitchFamily="66" charset="0"/>
                <a:ea typeface="Times New Roman" panose="02020603050405020304" pitchFamily="18" charset="0"/>
                <a:cs typeface="Kalinga" panose="020B0502040204020203" pitchFamily="34" charset="0"/>
              </a:rPr>
              <a:t>Thank You </a:t>
            </a:r>
            <a:endParaRPr lang="en-US" sz="6000" dirty="0">
              <a:effectLst/>
              <a:latin typeface="Brush Script MT" panose="03060802040406070304" pitchFamily="66" charset="0"/>
              <a:ea typeface="Times New Roman" panose="02020603050405020304" pitchFamily="18" charset="0"/>
              <a:cs typeface="Kalinga" panose="020B0502040204020203" pitchFamily="34" charset="0"/>
            </a:endParaRPr>
          </a:p>
        </p:txBody>
      </p:sp>
    </p:spTree>
    <p:extLst>
      <p:ext uri="{BB962C8B-B14F-4D97-AF65-F5344CB8AC3E}">
        <p14:creationId xmlns:p14="http://schemas.microsoft.com/office/powerpoint/2010/main" val="2454507426"/>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Vapor Trail</Template>
  <TotalTime>29</TotalTime>
  <Words>1373</Words>
  <Application>Microsoft Office PowerPoint</Application>
  <PresentationFormat>Widescreen</PresentationFormat>
  <Paragraphs>237</Paragraphs>
  <Slides>10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Brush Script MT</vt:lpstr>
      <vt:lpstr>Calibri</vt:lpstr>
      <vt:lpstr>Century Gothic</vt:lpstr>
      <vt:lpstr>Courier New</vt:lpstr>
      <vt:lpstr>Kalinga</vt:lpstr>
      <vt:lpstr>Times New Roman</vt:lpstr>
      <vt:lpstr>Vapor Trail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9</cp:revision>
  <dcterms:created xsi:type="dcterms:W3CDTF">2024-11-28T05:30:41Z</dcterms:created>
  <dcterms:modified xsi:type="dcterms:W3CDTF">2024-11-28T07:32:08Z</dcterms:modified>
</cp:coreProperties>
</file>