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0"/>
  </p:notesMasterIdLst>
  <p:sldIdLst>
    <p:sldId id="256" r:id="rId2"/>
    <p:sldId id="257" r:id="rId3"/>
    <p:sldId id="258" r:id="rId4"/>
    <p:sldId id="259" r:id="rId5"/>
    <p:sldId id="260" r:id="rId6"/>
    <p:sldId id="279" r:id="rId7"/>
    <p:sldId id="281" r:id="rId8"/>
    <p:sldId id="26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00" autoAdjust="0"/>
    <p:restoredTop sz="95356"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AF175F-7186-4990-B13C-DCB2F8B290A0}" type="datetimeFigureOut">
              <a:rPr lang="en-US" smtClean="0"/>
              <a:pPr/>
              <a:t>3/11/2024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DD83F-8FFF-4E56-83E5-85088819D0D6}" type="slidenum">
              <a:rPr lang="en-US" smtClean="0"/>
              <a:pPr/>
              <a:t>‹#›</a:t>
            </a:fld>
            <a:endParaRPr lang="en-US"/>
          </a:p>
        </p:txBody>
      </p:sp>
    </p:spTree>
    <p:extLst>
      <p:ext uri="{BB962C8B-B14F-4D97-AF65-F5344CB8AC3E}">
        <p14:creationId xmlns:p14="http://schemas.microsoft.com/office/powerpoint/2010/main" xmlns="" val="1336543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1DD83F-8FFF-4E56-83E5-85088819D0D6}"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F1DD83F-8FFF-4E56-83E5-85088819D0D6}" type="slidenum">
              <a:rPr lang="en-US" smtClean="0"/>
              <a:pPr/>
              <a:t>7</a:t>
            </a:fld>
            <a:endParaRPr lang="en-US"/>
          </a:p>
        </p:txBody>
      </p:sp>
    </p:spTree>
    <p:extLst>
      <p:ext uri="{BB962C8B-B14F-4D97-AF65-F5344CB8AC3E}">
        <p14:creationId xmlns:p14="http://schemas.microsoft.com/office/powerpoint/2010/main" xmlns="" val="4077367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786767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890356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001926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982227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679029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393140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139461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157888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2215146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679302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35856312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054973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2416939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1649714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41648596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FD1256-EBB3-49A3-A10A-8590DE81FE94}"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620977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8FD1256-EBB3-49A3-A10A-8590DE81FE94}" type="datetimeFigureOut">
              <a:rPr lang="en-IN" smtClean="0"/>
              <a:pPr/>
              <a:t>11-03-2024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41D4E9F-2ED0-46C7-94B3-CBFE309A1AEA}" type="slidenum">
              <a:rPr lang="en-IN" smtClean="0"/>
              <a:pPr/>
              <a:t>‹#›</a:t>
            </a:fld>
            <a:endParaRPr lang="en-IN"/>
          </a:p>
        </p:txBody>
      </p:sp>
    </p:spTree>
    <p:extLst>
      <p:ext uri="{BB962C8B-B14F-4D97-AF65-F5344CB8AC3E}">
        <p14:creationId xmlns:p14="http://schemas.microsoft.com/office/powerpoint/2010/main" xmlns="" val="387755294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744700-3FD0-0497-C97E-BBBAC4312FAE}"/>
              </a:ext>
            </a:extLst>
          </p:cNvPr>
          <p:cNvSpPr>
            <a:spLocks noGrp="1"/>
          </p:cNvSpPr>
          <p:nvPr>
            <p:ph type="ctrTitle"/>
          </p:nvPr>
        </p:nvSpPr>
        <p:spPr>
          <a:xfrm>
            <a:off x="669908" y="1949329"/>
            <a:ext cx="8783809" cy="959272"/>
          </a:xfrm>
        </p:spPr>
        <p:txBody>
          <a:bodyPr>
            <a:noAutofit/>
          </a:bodyPr>
          <a:lstStyle/>
          <a:p>
            <a:pPr marL="0" marR="0" algn="ctr">
              <a:lnSpc>
                <a:spcPct val="115000"/>
              </a:lnSpc>
              <a:spcBef>
                <a:spcPts val="0"/>
              </a:spcBef>
              <a:spcAft>
                <a:spcPts val="1000"/>
              </a:spcAft>
            </a:pPr>
            <a:r>
              <a:rPr lang="en-IN"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IMPLEMENTATION OF ALGEBRIC EXPRESSIONS IN AI AND ITS SUPPORTIVE ANALYTICS</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161949" y="5562991"/>
            <a:ext cx="3072444" cy="369332"/>
          </a:xfrm>
          <a:prstGeom prst="rect">
            <a:avLst/>
          </a:prstGeom>
        </p:spPr>
        <p:txBody>
          <a:bodyPr wrap="none">
            <a:spAutoFit/>
          </a:bodyPr>
          <a:lstStyle/>
          <a:p>
            <a:r>
              <a:rPr lang="en-US" dirty="0" smtClean="0"/>
              <a:t>Mahendra Kumar Mohapatra</a:t>
            </a:r>
            <a:endParaRPr lang="en-US" dirty="0"/>
          </a:p>
        </p:txBody>
      </p:sp>
      <p:sp>
        <p:nvSpPr>
          <p:cNvPr id="4" name="Rectangle 3"/>
          <p:cNvSpPr/>
          <p:nvPr/>
        </p:nvSpPr>
        <p:spPr>
          <a:xfrm>
            <a:off x="168043" y="5933106"/>
            <a:ext cx="2428870" cy="369332"/>
          </a:xfrm>
          <a:prstGeom prst="rect">
            <a:avLst/>
          </a:prstGeom>
        </p:spPr>
        <p:txBody>
          <a:bodyPr wrap="none">
            <a:spAutoFit/>
          </a:bodyPr>
          <a:lstStyle/>
          <a:p>
            <a:r>
              <a:rPr lang="en-US" dirty="0" smtClean="0"/>
              <a:t>Subject: Mathematics</a:t>
            </a:r>
            <a:endParaRPr lang="en-US" dirty="0"/>
          </a:p>
        </p:txBody>
      </p:sp>
    </p:spTree>
    <p:extLst>
      <p:ext uri="{BB962C8B-B14F-4D97-AF65-F5344CB8AC3E}">
        <p14:creationId xmlns:p14="http://schemas.microsoft.com/office/powerpoint/2010/main" xmlns="" val="251057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5E126444-9480-8E2E-1FD3-9EE9745F7B3B}"/>
              </a:ext>
            </a:extLst>
          </p:cNvPr>
          <p:cNvSpPr txBox="1"/>
          <p:nvPr/>
        </p:nvSpPr>
        <p:spPr>
          <a:xfrm>
            <a:off x="246743" y="145144"/>
            <a:ext cx="8868978"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7B2F0-3952-3ADA-A396-D95DC8474C93}"/>
              </a:ext>
            </a:extLst>
          </p:cNvPr>
          <p:cNvSpPr txBox="1"/>
          <p:nvPr/>
        </p:nvSpPr>
        <p:spPr>
          <a:xfrm>
            <a:off x="246742" y="1016000"/>
            <a:ext cx="8868978" cy="5444054"/>
          </a:xfrm>
          <a:prstGeom prst="rect">
            <a:avLst/>
          </a:prstGeom>
          <a:noFill/>
        </p:spPr>
        <p:txBody>
          <a:bodyPr wrap="square">
            <a:spAutoFit/>
          </a:bodyPr>
          <a:lstStyle/>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All scholarly levels have seen an undeniable development in PC use in schooling throughout the course of recent years because of the need of coordinating innovation into the educating learning process.</a:t>
            </a: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Educational materials that improve and uphold the learning climate both inside and beyond the homeroom are among its applications. </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software engineers then, at that point, investigate various procedures for creating advanced materials that can be utilized during the informative cycle. </a:t>
            </a: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Probably the most generally involved approaches for making educational programming incorporate creating devices like Chief, Streak, and </a:t>
            </a:r>
            <a:r>
              <a:rPr lang="en-IN" sz="1800" dirty="0" err="1">
                <a:effectLst/>
                <a:latin typeface="Times New Roman" panose="02020603050405020304" pitchFamily="18" charset="0"/>
                <a:ea typeface="Calibri" panose="020F0502020204030204" pitchFamily="34" charset="0"/>
              </a:rPr>
              <a:t>Toolbook</a:t>
            </a:r>
            <a:r>
              <a:rPr lang="en-IN" sz="1800" dirty="0">
                <a:effectLst/>
                <a:latin typeface="Times New Roman" panose="02020603050405020304" pitchFamily="18" charset="0"/>
                <a:ea typeface="Calibri" panose="020F0502020204030204" pitchFamily="34" charset="0"/>
              </a:rPr>
              <a:t>, to specify a couple; conventional programming dialects like Java and C++; and some Artificial Intelligence (AI) procedures like Information Based Systems.</a:t>
            </a:r>
            <a:endParaRPr lang="en-IN"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SzPct val="98000"/>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Intelligent Tutoring Systems (ITS), which incorporate a counsel who coordinates students' learning and suggests the ideal game-plan, are the consequence of broad exertion.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7390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33A40EE-0757-CE94-79AC-A8C087A5284A}"/>
              </a:ext>
            </a:extLst>
          </p:cNvPr>
          <p:cNvSpPr txBox="1"/>
          <p:nvPr/>
        </p:nvSpPr>
        <p:spPr>
          <a:xfrm>
            <a:off x="174170" y="142105"/>
            <a:ext cx="924320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6CF57C8-F5ED-8544-3519-FA8F5C5D0671}"/>
              </a:ext>
            </a:extLst>
          </p:cNvPr>
          <p:cNvSpPr txBox="1"/>
          <p:nvPr/>
        </p:nvSpPr>
        <p:spPr>
          <a:xfrm>
            <a:off x="174170" y="856342"/>
            <a:ext cx="9243207" cy="5866350"/>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improvement of different data, correspondence, and processing advancements has opened up additional opportunities for further developing educating and learning; </a:t>
            </a:r>
            <a:r>
              <a:rPr lang="en-IN" sz="1800" b="1" dirty="0">
                <a:effectLst/>
                <a:latin typeface="Times New Roman" panose="02020603050405020304" pitchFamily="18" charset="0"/>
                <a:ea typeface="Calibri" panose="020F0502020204030204" pitchFamily="34" charset="0"/>
              </a:rPr>
              <a:t>(</a:t>
            </a:r>
            <a:r>
              <a:rPr lang="en-IN" sz="1800" b="1" dirty="0" err="1">
                <a:effectLst/>
                <a:latin typeface="Times New Roman" panose="02020603050405020304" pitchFamily="18" charset="0"/>
                <a:ea typeface="Calibri" panose="020F0502020204030204" pitchFamily="34" charset="0"/>
              </a:rPr>
              <a:t>Zawacki</a:t>
            </a:r>
            <a:r>
              <a:rPr lang="en-IN" sz="1800" b="1" dirty="0">
                <a:effectLst/>
                <a:latin typeface="Times New Roman" panose="02020603050405020304" pitchFamily="18" charset="0"/>
                <a:ea typeface="Calibri" panose="020F0502020204030204" pitchFamily="34" charset="0"/>
              </a:rPr>
              <a:t>-Richter et al., 2019)</a:t>
            </a:r>
            <a:r>
              <a:rPr lang="en-IN" sz="1800" dirty="0">
                <a:effectLst/>
                <a:latin typeface="Times New Roman" panose="02020603050405020304" pitchFamily="18" charset="0"/>
                <a:ea typeface="Calibri" panose="020F0502020204030204" pitchFamily="34" charset="0"/>
              </a:rPr>
              <a:t>.</a:t>
            </a:r>
          </a:p>
          <a:p>
            <a:pPr marL="285750" indent="-285750" algn="just">
              <a:lnSpc>
                <a:spcPct val="150000"/>
              </a:lnSpc>
              <a:buClr>
                <a:schemeClr val="accent1"/>
              </a:buClr>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(Tang et al., 2021)</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reached the resolution that AI has been applied in various application regions, most outstandingly software engineering, science, innovation, designing, and math, in the wake of assessing the AIED in advanced education distributions distributed somewhere in the range of 2007 and 2018.</a:t>
            </a: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Analysts have shown that, in the twenty-first 100 years, showing students higher request thinking abilities, critical thinking, and imaginative reasoning is similarly all around as significant as showing them information </a:t>
            </a:r>
            <a:r>
              <a:rPr lang="en-IN" sz="1800" b="1" dirty="0">
                <a:effectLst/>
                <a:latin typeface="Times New Roman" panose="02020603050405020304" pitchFamily="18" charset="0"/>
                <a:ea typeface="Calibri" panose="020F0502020204030204" pitchFamily="34" charset="0"/>
              </a:rPr>
              <a:t>(Rau et al., 2017)</a:t>
            </a:r>
            <a:r>
              <a:rPr lang="en-IN" sz="1800" dirty="0">
                <a:effectLst/>
                <a:latin typeface="Times New Roman" panose="02020603050405020304" pitchFamily="18" charset="0"/>
                <a:ea typeface="Calibri" panose="020F0502020204030204" pitchFamily="34" charset="0"/>
              </a:rPr>
              <a:t>.</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To further develop learning results, one review </a:t>
            </a: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(Bano et al., 2018)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utilized a hereditary calculation to build a modified e-learning system that would propose an educational plan succession to every student separately.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67587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5974999-270C-4F34-22FA-6F2DE94B5F7E}"/>
              </a:ext>
            </a:extLst>
          </p:cNvPr>
          <p:cNvSpPr txBox="1"/>
          <p:nvPr/>
        </p:nvSpPr>
        <p:spPr>
          <a:xfrm>
            <a:off x="260583" y="1315873"/>
            <a:ext cx="9128515" cy="5444054"/>
          </a:xfrm>
          <a:prstGeom prst="rect">
            <a:avLst/>
          </a:prstGeom>
          <a:noFill/>
        </p:spPr>
        <p:txBody>
          <a:bodyPr wrap="square">
            <a:spAutoFit/>
          </a:bodyPr>
          <a:lstStyle/>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Numerical language, factorization, destructions, monomial and polynomial tasks, critical items, and algebraic part activities are completely shown in the KB schooling system. </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four modules that make up the polynomial math showing system are Practice, Conference, Training, and Assessment. </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Clients can peruse subjects connected with the school system in the Meeting work mode.</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With a partaking student (client) and a teacher (system), intelligent work mode recreates a homeroom setting.</a:t>
            </a:r>
            <a:endParaRPr lang="en-IN" dirty="0">
              <a:latin typeface="Times New Roman" panose="02020603050405020304" pitchFamily="18" charset="0"/>
              <a:ea typeface="Calibri" panose="020F0502020204030204" pitchFamily="34" charset="0"/>
            </a:endParaRP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In light of the reactions, the system figures out what to explain and how a lot. Then, exclusively address the region of the topic that the student sees as troublesome. </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This hypermedia empowers clients to evaluate theoretical issues that surface on a regular premise since route is client coordinated and digresses from foreordained advances. </a:t>
            </a:r>
          </a:p>
          <a:p>
            <a:pPr marL="342900" lvl="0" indent="-342900" algn="just">
              <a:lnSpc>
                <a:spcPct val="150000"/>
              </a:lnSpc>
              <a:buClr>
                <a:schemeClr val="accent1"/>
              </a:buClr>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Through activities and arrangements, you might try every one of the ideas in the Training region.</a:t>
            </a:r>
            <a:endParaRPr lang="en-US" sz="1800" dirty="0">
              <a:effectLst/>
              <a:latin typeface="Times New Roman" panose="02020603050405020304" pitchFamily="18" charset="0"/>
              <a:ea typeface="Calibri" panose="020F0502020204030204" pitchFamily="34" charset="0"/>
            </a:endParaRPr>
          </a:p>
        </p:txBody>
      </p:sp>
      <p:sp>
        <p:nvSpPr>
          <p:cNvPr id="2" name="TextBox 1">
            <a:extLst>
              <a:ext uri="{FF2B5EF4-FFF2-40B4-BE49-F238E27FC236}">
                <a16:creationId xmlns:a16="http://schemas.microsoft.com/office/drawing/2014/main" xmlns="" id="{973C2A3D-945F-5D7B-5229-6AC7825A2252}"/>
              </a:ext>
            </a:extLst>
          </p:cNvPr>
          <p:cNvSpPr txBox="1"/>
          <p:nvPr/>
        </p:nvSpPr>
        <p:spPr>
          <a:xfrm>
            <a:off x="174170" y="0"/>
            <a:ext cx="9214928" cy="1315873"/>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EDUCATIONAL SYSTEM FOR THE EDUCATION OF ALGEBRA</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1913231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7CD8A7B-328B-828D-3D0B-51C19209D700}"/>
              </a:ext>
            </a:extLst>
          </p:cNvPr>
          <p:cNvSpPr txBox="1"/>
          <p:nvPr/>
        </p:nvSpPr>
        <p:spPr>
          <a:xfrm>
            <a:off x="232228" y="174172"/>
            <a:ext cx="9119163"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ADAPTIVE CONTROL SYSTEM</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2" name="Title 1">
            <a:extLst>
              <a:ext uri="{FF2B5EF4-FFF2-40B4-BE49-F238E27FC236}">
                <a16:creationId xmlns:a16="http://schemas.microsoft.com/office/drawing/2014/main" xmlns="" id="{A1648B86-304D-72B0-FBE3-7E248A472AFF}"/>
              </a:ext>
            </a:extLst>
          </p:cNvPr>
          <p:cNvSpPr>
            <a:spLocks noGrp="1"/>
          </p:cNvSpPr>
          <p:nvPr>
            <p:ph type="title"/>
          </p:nvPr>
        </p:nvSpPr>
        <p:spPr>
          <a:xfrm>
            <a:off x="677334" y="869615"/>
            <a:ext cx="3854528" cy="669542"/>
          </a:xfrm>
        </p:spPr>
        <p:txBody>
          <a:bodyPr/>
          <a:lstStyle/>
          <a:p>
            <a:pPr algn="ctr"/>
            <a:r>
              <a:rPr lang="en-IN" sz="1800" dirty="0">
                <a:effectLst/>
                <a:latin typeface="Times New Roman" panose="02020603050405020304" pitchFamily="18" charset="0"/>
                <a:ea typeface="Calibri" panose="020F0502020204030204" pitchFamily="34" charset="0"/>
              </a:rPr>
              <a:t>ARCHITECTURE OF THIS ADAPTIVE TRAINING METHOD</a:t>
            </a:r>
            <a:endParaRPr lang="en-US" dirty="0"/>
          </a:p>
        </p:txBody>
      </p:sp>
      <p:sp>
        <p:nvSpPr>
          <p:cNvPr id="6" name="Text Placeholder 5">
            <a:extLst>
              <a:ext uri="{FF2B5EF4-FFF2-40B4-BE49-F238E27FC236}">
                <a16:creationId xmlns:a16="http://schemas.microsoft.com/office/drawing/2014/main" xmlns="" id="{7A94ABE0-F350-30F8-9DC7-108F31415190}"/>
              </a:ext>
            </a:extLst>
          </p:cNvPr>
          <p:cNvSpPr>
            <a:spLocks noGrp="1"/>
          </p:cNvSpPr>
          <p:nvPr>
            <p:ph type="body" sz="half" idx="2"/>
          </p:nvPr>
        </p:nvSpPr>
        <p:spPr>
          <a:xfrm>
            <a:off x="677334" y="1565058"/>
            <a:ext cx="4224604" cy="5118769"/>
          </a:xfrm>
        </p:spPr>
        <p:txBody>
          <a:bodyPr>
            <a:normAutofit fontScale="92500"/>
          </a:bodyPr>
          <a:lstStyle/>
          <a:p>
            <a:pPr algn="just">
              <a:lnSpc>
                <a:spcPct val="150000"/>
              </a:lnSpc>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The design of this adaptive training approach is shown in Figure 1. The method comprises two databases, a knowledge base with the algebra teaching system, and communication techniques built in C++. It is possible to adapt instruction to students' development by using two databases. The student model database keeps track of every interaction between students. Students choose exercises from a database of exercises categorized by level of complexity, which is determined by the lecturer. Data from student models is used in performance reports and statistical analyses. But since a KB is being used, the system can infer that the student's method of learning is inappropriate.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7" name="Content Placeholder 6">
            <a:extLst>
              <a:ext uri="{FF2B5EF4-FFF2-40B4-BE49-F238E27FC236}">
                <a16:creationId xmlns:a16="http://schemas.microsoft.com/office/drawing/2014/main" xmlns="" id="{462B6833-5518-C186-7FE7-79804C5C59A4}"/>
              </a:ext>
            </a:extLst>
          </p:cNvPr>
          <p:cNvPicPr>
            <a:picLocks noGrp="1" noChangeAspect="1"/>
          </p:cNvPicPr>
          <p:nvPr>
            <p:ph idx="1"/>
          </p:nvPr>
        </p:nvPicPr>
        <p:blipFill>
          <a:blip r:embed="rId3">
            <a:extLst>
              <a:ext uri="{28A0092B-C50C-407E-A947-70E740481C1C}">
                <a14:useLocalDpi xmlns:a14="http://schemas.microsoft.com/office/drawing/2010/main" xmlns="" val="0"/>
              </a:ext>
            </a:extLst>
          </a:blip>
          <a:srcRect/>
          <a:stretch>
            <a:fillRect/>
          </a:stretch>
        </p:blipFill>
        <p:spPr bwMode="auto">
          <a:xfrm>
            <a:off x="5063356" y="2134450"/>
            <a:ext cx="4514850" cy="2589100"/>
          </a:xfrm>
          <a:prstGeom prst="rect">
            <a:avLst/>
          </a:prstGeom>
          <a:noFill/>
          <a:ln>
            <a:noFill/>
          </a:ln>
        </p:spPr>
      </p:pic>
    </p:spTree>
    <p:extLst>
      <p:ext uri="{BB962C8B-B14F-4D97-AF65-F5344CB8AC3E}">
        <p14:creationId xmlns:p14="http://schemas.microsoft.com/office/powerpoint/2010/main" xmlns="" val="2648835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28F0233-FFF6-2EE2-A640-8471CC0A7F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7B93EE1-FDDC-6966-FA06-DE8970D803F8}"/>
              </a:ext>
            </a:extLst>
          </p:cNvPr>
          <p:cNvSpPr txBox="1"/>
          <p:nvPr/>
        </p:nvSpPr>
        <p:spPr>
          <a:xfrm>
            <a:off x="232228" y="174172"/>
            <a:ext cx="9185149"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45C2897F-A570-6C8A-C098-3134780BAAE0}"/>
              </a:ext>
            </a:extLst>
          </p:cNvPr>
          <p:cNvSpPr txBox="1"/>
          <p:nvPr/>
        </p:nvSpPr>
        <p:spPr>
          <a:xfrm>
            <a:off x="232228" y="843714"/>
            <a:ext cx="9185149" cy="4748095"/>
          </a:xfrm>
          <a:prstGeom prst="rect">
            <a:avLst/>
          </a:prstGeom>
          <a:noFill/>
        </p:spPr>
        <p:txBody>
          <a:bodyPr wrap="square">
            <a:spAutoFit/>
          </a:bodyPr>
          <a:lstStyle/>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For the purpose of teaching mathematics, an adaptive control system offers students a flexible and customized learning experience.</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By keeping track of how students engage with one another and adjusting the exercises' intrinsic difficulty, the technology ensures that every student can learn at their own pace. </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system's design—which incorporates databases, a knowledge base, and communication mechanisms—allows for effective adaptation to student development. </a:t>
            </a: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system's total effectiveness is influenced by both the statistical information it provides and its ability to deduce learning strategies.</a:t>
            </a:r>
            <a:endParaRPr lang="en-US" dirty="0">
              <a:latin typeface="Times New Roman" panose="02020603050405020304" pitchFamily="18" charset="0"/>
              <a:ea typeface="Calibri" panose="020F0502020204030204" pitchFamily="34" charset="0"/>
            </a:endParaRPr>
          </a:p>
          <a:p>
            <a:pPr marL="285750" indent="-285750" algn="just">
              <a:lnSpc>
                <a:spcPct val="150000"/>
              </a:lnSpc>
              <a:buClr>
                <a:schemeClr val="accent1"/>
              </a:buClr>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All things considered, using technology to drive customization and flexibility in algebra instruction, the adaptive control system is a promising approach.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Clr>
                <a:schemeClr val="accent1"/>
              </a:buClr>
              <a:buFont typeface="Wingdings" panose="05000000000000000000" pitchFamily="2" charset="2"/>
              <a:buChar char="Ø"/>
            </a:pP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454907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796BB2-6F1E-6241-FD0F-814DA3FC23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1C7475F8-FEA4-0FE1-2669-CC88DD716B10}"/>
              </a:ext>
            </a:extLst>
          </p:cNvPr>
          <p:cNvSpPr txBox="1"/>
          <p:nvPr/>
        </p:nvSpPr>
        <p:spPr>
          <a:xfrm>
            <a:off x="232228" y="174172"/>
            <a:ext cx="9072027" cy="669542"/>
          </a:xfrm>
          <a:prstGeom prst="rect">
            <a:avLst/>
          </a:prstGeom>
          <a:noFill/>
        </p:spPr>
        <p:txBody>
          <a:bodyPr wrap="square">
            <a:spAutoFit/>
          </a:bodyPr>
          <a:lstStyle/>
          <a:p>
            <a:pPr algn="ctr">
              <a:lnSpc>
                <a:spcPct val="150000"/>
              </a:lnSpc>
              <a:spcAft>
                <a:spcPts val="800"/>
              </a:spcAft>
            </a:pPr>
            <a:r>
              <a:rPr lang="en-US" sz="2800" b="1" dirty="0">
                <a:solidFill>
                  <a:schemeClr val="accent1"/>
                </a:solidFill>
                <a:effectLst/>
                <a:latin typeface="Times New Roman" panose="02020603050405020304" pitchFamily="18" charset="0"/>
                <a:ea typeface="Calibri" panose="020F0502020204030204" pitchFamily="34" charset="0"/>
                <a:cs typeface="Mangal" panose="02040503050203030202" pitchFamily="18" charset="0"/>
              </a:rPr>
              <a:t>REFERENCES</a:t>
            </a:r>
            <a:endParaRPr lang="en-IN" sz="2400" dirty="0">
              <a:solidFill>
                <a:schemeClr val="accent1"/>
              </a:solidFill>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xmlns="" id="{88ABCFB6-54F2-1718-FCAB-DECF41AEC8C9}"/>
              </a:ext>
            </a:extLst>
          </p:cNvPr>
          <p:cNvSpPr txBox="1"/>
          <p:nvPr/>
        </p:nvSpPr>
        <p:spPr>
          <a:xfrm>
            <a:off x="232229" y="843714"/>
            <a:ext cx="9072027" cy="4854149"/>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a:pP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Hwang, G.J., Hung, P.H., Chen, N.S., &amp; Liu, G.Z. (2014). Mindtool-assisted in-field learning (MAIL): An advanced ubiquitous learning project in Taiwan. Educational Technology &amp; Society, 17, 4–16.</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600" dirty="0" err="1">
                <a:effectLst/>
                <a:latin typeface="Times New Roman" panose="02020603050405020304" pitchFamily="18" charset="0"/>
                <a:ea typeface="Calibri" panose="020F0502020204030204" pitchFamily="34" charset="0"/>
                <a:cs typeface="Times New Roman" panose="02020603050405020304" pitchFamily="18" charset="0"/>
              </a:rPr>
              <a:t>Zawacki</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-Richter, O., Marín, V.I., Bond, M., &amp; Gouverneur, F. (2019). Systematic review of research on artificial intelligence applications in higher education–where are the educators? International Journal of Educational Technology in Higher Education, 16, 1–27.</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Demir, S., &amp; </a:t>
            </a:r>
            <a:r>
              <a:rPr lang="en-IN" sz="1600" dirty="0" err="1">
                <a:effectLst/>
                <a:latin typeface="Times New Roman" panose="02020603050405020304" pitchFamily="18" charset="0"/>
                <a:ea typeface="Calibri" panose="020F0502020204030204" pitchFamily="34" charset="0"/>
                <a:cs typeface="Times New Roman" panose="02020603050405020304" pitchFamily="18" charset="0"/>
              </a:rPr>
              <a:t>Basol</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 G. (2014). Effectiveness of Computer-Assisted Mathematics Education (CAME) over Academic Achievement: A Meta-Analysis Study. Educational Sciences: Theory &amp; Practice, 14, 2026–2035.</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Bano, M., </a:t>
            </a:r>
            <a:r>
              <a:rPr lang="en-IN" sz="1600" dirty="0" err="1">
                <a:effectLst/>
                <a:latin typeface="Times New Roman" panose="02020603050405020304" pitchFamily="18" charset="0"/>
                <a:ea typeface="Calibri" panose="020F0502020204030204" pitchFamily="34" charset="0"/>
                <a:cs typeface="Times New Roman" panose="02020603050405020304" pitchFamily="18" charset="0"/>
              </a:rPr>
              <a:t>Zowghi</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 D., Kearney, M., Schuck, S., &amp; Aubusson, P. (2018). Mobile learning for science and mathematics school education: A systematic review of empirical evidence. Computers &amp; Education, 121, 30–58.</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1000"/>
              </a:spcAft>
              <a:buFont typeface="+mj-lt"/>
              <a:buAutoNum type="arabicPeriod"/>
            </a:pPr>
            <a:r>
              <a:rPr lang="en-IN" sz="1600" dirty="0" err="1">
                <a:effectLst/>
                <a:latin typeface="Times New Roman" panose="02020603050405020304" pitchFamily="18" charset="0"/>
                <a:ea typeface="Calibri" panose="020F0502020204030204" pitchFamily="34" charset="0"/>
                <a:cs typeface="Times New Roman" panose="02020603050405020304" pitchFamily="18" charset="0"/>
              </a:rPr>
              <a:t>Hershcovits</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 H., </a:t>
            </a:r>
            <a:r>
              <a:rPr lang="en-IN" sz="1600" dirty="0" err="1">
                <a:effectLst/>
                <a:latin typeface="Times New Roman" panose="02020603050405020304" pitchFamily="18" charset="0"/>
                <a:ea typeface="Calibri" panose="020F0502020204030204" pitchFamily="34" charset="0"/>
                <a:cs typeface="Times New Roman" panose="02020603050405020304" pitchFamily="18" charset="0"/>
              </a:rPr>
              <a:t>Vilenchik</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 D., &amp; Gal, K. (2019). </a:t>
            </a:r>
            <a:r>
              <a:rPr lang="en-IN" sz="1600" dirty="0" err="1">
                <a:effectLst/>
                <a:latin typeface="Times New Roman" panose="02020603050405020304" pitchFamily="18" charset="0"/>
                <a:ea typeface="Calibri" panose="020F0502020204030204" pitchFamily="34" charset="0"/>
                <a:cs typeface="Times New Roman" panose="02020603050405020304" pitchFamily="18" charset="0"/>
              </a:rPr>
              <a:t>Modeling</a:t>
            </a:r>
            <a:r>
              <a:rPr lang="en-IN" sz="1600" dirty="0">
                <a:effectLst/>
                <a:latin typeface="Times New Roman" panose="02020603050405020304" pitchFamily="18" charset="0"/>
                <a:ea typeface="Calibri" panose="020F0502020204030204" pitchFamily="34" charset="0"/>
                <a:cs typeface="Times New Roman" panose="02020603050405020304" pitchFamily="18" charset="0"/>
              </a:rPr>
              <a:t> engagement in self-directed learning systems using principal component analysis. IEEE Transactions on Learning Technologies, 13, 164–171.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635116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7B3AA-BDE3-E675-E4C6-61FE2B5F6942}"/>
              </a:ext>
            </a:extLst>
          </p:cNvPr>
          <p:cNvSpPr>
            <a:spLocks noGrp="1"/>
          </p:cNvSpPr>
          <p:nvPr>
            <p:ph type="title"/>
          </p:nvPr>
        </p:nvSpPr>
        <p:spPr>
          <a:xfrm>
            <a:off x="83595" y="4590554"/>
            <a:ext cx="8596668" cy="1320800"/>
          </a:xfrm>
        </p:spPr>
        <p:txBody>
          <a:bodyPr>
            <a:normAutofit/>
          </a:bodyPr>
          <a:lstStyle/>
          <a:p>
            <a:r>
              <a:rPr lang="en-US" sz="4800" b="1" dirty="0">
                <a:latin typeface="Times New Roman" panose="02020603050405020304" pitchFamily="18" charset="0"/>
                <a:cs typeface="Times New Roman" panose="02020603050405020304" pitchFamily="18" charset="0"/>
              </a:rPr>
              <a:t>THANK YOU</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8875344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226</TotalTime>
  <Words>966</Words>
  <Application>Microsoft Office PowerPoint</Application>
  <PresentationFormat>Custom</PresentationFormat>
  <Paragraphs>40</Paragraphs>
  <Slides>8</Slides>
  <Notes>2</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Facet</vt:lpstr>
      <vt:lpstr>IMPLEMENTATION OF ALGEBRIC EXPRESSIONS IN AI AND ITS SUPPORTIVE ANALYTICS</vt:lpstr>
      <vt:lpstr>Slide 2</vt:lpstr>
      <vt:lpstr>Slide 3</vt:lpstr>
      <vt:lpstr>Slide 4</vt:lpstr>
      <vt:lpstr>ARCHITECTURE OF THIS ADAPTIVE TRAINING METHOD</vt:lpstr>
      <vt:lpstr>Slide 6</vt:lpstr>
      <vt:lpstr>Slide 7</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TOOLS &amp; TECHNIQUES TOWARDS IMBIBING CONTEMPORARY ENGLISH LITERATURE LEARNING AMONG THE STUDENTS</dc:title>
  <dc:creator>intel</dc:creator>
  <cp:lastModifiedBy>pc</cp:lastModifiedBy>
  <cp:revision>28</cp:revision>
  <dcterms:created xsi:type="dcterms:W3CDTF">2024-02-02T07:18:53Z</dcterms:created>
  <dcterms:modified xsi:type="dcterms:W3CDTF">2024-03-11T10:54:35Z</dcterms:modified>
</cp:coreProperties>
</file>