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50A46848-A761-4BCA-AD88-E37FCA2E1F31}" type="datetimeFigureOut">
              <a:rPr lang="en-IN" smtClean="0"/>
              <a:pPr/>
              <a:t>12-03-2024</a:t>
            </a:fld>
            <a:endParaRPr lang="en-IN"/>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6471987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2383855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50A46848-A761-4BCA-AD88-E37FCA2E1F31}" type="datetimeFigureOut">
              <a:rPr lang="en-IN" smtClean="0"/>
              <a:pPr/>
              <a:t>12-03-2024</a:t>
            </a:fld>
            <a:endParaRPr lang="en-IN"/>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IN"/>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803304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1854273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IN"/>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4134026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IN"/>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21763268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IN"/>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3032451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3A592D65-E4AB-485E-9AFF-E4C98EFA6842}" type="slidenum">
              <a:rPr lang="en-IN" smtClean="0"/>
              <a:pPr/>
              <a:t>‹#›</a:t>
            </a:fld>
            <a:endParaRPr lang="en-IN"/>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890484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50A46848-A761-4BCA-AD88-E37FCA2E1F31}"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413660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26896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50A46848-A761-4BCA-AD88-E37FCA2E1F31}" type="datetimeFigureOut">
              <a:rPr lang="en-IN" smtClean="0"/>
              <a:pPr/>
              <a:t>12-03-2024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679785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50A46848-A761-4BCA-AD88-E37FCA2E1F31}" type="datetimeFigureOut">
              <a:rPr lang="en-IN" smtClean="0"/>
              <a:pPr/>
              <a:t>12-03-2024</a:t>
            </a:fld>
            <a:endParaRPr lang="en-IN"/>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IN"/>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3A592D65-E4AB-485E-9AFF-E4C98EFA6842}" type="slidenum">
              <a:rPr lang="en-IN" smtClean="0"/>
              <a:pPr/>
              <a:t>‹#›</a:t>
            </a:fld>
            <a:endParaRPr lang="en-IN"/>
          </a:p>
        </p:txBody>
      </p:sp>
    </p:spTree>
    <p:extLst>
      <p:ext uri="{BB962C8B-B14F-4D97-AF65-F5344CB8AC3E}">
        <p14:creationId xmlns:p14="http://schemas.microsoft.com/office/powerpoint/2010/main" xmlns="" val="2160987816"/>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8E8D065-B33B-EF28-7542-4C272BE3FF35}"/>
              </a:ext>
            </a:extLst>
          </p:cNvPr>
          <p:cNvSpPr>
            <a:spLocks noGrp="1"/>
          </p:cNvSpPr>
          <p:nvPr>
            <p:ph type="ctrTitle"/>
          </p:nvPr>
        </p:nvSpPr>
        <p:spPr>
          <a:xfrm>
            <a:off x="1524000" y="1973942"/>
            <a:ext cx="9144000" cy="1455057"/>
          </a:xfrm>
        </p:spPr>
        <p:txBody>
          <a:bodyPr>
            <a:normAutofit/>
          </a:bodyPr>
          <a:lstStyle/>
          <a:p>
            <a:r>
              <a:rPr lang="en-US" sz="2500" b="1" dirty="0">
                <a:latin typeface="Times New Roman" panose="02020603050405020304" pitchFamily="18" charset="0"/>
                <a:cs typeface="Times New Roman" panose="02020603050405020304" pitchFamily="18" charset="0"/>
              </a:rPr>
              <a:t>RELATIONSHIP BETWEEN ACADEMIC PROCRASTINATION AND ACADEMIC ANXIETY AMONG STUDENTS WITH VISUAL DISABILITY</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63431" y="4558127"/>
            <a:ext cx="1907895" cy="369332"/>
          </a:xfrm>
          <a:prstGeom prst="rect">
            <a:avLst/>
          </a:prstGeom>
        </p:spPr>
        <p:txBody>
          <a:bodyPr wrap="none">
            <a:spAutoFit/>
          </a:bodyPr>
          <a:lstStyle/>
          <a:p>
            <a:r>
              <a:rPr lang="en-US" dirty="0" smtClean="0"/>
              <a:t>Awanish Kumar</a:t>
            </a:r>
            <a:endParaRPr lang="en-US" dirty="0"/>
          </a:p>
        </p:txBody>
      </p:sp>
      <p:sp>
        <p:nvSpPr>
          <p:cNvPr id="4" name="Rectangle 3"/>
          <p:cNvSpPr/>
          <p:nvPr/>
        </p:nvSpPr>
        <p:spPr>
          <a:xfrm>
            <a:off x="1451197" y="4936499"/>
            <a:ext cx="2478564" cy="369332"/>
          </a:xfrm>
          <a:prstGeom prst="rect">
            <a:avLst/>
          </a:prstGeom>
        </p:spPr>
        <p:txBody>
          <a:bodyPr wrap="none">
            <a:spAutoFit/>
          </a:bodyPr>
          <a:lstStyle/>
          <a:p>
            <a:r>
              <a:rPr lang="en-US" dirty="0" smtClean="0"/>
              <a:t>Subject: EDUCATION</a:t>
            </a:r>
            <a:endParaRPr lang="en-US" dirty="0"/>
          </a:p>
        </p:txBody>
      </p:sp>
    </p:spTree>
    <p:extLst>
      <p:ext uri="{BB962C8B-B14F-4D97-AF65-F5344CB8AC3E}">
        <p14:creationId xmlns:p14="http://schemas.microsoft.com/office/powerpoint/2010/main" xmlns="" val="97814010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CD51B7-3C11-95A5-46CE-4313C4C8B466}"/>
              </a:ext>
            </a:extLst>
          </p:cNvPr>
          <p:cNvSpPr>
            <a:spLocks noGrp="1"/>
          </p:cNvSpPr>
          <p:nvPr>
            <p:ph type="title"/>
          </p:nvPr>
        </p:nvSpPr>
        <p:spPr>
          <a:xfrm>
            <a:off x="348343" y="188687"/>
            <a:ext cx="11393714" cy="914399"/>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xmlns="" id="{96A3AFDC-4676-EC90-B41B-A09E9ABD60FC}"/>
              </a:ext>
            </a:extLst>
          </p:cNvPr>
          <p:cNvSpPr txBox="1"/>
          <p:nvPr/>
        </p:nvSpPr>
        <p:spPr>
          <a:xfrm>
            <a:off x="348343" y="943430"/>
            <a:ext cx="11495314"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procrastination and anxiety can have a substantial negative influence on students with visual difficulties' academic performance and general well-being, making academic contexts particularly difficult for them to navigate.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procrastination, which is characterized as the inclination to put off assignments in spite of negative outcomes, is a problem that affects a wide range of student demographics.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crucial to comprehend the complex relationship that exists between academic procrastination and academic anxiety among individuals with visual impairments.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with visual impairments are resilient and inventive despite these obstacles, frequently coming up with coping mechanisms to handle academic pressures.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order to enhance academic performance and well-being in this demographic, educators, researchers, and policymakers might learn useful support strategies and interventions by looking at the association between academic procrastination and academic anxiety among students with visual difficulties.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86792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622D14-04C6-2FCB-EC5B-51A3C6170729}"/>
              </a:ext>
            </a:extLst>
          </p:cNvPr>
          <p:cNvSpPr>
            <a:spLocks noGrp="1"/>
          </p:cNvSpPr>
          <p:nvPr>
            <p:ph type="title"/>
          </p:nvPr>
        </p:nvSpPr>
        <p:spPr>
          <a:xfrm>
            <a:off x="348343" y="290287"/>
            <a:ext cx="11005457" cy="914400"/>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DE13A395-F470-34B4-9249-13EF9D4154AE}"/>
              </a:ext>
            </a:extLst>
          </p:cNvPr>
          <p:cNvSpPr txBox="1"/>
          <p:nvPr/>
        </p:nvSpPr>
        <p:spPr>
          <a:xfrm>
            <a:off x="348343" y="1204687"/>
            <a:ext cx="11495314"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Mohammadian</a:t>
            </a:r>
            <a:r>
              <a:rPr lang="en-US" sz="2000" dirty="0">
                <a:latin typeface="Times New Roman" panose="02020603050405020304" pitchFamily="18" charset="0"/>
                <a:cs typeface="Times New Roman" panose="02020603050405020304" pitchFamily="18" charset="0"/>
              </a:rPr>
              <a:t> et al. (2023) investigates the efficacy of group counselling grounded in reality therapy on academic resilience and academic procrastination among visually impaired students. The study addresses a critical gap in the literature by focusing on the unique challenges faced by visually impaired students in academic settings.</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Tras</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Gökçen</a:t>
            </a:r>
            <a:r>
              <a:rPr lang="en-US" sz="2000" dirty="0">
                <a:latin typeface="Times New Roman" panose="02020603050405020304" pitchFamily="18" charset="0"/>
                <a:cs typeface="Times New Roman" panose="02020603050405020304" pitchFamily="18" charset="0"/>
              </a:rPr>
              <a:t> (2020) explore the interplay between academic procrastination, social anxiety, and internet addiction among adolescents. The study recognizes procrastination as a pervasive phenomenon impacting academic performance and psychological well-being.</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Pathrose</a:t>
            </a:r>
            <a:r>
              <a:rPr lang="en-US" sz="2000" dirty="0">
                <a:latin typeface="Times New Roman" panose="02020603050405020304" pitchFamily="18" charset="0"/>
                <a:cs typeface="Times New Roman" panose="02020603050405020304" pitchFamily="18" charset="0"/>
              </a:rPr>
              <a:t> and Ramaa (2020) examine the association between academic stress and academic achievement among visually impaired students. Academic stress represents a significant concern among students with visual impairments, stemming from environmental barriers, academic demands, and societal perceptions. </a:t>
            </a:r>
          </a:p>
        </p:txBody>
      </p:sp>
    </p:spTree>
    <p:extLst>
      <p:ext uri="{BB962C8B-B14F-4D97-AF65-F5344CB8AC3E}">
        <p14:creationId xmlns:p14="http://schemas.microsoft.com/office/powerpoint/2010/main" xmlns="" val="805776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458218F-790D-91CE-DBDD-3290B30CC206}"/>
              </a:ext>
            </a:extLst>
          </p:cNvPr>
          <p:cNvSpPr>
            <a:spLocks noGrp="1"/>
          </p:cNvSpPr>
          <p:nvPr>
            <p:ph type="title"/>
          </p:nvPr>
        </p:nvSpPr>
        <p:spPr>
          <a:xfrm>
            <a:off x="348343" y="217714"/>
            <a:ext cx="11277600" cy="972457"/>
          </a:xfrm>
        </p:spPr>
        <p:txBody>
          <a:bodyPr>
            <a:normAutofit/>
          </a:bodyPr>
          <a:lstStyle/>
          <a:p>
            <a:pPr algn="just"/>
            <a:r>
              <a:rPr lang="en-IN" sz="4000" b="1" dirty="0">
                <a:latin typeface="Times New Roman" panose="02020603050405020304" pitchFamily="18" charset="0"/>
                <a:cs typeface="Times New Roman" panose="02020603050405020304" pitchFamily="18" charset="0"/>
              </a:rPr>
              <a:t>ACADEMIC PROCRASTINATION</a:t>
            </a:r>
          </a:p>
        </p:txBody>
      </p:sp>
      <p:sp>
        <p:nvSpPr>
          <p:cNvPr id="4" name="TextBox 3">
            <a:extLst>
              <a:ext uri="{FF2B5EF4-FFF2-40B4-BE49-F238E27FC236}">
                <a16:creationId xmlns:a16="http://schemas.microsoft.com/office/drawing/2014/main" xmlns="" id="{7B5D85C6-16A2-0CEF-7D9D-5744BFBEB4B8}"/>
              </a:ext>
            </a:extLst>
          </p:cNvPr>
          <p:cNvSpPr txBox="1"/>
          <p:nvPr/>
        </p:nvSpPr>
        <p:spPr>
          <a:xfrm>
            <a:off x="275772" y="1059542"/>
            <a:ext cx="11495314"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procrastination is a common problem among students, wherein they put off academic assignments even when they are aware of the implications.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frequently put off assignments out of a lack of enthusiasm or unclear goals, or out of negative emotions like worry and fear of failing.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Social networking and entertainment platforms are examples of contemporary digital distractions that exacerbate procrastination issues.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achievement may suffer from this </a:t>
            </a:r>
            <a:r>
              <a:rPr lang="en-US" sz="2000" dirty="0" err="1">
                <a:latin typeface="Times New Roman" panose="02020603050405020304" pitchFamily="18" charset="0"/>
                <a:cs typeface="Times New Roman" panose="02020603050405020304" pitchFamily="18" charset="0"/>
              </a:rPr>
              <a:t>behaviour</a:t>
            </a:r>
            <a:r>
              <a:rPr lang="en-US" sz="2000" dirty="0">
                <a:latin typeface="Times New Roman" panose="02020603050405020304" pitchFamily="18" charset="0"/>
                <a:cs typeface="Times New Roman" panose="02020603050405020304" pitchFamily="18" charset="0"/>
              </a:rPr>
              <a:t>, which can result in hurried work, poorer grades, and increased stress.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 comprehensive strategy that includes time management techniques, psychological therapies, and self-awareness is needed to address academic procrastination.</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Procrastination tendencies can be lessened by teaching students to divide work into manageable chunks, set reasonable objectives, and create disciplined routines. </a:t>
            </a:r>
          </a:p>
        </p:txBody>
      </p:sp>
    </p:spTree>
    <p:extLst>
      <p:ext uri="{BB962C8B-B14F-4D97-AF65-F5344CB8AC3E}">
        <p14:creationId xmlns:p14="http://schemas.microsoft.com/office/powerpoint/2010/main" xmlns="" val="2148061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6D51CF-E197-A366-3E09-3ECD4C15A740}"/>
              </a:ext>
            </a:extLst>
          </p:cNvPr>
          <p:cNvSpPr>
            <a:spLocks noGrp="1"/>
          </p:cNvSpPr>
          <p:nvPr>
            <p:ph type="title"/>
          </p:nvPr>
        </p:nvSpPr>
        <p:spPr>
          <a:xfrm>
            <a:off x="377371" y="365126"/>
            <a:ext cx="10976429" cy="1274988"/>
          </a:xfrm>
        </p:spPr>
        <p:txBody>
          <a:bodyPr>
            <a:normAutofit fontScale="90000"/>
          </a:bodyPr>
          <a:lstStyle/>
          <a:p>
            <a:pPr algn="just"/>
            <a:r>
              <a:rPr lang="en-US" b="1" dirty="0">
                <a:latin typeface="Times New Roman" panose="02020603050405020304" pitchFamily="18" charset="0"/>
                <a:cs typeface="Times New Roman" panose="02020603050405020304" pitchFamily="18" charset="0"/>
              </a:rPr>
              <a:t>STUDENTS WITH LEARNING DISABILITIES IN HIGHER EDUCATION </a:t>
            </a:r>
            <a:endParaRPr lang="en-IN"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164171D-4F24-FBF8-BEF5-0EC76D986707}"/>
              </a:ext>
            </a:extLst>
          </p:cNvPr>
          <p:cNvSpPr txBox="1"/>
          <p:nvPr/>
        </p:nvSpPr>
        <p:spPr>
          <a:xfrm>
            <a:off x="377371" y="1640114"/>
            <a:ext cx="11509829" cy="5115952"/>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environments in higher education present particular difficulties for students with learning problems because of the high standards and sometimes demanding coursework.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Their overall success and academic performance may be impacted by these limitations, which may impair their capacity to process information, </a:t>
            </a:r>
            <a:r>
              <a:rPr lang="en-US" sz="2000" dirty="0" err="1">
                <a:latin typeface="Times New Roman" panose="02020603050405020304" pitchFamily="18" charset="0"/>
                <a:cs typeface="Times New Roman" panose="02020603050405020304" pitchFamily="18" charset="0"/>
              </a:rPr>
              <a:t>organise</a:t>
            </a:r>
            <a:r>
              <a:rPr lang="en-US" sz="2000" dirty="0">
                <a:latin typeface="Times New Roman" panose="02020603050405020304" pitchFamily="18" charset="0"/>
                <a:cs typeface="Times New Roman" panose="02020603050405020304" pitchFamily="18" charset="0"/>
              </a:rPr>
              <a:t> their thoughts, or effectively articulate ideas.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Many individuals with learning difficulties have skills and abilities that can help them in their academic </a:t>
            </a:r>
            <a:r>
              <a:rPr lang="en-US" sz="2000" dirty="0" err="1">
                <a:latin typeface="Times New Roman" panose="02020603050405020304" pitchFamily="18" charset="0"/>
                <a:cs typeface="Times New Roman" panose="02020603050405020304" pitchFamily="18" charset="0"/>
              </a:rPr>
              <a:t>endeavours</a:t>
            </a:r>
            <a:r>
              <a:rPr lang="en-US" sz="2000" dirty="0">
                <a:latin typeface="Times New Roman" panose="02020603050405020304" pitchFamily="18" charset="0"/>
                <a:cs typeface="Times New Roman" panose="02020603050405020304" pitchFamily="18" charset="0"/>
              </a:rPr>
              <a:t>, despite these obstacles.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To accommodate their learning needs, they could, nevertheless, need accommodations like more time for tests, help taking notes, or different formats for resources.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Additionally, maintaining the academic success and wellbeing of students with learning disabilities in higher education requires creating a friendly and inclusive learning environment that encourages awareness, understanding, and acceptance of varied learning styles</a:t>
            </a:r>
            <a:r>
              <a:rPr lang="en-US" dirty="0"/>
              <a:t>.</a:t>
            </a:r>
            <a:endParaRPr lang="en-IN" dirty="0"/>
          </a:p>
        </p:txBody>
      </p:sp>
    </p:spTree>
    <p:extLst>
      <p:ext uri="{BB962C8B-B14F-4D97-AF65-F5344CB8AC3E}">
        <p14:creationId xmlns:p14="http://schemas.microsoft.com/office/powerpoint/2010/main" xmlns="" val="1733865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39733F-1B2D-A5B3-F3C7-90D95A84C5B3}"/>
              </a:ext>
            </a:extLst>
          </p:cNvPr>
          <p:cNvSpPr>
            <a:spLocks noGrp="1"/>
          </p:cNvSpPr>
          <p:nvPr>
            <p:ph type="title"/>
          </p:nvPr>
        </p:nvSpPr>
        <p:spPr>
          <a:xfrm>
            <a:off x="304800" y="537029"/>
            <a:ext cx="11049000" cy="743995"/>
          </a:xfrm>
        </p:spPr>
        <p:txBody>
          <a:bodyPr>
            <a:noAutofit/>
          </a:bodyPr>
          <a:lstStyle/>
          <a:p>
            <a:pPr algn="just"/>
            <a:r>
              <a:rPr lang="en-US" sz="4000" b="1" dirty="0">
                <a:latin typeface="Times New Roman" panose="02020603050405020304" pitchFamily="18" charset="0"/>
                <a:cs typeface="Times New Roman" panose="02020603050405020304" pitchFamily="18" charset="0"/>
              </a:rPr>
              <a:t>DEFINITION AND MEASUREMENT OF ACADEMIC ANXIETY</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E863B059-4735-BC71-2C29-F866B6B68290}"/>
              </a:ext>
            </a:extLst>
          </p:cNvPr>
          <p:cNvSpPr txBox="1"/>
          <p:nvPr/>
        </p:nvSpPr>
        <p:spPr>
          <a:xfrm>
            <a:off x="304800" y="1281024"/>
            <a:ext cx="11553371"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with visual impairments face additional difficulties in meeting academic requirements, traversing physical locations, and gaining access to educational materials, which exacerbates their anxiety related to assignments, assessments, and performance expectations.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Students with visual impairments have higher levels of anxiety as a result of these challenges, which also include social </a:t>
            </a:r>
            <a:r>
              <a:rPr lang="en-US" sz="2000" dirty="0" err="1">
                <a:latin typeface="Times New Roman" panose="02020603050405020304" pitchFamily="18" charset="0"/>
                <a:cs typeface="Times New Roman" panose="02020603050405020304" pitchFamily="18" charset="0"/>
              </a:rPr>
              <a:t>stigmatisation</a:t>
            </a:r>
            <a:r>
              <a:rPr lang="en-US" sz="2000" dirty="0">
                <a:latin typeface="Times New Roman" panose="02020603050405020304" pitchFamily="18" charset="0"/>
                <a:cs typeface="Times New Roman" panose="02020603050405020304" pitchFamily="18" charset="0"/>
              </a:rPr>
              <a:t>, dependence on assistive technologies, and challenges in accessing written materials.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anxiety can have a significant negative effect on this group, making it difficult for them to focus, process information, and participate in educational activities.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Additionally, avoidance </a:t>
            </a:r>
            <a:r>
              <a:rPr lang="en-US" sz="2000" dirty="0" err="1">
                <a:latin typeface="Times New Roman" panose="02020603050405020304" pitchFamily="18" charset="0"/>
                <a:cs typeface="Times New Roman" panose="02020603050405020304" pitchFamily="18" charset="0"/>
              </a:rPr>
              <a:t>behaviours</a:t>
            </a:r>
            <a:r>
              <a:rPr lang="en-US" sz="2000" dirty="0">
                <a:latin typeface="Times New Roman" panose="02020603050405020304" pitchFamily="18" charset="0"/>
                <a:cs typeface="Times New Roman" panose="02020603050405020304" pitchFamily="18" charset="0"/>
              </a:rPr>
              <a:t> such as procrastination or disengagement from academic work might result from academic anxiety, worsening academic challenges and lowering performance overall</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Additionally detrimental to mental health, persistent anxiety can lead to low self-esteem, feelings of inadequacy, and a decreased desire to pursue academic goals.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72429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6DCF48B-F644-40D5-E330-402AEB807150}"/>
              </a:ext>
            </a:extLst>
          </p:cNvPr>
          <p:cNvSpPr>
            <a:spLocks noGrp="1"/>
          </p:cNvSpPr>
          <p:nvPr>
            <p:ph type="title"/>
          </p:nvPr>
        </p:nvSpPr>
        <p:spPr>
          <a:xfrm>
            <a:off x="304799" y="638629"/>
            <a:ext cx="11466286" cy="1052060"/>
          </a:xfrm>
        </p:spPr>
        <p:txBody>
          <a:bodyPr>
            <a:noAutofit/>
          </a:bodyPr>
          <a:lstStyle/>
          <a:p>
            <a:pPr algn="just"/>
            <a:r>
              <a:rPr lang="en-US" sz="4000" b="1" dirty="0">
                <a:latin typeface="Times New Roman" panose="02020603050405020304" pitchFamily="18" charset="0"/>
                <a:cs typeface="Times New Roman" panose="02020603050405020304" pitchFamily="18" charset="0"/>
              </a:rPr>
              <a:t>FACTORS CONTRIBUTING TO ACADEMIC PROCRASTINATION AMONG STUDENTS WITH VISUAL DISABILITIES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01AFFE4-9BBE-261E-3E8C-FC06AAED6E5F}"/>
              </a:ext>
            </a:extLst>
          </p:cNvPr>
          <p:cNvSpPr txBox="1"/>
          <p:nvPr/>
        </p:nvSpPr>
        <p:spPr>
          <a:xfrm>
            <a:off x="304799" y="1937431"/>
            <a:ext cx="11466285"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Academic procrastination among students with visual impairments is caused by a variety of factors, including special difficulties, environmental obstacles, social dynamics, and psychological elements.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First of all, because of their visual impairments, pupils have difficulty achieving academic standards, traversing physical situations, and accessing instructional resources.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involves having trouble getting to printed materials, getting around campus, and doing assignments quickly.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Environmental considerations compound these difficulties, as many educational environments do not provide the accommodations and assistive technologies that are vital for the success of students with visual impairments.</a:t>
            </a: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10297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A9F955-DA6F-38CD-A069-51C58BB4D9DD}"/>
              </a:ext>
            </a:extLst>
          </p:cNvPr>
          <p:cNvSpPr>
            <a:spLocks noGrp="1"/>
          </p:cNvSpPr>
          <p:nvPr>
            <p:ph type="title"/>
          </p:nvPr>
        </p:nvSpPr>
        <p:spPr>
          <a:xfrm>
            <a:off x="435429" y="798285"/>
            <a:ext cx="11306629" cy="783771"/>
          </a:xfrm>
        </p:spPr>
        <p:txBody>
          <a:bodyPr>
            <a:noAutofit/>
          </a:bodyPr>
          <a:lstStyle/>
          <a:p>
            <a:pPr algn="just"/>
            <a:r>
              <a:rPr lang="en-US" sz="4000" b="1" dirty="0">
                <a:latin typeface="Times New Roman" panose="02020603050405020304" pitchFamily="18" charset="0"/>
                <a:cs typeface="Times New Roman" panose="02020603050405020304" pitchFamily="18" charset="0"/>
              </a:rPr>
              <a:t>FACTORS CONTRIBUTING TO ACADEMIC ANXIETY AMONG STUDENTS WITH VISUAL DISABILITIES</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C2E8DD6-B7E8-587B-EC53-4FE53D0C53A2}"/>
              </a:ext>
            </a:extLst>
          </p:cNvPr>
          <p:cNvSpPr txBox="1"/>
          <p:nvPr/>
        </p:nvSpPr>
        <p:spPr>
          <a:xfrm>
            <a:off x="304799" y="1959429"/>
            <a:ext cx="11596915" cy="465364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Students with visual impairments experience academic anxiety due to a variety of intricate and multidimensional factors.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First of all, these children face particular challenges in achieving academic standards, navigating physical situations, and gaining access to educational materials, which can cause dissatisfaction and failure-related worry.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By encouraging social exclusion and </a:t>
            </a:r>
            <a:r>
              <a:rPr lang="en-US" sz="2000" dirty="0" err="1">
                <a:latin typeface="Times New Roman" panose="02020603050405020304" pitchFamily="18" charset="0"/>
                <a:cs typeface="Times New Roman" panose="02020603050405020304" pitchFamily="18" charset="0"/>
              </a:rPr>
              <a:t>internalised</a:t>
            </a:r>
            <a:r>
              <a:rPr lang="en-US" sz="2000" dirty="0">
                <a:latin typeface="Times New Roman" panose="02020603050405020304" pitchFamily="18" charset="0"/>
                <a:cs typeface="Times New Roman" panose="02020603050405020304" pitchFamily="18" charset="0"/>
              </a:rPr>
              <a:t> ableism, societal views on disabilities, including stigma and misconceptions, can make people feel more anxious.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Effective accommodations, on the other hand, can reduce anxiety and encourage academic success. Furthermore, students' views of themselves and their talents are very important, and low self-esteem and negative self-talk can lead to increased worry. </a:t>
            </a:r>
          </a:p>
        </p:txBody>
      </p:sp>
    </p:spTree>
    <p:extLst>
      <p:ext uri="{BB962C8B-B14F-4D97-AF65-F5344CB8AC3E}">
        <p14:creationId xmlns:p14="http://schemas.microsoft.com/office/powerpoint/2010/main" xmlns="" val="28125422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D7FE7F-1C94-F9C7-1A50-2A3B024AE47D}"/>
              </a:ext>
            </a:extLst>
          </p:cNvPr>
          <p:cNvSpPr>
            <a:spLocks noGrp="1"/>
          </p:cNvSpPr>
          <p:nvPr>
            <p:ph type="title"/>
          </p:nvPr>
        </p:nvSpPr>
        <p:spPr>
          <a:xfrm>
            <a:off x="377371" y="333829"/>
            <a:ext cx="11538858" cy="899885"/>
          </a:xfrm>
        </p:spPr>
        <p:txBody>
          <a:bodyPr>
            <a:normAutofit/>
          </a:bodyPr>
          <a:lstStyle/>
          <a:p>
            <a:pPr algn="just"/>
            <a:r>
              <a:rPr lang="en-IN" sz="3600" b="1" dirty="0">
                <a:latin typeface="Times New Roman" panose="02020603050405020304" pitchFamily="18" charset="0"/>
                <a:cs typeface="Times New Roman" panose="02020603050405020304" pitchFamily="18" charset="0"/>
              </a:rPr>
              <a:t>CONCLUSION </a:t>
            </a:r>
          </a:p>
        </p:txBody>
      </p:sp>
      <p:sp>
        <p:nvSpPr>
          <p:cNvPr id="4" name="TextBox 3">
            <a:extLst>
              <a:ext uri="{FF2B5EF4-FFF2-40B4-BE49-F238E27FC236}">
                <a16:creationId xmlns:a16="http://schemas.microsoft.com/office/drawing/2014/main" xmlns="" id="{3A43E4BB-7985-3D17-16E8-85CADC6B078F}"/>
              </a:ext>
            </a:extLst>
          </p:cNvPr>
          <p:cNvSpPr txBox="1"/>
          <p:nvPr/>
        </p:nvSpPr>
        <p:spPr>
          <a:xfrm>
            <a:off x="377371" y="1233714"/>
            <a:ext cx="11538858"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conclusion, the intricate connection between students with visual impairments' academic procrastination and anxiety highlights the range of difficulties they face throughout their academic careers.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challenges these students encounter are caused by a variety of obstacles, including getting access to educational resources, navigating physical spaces, fulfilling academic requirements, and cultural attitudes.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Procrastination and anxiety only make matters worse. Furthermore, inadequate accommodations and support networks exacerbate anxiety and prolong delaying.</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It need comprehensive methods that put accessibility, inclusion, and </a:t>
            </a:r>
            <a:r>
              <a:rPr lang="en-US" sz="2000" dirty="0" err="1">
                <a:latin typeface="Times New Roman" panose="02020603050405020304" pitchFamily="18" charset="0"/>
                <a:cs typeface="Times New Roman" panose="02020603050405020304" pitchFamily="18" charset="0"/>
              </a:rPr>
              <a:t>individualised</a:t>
            </a:r>
            <a:r>
              <a:rPr lang="en-US" sz="2000" dirty="0">
                <a:latin typeface="Times New Roman" panose="02020603050405020304" pitchFamily="18" charset="0"/>
                <a:cs typeface="Times New Roman" panose="02020603050405020304" pitchFamily="18" charset="0"/>
              </a:rPr>
              <a:t> support first in order to address this interwoven dynamic.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Through the establishment of a nurturing educational atmosphere, establishments can lessen the negative effects of worry and procrastination, enabling visually impaired students to reach their full potential and succeed academically.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17728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124572-8A5B-42D5-F9D2-B931B2F6108C}"/>
              </a:ext>
            </a:extLst>
          </p:cNvPr>
          <p:cNvSpPr>
            <a:spLocks noGrp="1"/>
          </p:cNvSpPr>
          <p:nvPr>
            <p:ph type="title"/>
          </p:nvPr>
        </p:nvSpPr>
        <p:spPr>
          <a:xfrm>
            <a:off x="449943" y="391886"/>
            <a:ext cx="10903857" cy="580571"/>
          </a:xfrm>
        </p:spPr>
        <p:txBody>
          <a:bodyPr>
            <a:normAutofit fontScale="90000"/>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583E2818-E194-9048-5152-5D28B0CBD788}"/>
              </a:ext>
            </a:extLst>
          </p:cNvPr>
          <p:cNvSpPr txBox="1"/>
          <p:nvPr/>
        </p:nvSpPr>
        <p:spPr>
          <a:xfrm>
            <a:off x="333829" y="1117599"/>
            <a:ext cx="11466285"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Desai, M., Pandit, U., </a:t>
            </a:r>
            <a:r>
              <a:rPr lang="en-US" sz="2000" dirty="0" err="1">
                <a:latin typeface="Times New Roman" panose="02020603050405020304" pitchFamily="18" charset="0"/>
                <a:cs typeface="Times New Roman" panose="02020603050405020304" pitchFamily="18" charset="0"/>
              </a:rPr>
              <a:t>Nerurkar</a:t>
            </a:r>
            <a:r>
              <a:rPr lang="en-US" sz="2000" dirty="0">
                <a:latin typeface="Times New Roman" panose="02020603050405020304" pitchFamily="18" charset="0"/>
                <a:cs typeface="Times New Roman" panose="02020603050405020304" pitchFamily="18" charset="0"/>
              </a:rPr>
              <a:t>, A., Verma, C., &amp; Gandhi, S. (2021). Test anxiety and procrastination in physiotherapy students. Journal of education and health promotion, 10.</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Hazan-</a:t>
            </a:r>
            <a:r>
              <a:rPr lang="en-US" sz="2000" dirty="0" err="1">
                <a:latin typeface="Times New Roman" panose="02020603050405020304" pitchFamily="18" charset="0"/>
                <a:cs typeface="Times New Roman" panose="02020603050405020304" pitchFamily="18" charset="0"/>
              </a:rPr>
              <a:t>Liran</a:t>
            </a:r>
            <a:r>
              <a:rPr lang="en-US" sz="2000" dirty="0">
                <a:latin typeface="Times New Roman" panose="02020603050405020304" pitchFamily="18" charset="0"/>
                <a:cs typeface="Times New Roman" panose="02020603050405020304" pitchFamily="18" charset="0"/>
              </a:rPr>
              <a:t>, B. (2023). Does Procrastination Have a Cultural or a Neurological Source? Evidence of its Mediating Role in the Relationship Between Psychological Capital and Academic Adjustment. American Journal of Health Behavior, 47(2), 306-320.</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Itani</a:t>
            </a:r>
            <a:r>
              <a:rPr lang="en-US" sz="2000" dirty="0">
                <a:latin typeface="Times New Roman" panose="02020603050405020304" pitchFamily="18" charset="0"/>
                <a:cs typeface="Times New Roman" panose="02020603050405020304" pitchFamily="18" charset="0"/>
              </a:rPr>
              <a:t>, S. W. (2019). Academic procrastination and its correlates among candidates of the Lebanese baccalaureate program: academic self-efficacy and academic achievement.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Khomeini </a:t>
            </a:r>
            <a:r>
              <a:rPr lang="en-US" sz="2000" dirty="0" err="1">
                <a:latin typeface="Times New Roman" panose="02020603050405020304" pitchFamily="18" charset="0"/>
                <a:cs typeface="Times New Roman" panose="02020603050405020304" pitchFamily="18" charset="0"/>
              </a:rPr>
              <a:t>Shahr</a:t>
            </a:r>
            <a:r>
              <a:rPr lang="en-US" sz="2000" dirty="0">
                <a:latin typeface="Times New Roman" panose="02020603050405020304" pitchFamily="18" charset="0"/>
                <a:cs typeface="Times New Roman" panose="02020603050405020304" pitchFamily="18" charset="0"/>
              </a:rPr>
              <a:t>, I. (2020). The effectiveness of the intervention based on attributional retraining on academic burnout and academic procrastination of students with reading learning disorder.</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Mohammadian</a:t>
            </a:r>
            <a:r>
              <a:rPr lang="en-US" sz="2000" dirty="0">
                <a:latin typeface="Times New Roman" panose="02020603050405020304" pitchFamily="18" charset="0"/>
                <a:cs typeface="Times New Roman" panose="02020603050405020304" pitchFamily="18" charset="0"/>
              </a:rPr>
              <a:t>, M., Haj Hosseini, M., &amp; Keshavarz Afshar, H. (2023). The effectiveness of group counseling based on reality therapy on academic resilience and academic procrastination in visually impaired students. </a:t>
            </a:r>
            <a:r>
              <a:rPr lang="en-US" sz="2000" dirty="0" err="1">
                <a:latin typeface="Times New Roman" panose="02020603050405020304" pitchFamily="18" charset="0"/>
                <a:cs typeface="Times New Roman" panose="02020603050405020304" pitchFamily="18" charset="0"/>
              </a:rPr>
              <a:t>Rooyesh</a:t>
            </a:r>
            <a:r>
              <a:rPr lang="en-US" sz="2000" dirty="0">
                <a:latin typeface="Times New Roman" panose="02020603050405020304" pitchFamily="18" charset="0"/>
                <a:cs typeface="Times New Roman" panose="02020603050405020304" pitchFamily="18" charset="0"/>
              </a:rPr>
              <a:t>-e-</a:t>
            </a:r>
            <a:r>
              <a:rPr lang="en-US" sz="2000" dirty="0" err="1">
                <a:latin typeface="Times New Roman" panose="02020603050405020304" pitchFamily="18" charset="0"/>
                <a:cs typeface="Times New Roman" panose="02020603050405020304" pitchFamily="18" charset="0"/>
              </a:rPr>
              <a:t>Ravanshenasi</a:t>
            </a:r>
            <a:r>
              <a:rPr lang="en-US" sz="2000" dirty="0">
                <a:latin typeface="Times New Roman" panose="02020603050405020304" pitchFamily="18" charset="0"/>
                <a:cs typeface="Times New Roman" panose="02020603050405020304" pitchFamily="18" charset="0"/>
              </a:rPr>
              <a:t> Journal (RRJ), 12(10), 1-10.</a:t>
            </a:r>
          </a:p>
        </p:txBody>
      </p:sp>
    </p:spTree>
    <p:extLst>
      <p:ext uri="{BB962C8B-B14F-4D97-AF65-F5344CB8AC3E}">
        <p14:creationId xmlns:p14="http://schemas.microsoft.com/office/powerpoint/2010/main" xmlns="" val="2026009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D44A7F-19D6-9CFB-1568-977196EF1C7C}"/>
              </a:ext>
            </a:extLst>
          </p:cNvPr>
          <p:cNvSpPr>
            <a:spLocks noGrp="1"/>
          </p:cNvSpPr>
          <p:nvPr>
            <p:ph type="title"/>
          </p:nvPr>
        </p:nvSpPr>
        <p:spPr>
          <a:xfrm>
            <a:off x="838200" y="365125"/>
            <a:ext cx="10515600" cy="5382532"/>
          </a:xfrm>
        </p:spPr>
        <p:txBody>
          <a:bodyPr>
            <a:normAutofit/>
          </a:bodyPr>
          <a:lstStyle/>
          <a:p>
            <a:pPr algn="ct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807822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Savon</Template>
  <TotalTime>8</TotalTime>
  <Words>1322</Words>
  <Application>Microsoft Office PowerPoint</Application>
  <PresentationFormat>Custom</PresentationFormat>
  <Paragraphs>55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Savon</vt:lpstr>
      <vt:lpstr>RELATIONSHIP BETWEEN ACADEMIC PROCRASTINATION AND ACADEMIC ANXIETY AMONG STUDENTS WITH VISUAL DISABILITY</vt:lpstr>
      <vt:lpstr>INTRODUCTION </vt:lpstr>
      <vt:lpstr>LITERATURE REVIEW </vt:lpstr>
      <vt:lpstr>ACADEMIC PROCRASTINATION</vt:lpstr>
      <vt:lpstr>STUDENTS WITH LEARNING DISABILITIES IN HIGHER EDUCATION </vt:lpstr>
      <vt:lpstr>DEFINITION AND MEASUREMENT OF ACADEMIC ANXIETY</vt:lpstr>
      <vt:lpstr>FACTORS CONTRIBUTING TO ACADEMIC PROCRASTINATION AMONG STUDENTS WITH VISUAL DISABILITIES</vt:lpstr>
      <vt:lpstr>FACTORS CONTRIBUTING TO ACADEMIC ANXIETY AMONG STUDENTS WITH VISUAL DISABILITIES</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 BETWEEN ACADEMIC PROCRASTINATION AND ACADEMIC ANXIETY AMONG STUDENTS WITH VISUAL DISABILITY</dc:title>
  <dc:creator>intel</dc:creator>
  <cp:lastModifiedBy>pc</cp:lastModifiedBy>
  <cp:revision>2</cp:revision>
  <dcterms:created xsi:type="dcterms:W3CDTF">2024-03-09T08:10:31Z</dcterms:created>
  <dcterms:modified xsi:type="dcterms:W3CDTF">2024-03-12T06:21:49Z</dcterms:modified>
</cp:coreProperties>
</file>