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2" r:id="rId6"/>
    <p:sldId id="263"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DB6DE1-8A99-4F68-1F4D-43FBBAD2DDB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xmlns="" id="{9BC12C7B-CFB7-8BE4-7274-61AEF5CC29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xmlns="" id="{17F94F53-C6A7-FB67-5701-1674F40E5307}"/>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5" name="Footer Placeholder 4">
            <a:extLst>
              <a:ext uri="{FF2B5EF4-FFF2-40B4-BE49-F238E27FC236}">
                <a16:creationId xmlns:a16="http://schemas.microsoft.com/office/drawing/2014/main" xmlns="" id="{E5F8138F-F795-803D-E0CC-35ACC4D70B8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75D51861-8100-375C-3D55-E4B9C739B184}"/>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1821010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D58EC1A-F9F9-A2AF-A0A0-2569B997501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A16E3485-6871-E391-77B0-6BBF8129ADE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202D3A7A-4A12-3EA3-27E6-228CC9CF93E2}"/>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5" name="Footer Placeholder 4">
            <a:extLst>
              <a:ext uri="{FF2B5EF4-FFF2-40B4-BE49-F238E27FC236}">
                <a16:creationId xmlns:a16="http://schemas.microsoft.com/office/drawing/2014/main" xmlns="" id="{4F636F47-096C-77BC-4264-23A328BDA2F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B16B7B56-295D-275E-C064-556A913ADD8D}"/>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924571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98581F-E87D-C6CC-FD3E-4C3117EED7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xmlns="" id="{20895277-171C-2B44-9297-C92DD70E30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A4F4F40-C194-3A02-C098-2D51D52968A3}"/>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5" name="Footer Placeholder 4">
            <a:extLst>
              <a:ext uri="{FF2B5EF4-FFF2-40B4-BE49-F238E27FC236}">
                <a16:creationId xmlns:a16="http://schemas.microsoft.com/office/drawing/2014/main" xmlns="" id="{7B0F5FC3-325E-CE5B-4D5D-E153CAF9B6F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C7BD902A-3C86-571D-60AE-529A26ABDD83}"/>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1574788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C465EF-E07C-85B6-1332-954F35A1525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A8512F82-482C-E304-892C-4EA025761E5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xmlns="" id="{7A772FF0-9FD2-D8A4-9A4A-36BE49807B7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xmlns="" id="{D632B812-DF19-A93F-E3DB-B8E4CAD5A1C0}"/>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6" name="Footer Placeholder 5">
            <a:extLst>
              <a:ext uri="{FF2B5EF4-FFF2-40B4-BE49-F238E27FC236}">
                <a16:creationId xmlns:a16="http://schemas.microsoft.com/office/drawing/2014/main" xmlns="" id="{64D9C9A7-9005-0BB5-10BC-A8C51471F0C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A55AA5E9-5698-ADF7-F016-73F2B0BA3007}"/>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2563397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90F2A3C-03E0-C2E1-95A8-CD62164A39A6}"/>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xmlns="" id="{2C15DBFD-001C-9FEF-6E68-EB85EF8939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98005E4F-E363-9FD5-C601-59A3140E6E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xmlns="" id="{B866C48F-71E5-FC68-3C8E-A2BBBD2359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A4871AF-A6B9-098A-E9F6-8B9E22C9D2D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xmlns="" id="{23838EAB-DA3C-F618-60C4-C73327C0BD7F}"/>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8" name="Footer Placeholder 7">
            <a:extLst>
              <a:ext uri="{FF2B5EF4-FFF2-40B4-BE49-F238E27FC236}">
                <a16:creationId xmlns:a16="http://schemas.microsoft.com/office/drawing/2014/main" xmlns="" id="{CDE404BF-5512-DE61-60A3-26395E4DC994}"/>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xmlns="" id="{8256A69B-8E3A-9F2A-A9D0-18D93DB83AF9}"/>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3498876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CBBC41D-A0EB-2520-1B11-3B4AA0A7F6C6}"/>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xmlns="" id="{FA88CD1C-6690-68C6-AF90-10E698A5D735}"/>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4" name="Footer Placeholder 3">
            <a:extLst>
              <a:ext uri="{FF2B5EF4-FFF2-40B4-BE49-F238E27FC236}">
                <a16:creationId xmlns:a16="http://schemas.microsoft.com/office/drawing/2014/main" xmlns="" id="{22CEBE32-BE30-8D31-DB9E-9F8AD0B85FA4}"/>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xmlns="" id="{D9C06785-5094-5B7E-5FE5-51DE636A8225}"/>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3921940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46236BD-90DE-0BD1-493C-B4B725316DB3}"/>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3" name="Footer Placeholder 2">
            <a:extLst>
              <a:ext uri="{FF2B5EF4-FFF2-40B4-BE49-F238E27FC236}">
                <a16:creationId xmlns:a16="http://schemas.microsoft.com/office/drawing/2014/main" xmlns="" id="{7FAA2F06-69D9-DF71-4A07-A6485967DE0D}"/>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xmlns="" id="{5FE7A820-8CEB-EA0F-DC81-F63261FDDA7F}"/>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4055218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001DD2A-7901-02D3-BB80-B257A869F2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10A65C3A-F391-1136-A298-63E84CF4BC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xmlns="" id="{F9D3DC1D-BD61-68BE-497D-E7EB78D412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FAA20D7-08B6-BE0C-E20E-A2C12ACEC311}"/>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6" name="Footer Placeholder 5">
            <a:extLst>
              <a:ext uri="{FF2B5EF4-FFF2-40B4-BE49-F238E27FC236}">
                <a16:creationId xmlns:a16="http://schemas.microsoft.com/office/drawing/2014/main" xmlns="" id="{F05BEBDC-1571-C284-7A49-5A87FD4CD05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397CCDA0-72BC-CCA1-62BC-439813D41EA9}"/>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1430806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BE3FA5-0629-2CCA-3D5A-97EF70896E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xmlns="" id="{4B2282E2-023D-6EB1-FFBD-70189BEB12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xmlns="" id="{F585C229-C17C-68B5-C8EC-C8FCFBD763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3756588-40FD-230A-49EF-14887C25274A}"/>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6" name="Footer Placeholder 5">
            <a:extLst>
              <a:ext uri="{FF2B5EF4-FFF2-40B4-BE49-F238E27FC236}">
                <a16:creationId xmlns:a16="http://schemas.microsoft.com/office/drawing/2014/main" xmlns="" id="{DB05DFDF-0923-A3AD-C03A-A1B386A847C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8EF5F989-E46D-94D0-7C0E-6C137941706B}"/>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2470351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7B51D-88D4-314B-3473-369A512555D5}"/>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xmlns="" id="{CB251611-71D7-06AD-228E-626519A32E8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DDE325C6-5549-CFA8-A6CD-7B02845BC795}"/>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5" name="Footer Placeholder 4">
            <a:extLst>
              <a:ext uri="{FF2B5EF4-FFF2-40B4-BE49-F238E27FC236}">
                <a16:creationId xmlns:a16="http://schemas.microsoft.com/office/drawing/2014/main" xmlns="" id="{FB8524DD-0D13-1398-44BA-6505A0E5610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B1E3CFF8-73C8-8567-6259-BB7F12F56DF4}"/>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230495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2510E79-3572-B63C-B7CD-6711CB16F45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xmlns="" id="{8479BA8F-F04F-F61C-27C8-5B23E54AE8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6962B0F0-DED0-6883-6DC6-EFD712503D36}"/>
              </a:ext>
            </a:extLst>
          </p:cNvPr>
          <p:cNvSpPr>
            <a:spLocks noGrp="1"/>
          </p:cNvSpPr>
          <p:nvPr>
            <p:ph type="dt" sz="half" idx="10"/>
          </p:nvPr>
        </p:nvSpPr>
        <p:spPr/>
        <p:txBody>
          <a:bodyPr/>
          <a:lstStyle/>
          <a:p>
            <a:fld id="{33727E6B-2EC4-4014-BEA0-0A23B146749E}" type="datetimeFigureOut">
              <a:rPr lang="en-IN" smtClean="0"/>
              <a:pPr/>
              <a:t>11-03-2024</a:t>
            </a:fld>
            <a:endParaRPr lang="en-IN"/>
          </a:p>
        </p:txBody>
      </p:sp>
      <p:sp>
        <p:nvSpPr>
          <p:cNvPr id="5" name="Footer Placeholder 4">
            <a:extLst>
              <a:ext uri="{FF2B5EF4-FFF2-40B4-BE49-F238E27FC236}">
                <a16:creationId xmlns:a16="http://schemas.microsoft.com/office/drawing/2014/main" xmlns="" id="{154609AF-D912-955C-44AE-422E0A2EBA3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7920F254-A9B2-A860-8B0A-566689A558FC}"/>
              </a:ext>
            </a:extLst>
          </p:cNvPr>
          <p:cNvSpPr>
            <a:spLocks noGrp="1"/>
          </p:cNvSpPr>
          <p:nvPr>
            <p:ph type="sldNum" sz="quarter" idx="12"/>
          </p:nvPr>
        </p:nvSpPr>
        <p:spPr/>
        <p:txBody>
          <a:body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3859085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53C4EF62-CB54-4380-2731-AE0A7993A4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xmlns="" id="{CA05274F-2093-0D47-A038-1B6C23854C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B214D92B-EC0E-A15F-ADB9-DF76A45195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727E6B-2EC4-4014-BEA0-0A23B146749E}" type="datetimeFigureOut">
              <a:rPr lang="en-IN" smtClean="0"/>
              <a:pPr/>
              <a:t>11-03-2024</a:t>
            </a:fld>
            <a:endParaRPr lang="en-IN"/>
          </a:p>
        </p:txBody>
      </p:sp>
      <p:sp>
        <p:nvSpPr>
          <p:cNvPr id="5" name="Footer Placeholder 4">
            <a:extLst>
              <a:ext uri="{FF2B5EF4-FFF2-40B4-BE49-F238E27FC236}">
                <a16:creationId xmlns:a16="http://schemas.microsoft.com/office/drawing/2014/main" xmlns="" id="{10571313-7965-6F57-BE4B-3D1269553C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xmlns="" id="{D21CA134-EA70-BEB3-81A7-948026F179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0EE051-8692-4C70-9C81-E9EF85B73091}" type="slidenum">
              <a:rPr lang="en-IN" smtClean="0"/>
              <a:pPr/>
              <a:t>‹#›</a:t>
            </a:fld>
            <a:endParaRPr lang="en-IN"/>
          </a:p>
        </p:txBody>
      </p:sp>
    </p:spTree>
    <p:extLst>
      <p:ext uri="{BB962C8B-B14F-4D97-AF65-F5344CB8AC3E}">
        <p14:creationId xmlns:p14="http://schemas.microsoft.com/office/powerpoint/2010/main" xmlns="" val="2639058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Presentation Background Images - Free Download on Freepik">
            <a:extLst>
              <a:ext uri="{FF2B5EF4-FFF2-40B4-BE49-F238E27FC236}">
                <a16:creationId xmlns:a16="http://schemas.microsoft.com/office/drawing/2014/main" xmlns="" id="{9C33491E-1479-EA9D-465E-CD7DB7A20A6A}"/>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1">
            <a:extLst>
              <a:ext uri="{FF2B5EF4-FFF2-40B4-BE49-F238E27FC236}">
                <a16:creationId xmlns:a16="http://schemas.microsoft.com/office/drawing/2014/main" xmlns="" id="{20D481C0-66F7-6833-1383-7C600C7BCA05}"/>
              </a:ext>
            </a:extLst>
          </p:cNvPr>
          <p:cNvSpPr>
            <a:spLocks noGrp="1"/>
          </p:cNvSpPr>
          <p:nvPr>
            <p:ph type="ctrTitle"/>
          </p:nvPr>
        </p:nvSpPr>
        <p:spPr>
          <a:xfrm>
            <a:off x="1597572" y="1111853"/>
            <a:ext cx="9144000" cy="3101294"/>
          </a:xfrm>
        </p:spPr>
        <p:txBody>
          <a:bodyPr>
            <a:normAutofit/>
          </a:bodyPr>
          <a:lstStyle/>
          <a:p>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IMPACT OF JHANSI IN INDIAN FREEDOM STORY</a:t>
            </a:r>
            <a:r>
              <a:rPr lang="en-IN" sz="4000" kern="100" dirty="0">
                <a:effectLst/>
                <a:latin typeface="Calibri" panose="020F0502020204030204" pitchFamily="34" charset="0"/>
                <a:ea typeface="Calibri" panose="020F0502020204030204" pitchFamily="34" charset="0"/>
                <a:cs typeface="Times New Roman" panose="02020603050405020304" pitchFamily="18" charset="0"/>
              </a:rPr>
              <a:t/>
            </a:r>
            <a:br>
              <a:rPr lang="en-IN" sz="40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sz="8800" dirty="0"/>
          </a:p>
        </p:txBody>
      </p:sp>
      <p:sp>
        <p:nvSpPr>
          <p:cNvPr id="4" name="Rectangle 3"/>
          <p:cNvSpPr/>
          <p:nvPr/>
        </p:nvSpPr>
        <p:spPr>
          <a:xfrm>
            <a:off x="0" y="5199258"/>
            <a:ext cx="3276603" cy="461665"/>
          </a:xfrm>
          <a:prstGeom prst="rect">
            <a:avLst/>
          </a:prstGeom>
        </p:spPr>
        <p:txBody>
          <a:bodyPr wrap="none">
            <a:spAutoFit/>
          </a:bodyPr>
          <a:lstStyle/>
          <a:p>
            <a:r>
              <a:rPr lang="en-US" sz="2400" dirty="0" smtClean="0"/>
              <a:t>SNIGDHAJYOTI ROUTRAY</a:t>
            </a:r>
            <a:endParaRPr lang="en-US" sz="2400" dirty="0"/>
          </a:p>
        </p:txBody>
      </p:sp>
      <p:sp>
        <p:nvSpPr>
          <p:cNvPr id="5" name="Rectangle 4"/>
          <p:cNvSpPr/>
          <p:nvPr/>
        </p:nvSpPr>
        <p:spPr>
          <a:xfrm>
            <a:off x="0" y="5609161"/>
            <a:ext cx="2326984" cy="461665"/>
          </a:xfrm>
          <a:prstGeom prst="rect">
            <a:avLst/>
          </a:prstGeom>
        </p:spPr>
        <p:txBody>
          <a:bodyPr wrap="none">
            <a:spAutoFit/>
          </a:bodyPr>
          <a:lstStyle/>
          <a:p>
            <a:r>
              <a:rPr lang="en-US" sz="2400" dirty="0" smtClean="0"/>
              <a:t>Subject: HISTORY</a:t>
            </a:r>
            <a:endParaRPr lang="en-US" sz="2400" dirty="0"/>
          </a:p>
        </p:txBody>
      </p:sp>
    </p:spTree>
    <p:extLst>
      <p:ext uri="{BB962C8B-B14F-4D97-AF65-F5344CB8AC3E}">
        <p14:creationId xmlns:p14="http://schemas.microsoft.com/office/powerpoint/2010/main" xmlns="" val="1190899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resentation Background Images - Free Download on Freepik">
            <a:extLst>
              <a:ext uri="{FF2B5EF4-FFF2-40B4-BE49-F238E27FC236}">
                <a16:creationId xmlns:a16="http://schemas.microsoft.com/office/drawing/2014/main" xmlns="" id="{5CA00764-7885-C852-C8D9-1CAB11A08A4A}"/>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1">
            <a:extLst>
              <a:ext uri="{FF2B5EF4-FFF2-40B4-BE49-F238E27FC236}">
                <a16:creationId xmlns:a16="http://schemas.microsoft.com/office/drawing/2014/main" xmlns="" id="{DC37355D-8E4A-9426-3E58-58D4F2D22816}"/>
              </a:ext>
            </a:extLst>
          </p:cNvPr>
          <p:cNvSpPr>
            <a:spLocks noGrp="1"/>
          </p:cNvSpPr>
          <p:nvPr>
            <p:ph type="title"/>
          </p:nvPr>
        </p:nvSpPr>
        <p:spPr>
          <a:xfrm>
            <a:off x="838200" y="365125"/>
            <a:ext cx="10515600" cy="970189"/>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8E3F7D2A-11FA-2870-A243-D424A7C1C06A}"/>
              </a:ext>
            </a:extLst>
          </p:cNvPr>
          <p:cNvSpPr>
            <a:spLocks noGrp="1"/>
          </p:cNvSpPr>
          <p:nvPr>
            <p:ph idx="1"/>
          </p:nvPr>
        </p:nvSpPr>
        <p:spPr>
          <a:xfrm>
            <a:off x="101600" y="1335314"/>
            <a:ext cx="11930743" cy="5341257"/>
          </a:xfrm>
        </p:spPr>
        <p:txBody>
          <a:bodyPr>
            <a:normAutofit fontScale="85000" lnSpcReduction="10000"/>
          </a:bodyPr>
          <a:lstStyle/>
          <a:p>
            <a:pPr marL="0" indent="0" algn="just">
              <a:lnSpc>
                <a:spcPct val="16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Jhansi, located in Uttar Pradesh, is a significant symbol of Indian history, representing courage, resistance, and the spirit of freedom. The city became a hub during the Indian Rebellion of 1857, also known as the First War of Independence. Rani Lakshmibai, the queen of the princely state of Jhansi, led the rebellion against British colonial rule. When the British annexed Jhansi, she refused to accept the decree and rallied her forces for freedom. The siege and subsequent battles became emblematic of the larger rebellion across India. Jhansi's bravery and sacrifice inspired generations to resist colonial oppression and fight for their rights. The city's legacy continues in independent India, with monuments, memorials, and cultural commemorations dedicated to her. Jhansi is a symbol of courage, resilience, and unwavering commitment to freedom, inspiring future generations to uphold the values of liberty, equality, and justice.</a:t>
            </a:r>
          </a:p>
          <a:p>
            <a:pPr algn="just">
              <a:lnSpc>
                <a:spcPct val="150000"/>
              </a:lnSpc>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Background of Rani Lakhsmi Bai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IN" sz="1800" dirty="0">
                <a:effectLst/>
                <a:latin typeface="Times New Roman" panose="02020603050405020304" pitchFamily="18" charset="0"/>
                <a:ea typeface="Calibri" panose="020F0502020204030204" pitchFamily="34" charset="0"/>
              </a:rPr>
              <a:t>Rani Lakshmibai, born in 1828, was the queen of Maratha princely state of Jhansi in Uttar Pradesh, India. She was educated in various aspects of life and married Gangadhar Rao Newalkar in 1852. </a:t>
            </a:r>
          </a:p>
          <a:p>
            <a:pPr marL="0" indent="0" algn="just">
              <a:lnSpc>
                <a:spcPct val="15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In 1857, the Indian Rebellion began in Meerut, and Lakshmibai increased her protection. In June 1857, the 12th Bengal Native Infantry seized the Star Fort of Jhansi, but the British officers massacred them. Lakshmibai refused to surrender and proclaimed her fight for independence. In 1858, British forces bombarded Jhansi, and defenders appealed to her childhood friend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Tatya</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Tope. Lakshmibai and her son escaped on horse Badal and joined Indian forces defending the city. British forces charged the Indian forces, killing 5,000 soldiers.</a:t>
            </a:r>
          </a:p>
          <a:p>
            <a:pPr marL="0" indent="0" algn="just">
              <a:lnSpc>
                <a:spcPct val="150000"/>
              </a:lnSpc>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IN" dirty="0"/>
          </a:p>
        </p:txBody>
      </p:sp>
    </p:spTree>
    <p:extLst>
      <p:ext uri="{BB962C8B-B14F-4D97-AF65-F5344CB8AC3E}">
        <p14:creationId xmlns:p14="http://schemas.microsoft.com/office/powerpoint/2010/main" xmlns="" val="18120906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Presentation Background Images - Free Download on Freepik">
            <a:extLst>
              <a:ext uri="{FF2B5EF4-FFF2-40B4-BE49-F238E27FC236}">
                <a16:creationId xmlns:a16="http://schemas.microsoft.com/office/drawing/2014/main" xmlns="" id="{65E909E0-5FB6-A50E-F210-98AB0C98FD16}"/>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Content Placeholder 2">
            <a:extLst>
              <a:ext uri="{FF2B5EF4-FFF2-40B4-BE49-F238E27FC236}">
                <a16:creationId xmlns:a16="http://schemas.microsoft.com/office/drawing/2014/main" xmlns="" id="{414F329B-533C-6741-4CFD-3E4FA0A44AC7}"/>
              </a:ext>
            </a:extLst>
          </p:cNvPr>
          <p:cNvSpPr>
            <a:spLocks noGrp="1"/>
          </p:cNvSpPr>
          <p:nvPr>
            <p:ph idx="1"/>
          </p:nvPr>
        </p:nvSpPr>
        <p:spPr>
          <a:xfrm>
            <a:off x="174171" y="232228"/>
            <a:ext cx="11829143" cy="6328229"/>
          </a:xfrm>
        </p:spPr>
        <p:txBody>
          <a:bodyPr>
            <a:normAutofit fontScale="92500" lnSpcReduction="10000"/>
          </a:bodyPr>
          <a:lstStyle/>
          <a:p>
            <a:pPr marL="87313" lvl="1" indent="369888">
              <a:lnSpc>
                <a:spcPct val="16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History of Jhansi </a:t>
            </a:r>
          </a:p>
          <a:p>
            <a:pPr marL="0" indent="0" algn="just">
              <a:lnSpc>
                <a:spcPct val="160000"/>
              </a:lnSpc>
              <a:spcAft>
                <a:spcPts val="800"/>
              </a:spcAft>
              <a:buNone/>
            </a:pP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Jhansi, a historical town in North India, is often associated with Queen Rani Lakshmi Bai, known for her bravery and valour. She played a significant role in restoring the Kingdom of Jhansi during the First War of Indian Independence, with her famous clarion cry "Main Apni Jhansi </a:t>
            </a:r>
            <a:r>
              <a:rPr lang="en-IN"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Nahin</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Doongi".</a:t>
            </a:r>
          </a:p>
          <a:p>
            <a:pPr marL="0" indent="0" algn="just">
              <a:lnSpc>
                <a:spcPct val="160000"/>
              </a:lnSpc>
              <a:spcAft>
                <a:spcPts val="800"/>
              </a:spcAft>
              <a:buNone/>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Origin of Jhansi - </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During ancient times, Bundelkhand occupied North Central India, with Jhansi, also known as Balwant Nagar, being a natural defense against enemies. The Chandelas ruled Jhansi until the 11th century, then under Raja Bir Singh Deo and Maharaja Chattarsal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Bundela</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Peshwa Baji Rao helped defeat the Mughal army, granting him governance of the 1/3 kingdom of Bundelkhand, including Jhansi. In 1817, the Marathas gained powers over Pune.</a:t>
            </a:r>
          </a:p>
          <a:p>
            <a:pPr marL="0" indent="0" algn="just">
              <a:lnSpc>
                <a:spcPct val="160000"/>
              </a:lnSpc>
              <a:spcAft>
                <a:spcPts val="800"/>
              </a:spcAft>
              <a:buNone/>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Jhansi Post Maratha Rule between 1817 to 1856 - </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Jhansi, a kingdom in Uttar Pradesh, was ruled by inefficient rulers, leading to British interference. The Doctrine of Lapse, passed by Lord Dalhousie, annexed rulers without legal heirs. Raja Gangadhar Rao adopted Damodar Rao, and the British forced Rani Lakshmi Bai and her son to retire for Rs 60,000 per annum.</a:t>
            </a:r>
          </a:p>
          <a:p>
            <a:pPr marL="0" indent="0" algn="just">
              <a:lnSpc>
                <a:spcPct val="160000"/>
              </a:lnSpc>
              <a:spcAft>
                <a:spcPts val="800"/>
              </a:spcAft>
              <a:buNone/>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Jhansi during 1858-1947 - </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Jhansi, a province of Gwalior state, was brought under British rule in 1858 and ceded to the princely state of Gwalior in 1861. It was later a province in Gwalior state and again under British rule in 1886.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0000"/>
              </a:lnSpc>
              <a:spcAft>
                <a:spcPts val="800"/>
              </a:spcAft>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4251742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esentation Background Images - Free Download on Freepik">
            <a:extLst>
              <a:ext uri="{FF2B5EF4-FFF2-40B4-BE49-F238E27FC236}">
                <a16:creationId xmlns:a16="http://schemas.microsoft.com/office/drawing/2014/main" xmlns="" id="{A0E41AA7-77FC-14C7-F546-01B3B139CE00}"/>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1">
            <a:extLst>
              <a:ext uri="{FF2B5EF4-FFF2-40B4-BE49-F238E27FC236}">
                <a16:creationId xmlns:a16="http://schemas.microsoft.com/office/drawing/2014/main" xmlns="" id="{FDEB8D15-EA7F-1AA9-89D6-0B6661FDBA18}"/>
              </a:ext>
            </a:extLst>
          </p:cNvPr>
          <p:cNvSpPr>
            <a:spLocks noGrp="1"/>
          </p:cNvSpPr>
          <p:nvPr>
            <p:ph type="title"/>
          </p:nvPr>
        </p:nvSpPr>
        <p:spPr>
          <a:xfrm>
            <a:off x="838200" y="365125"/>
            <a:ext cx="10515600" cy="752475"/>
          </a:xfrm>
        </p:spPr>
        <p:txBody>
          <a:bodyPr>
            <a:normAutofit/>
          </a:bodyPr>
          <a:lstStyle/>
          <a:p>
            <a:pPr algn="ctr"/>
            <a:r>
              <a:rPr lang="en-US" sz="4000" b="1" dirty="0">
                <a:latin typeface="Times New Roman" panose="02020603050405020304" pitchFamily="18" charset="0"/>
                <a:cs typeface="Times New Roman" panose="02020603050405020304" pitchFamily="18" charset="0"/>
              </a:rPr>
              <a:t>LITERATURE REVIEW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62FE7043-3B9C-258D-5EF2-1225BF1F4E3C}"/>
              </a:ext>
            </a:extLst>
          </p:cNvPr>
          <p:cNvSpPr>
            <a:spLocks noGrp="1"/>
          </p:cNvSpPr>
          <p:nvPr>
            <p:ph idx="1"/>
          </p:nvPr>
        </p:nvSpPr>
        <p:spPr>
          <a:xfrm>
            <a:off x="217714" y="1407886"/>
            <a:ext cx="11756572" cy="5283200"/>
          </a:xfrm>
        </p:spPr>
        <p:txBody>
          <a:bodyPr>
            <a:normAutofit/>
          </a:bodyPr>
          <a:lstStyle/>
          <a:p>
            <a:pPr algn="just">
              <a:lnSpc>
                <a:spcPct val="150000"/>
              </a:lnSpc>
              <a:spcAft>
                <a:spcPts val="80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Srivastava (2021)</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examined the role of media in shaping public opinion and mobilizing support for the Indian freedom struggle. He emphasized the importance of media outlets in disseminating nationalist ideologies, organizing protests, and fostering collective identity. The literature review also discussed how British authorities attempted to control or suppress media messages challenging colonial rule through censorship and punitive measures. Overall, the review provided valuable insights into the intersection of media, propaganda, and resistance in India's independence struggle.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0" dirty="0" err="1">
                <a:effectLst/>
                <a:latin typeface="Times New Roman" panose="02020603050405020304" pitchFamily="18" charset="0"/>
                <a:ea typeface="Times New Roman" panose="02020603050405020304" pitchFamily="18" charset="0"/>
                <a:cs typeface="Times New Roman" panose="02020603050405020304" pitchFamily="18" charset="0"/>
              </a:rPr>
              <a:t>Ganie</a:t>
            </a: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 and Sisodia (2020)</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explored the significant role of women in India's independence struggle, highlighting their diverse participation in protests, organizing movements, and providing support. They also discussed the challenges faced by these women, such as societal norms, gender discrimination, and British repression. Their research contributed to a more comprehensive understanding of the complexities and dynamics of the movement, highlighting the often-marginalized narratives of women in India's freedom struggle.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7276422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esentation Background Images - Free Download on Freepik">
            <a:extLst>
              <a:ext uri="{FF2B5EF4-FFF2-40B4-BE49-F238E27FC236}">
                <a16:creationId xmlns:a16="http://schemas.microsoft.com/office/drawing/2014/main" xmlns="" id="{6EB17057-B857-E566-5344-5C499B6751B9}"/>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1">
            <a:extLst>
              <a:ext uri="{FF2B5EF4-FFF2-40B4-BE49-F238E27FC236}">
                <a16:creationId xmlns:a16="http://schemas.microsoft.com/office/drawing/2014/main" xmlns="" id="{AEB52F99-504D-A648-23DF-4731163D122C}"/>
              </a:ext>
            </a:extLst>
          </p:cNvPr>
          <p:cNvSpPr>
            <a:spLocks noGrp="1"/>
          </p:cNvSpPr>
          <p:nvPr>
            <p:ph type="title"/>
          </p:nvPr>
        </p:nvSpPr>
        <p:spPr>
          <a:xfrm>
            <a:off x="838200" y="365125"/>
            <a:ext cx="10515600" cy="737961"/>
          </a:xfrm>
        </p:spPr>
        <p:txBody>
          <a:bodyPr>
            <a:normAutofit/>
          </a:bodyPr>
          <a:lstStyle/>
          <a:p>
            <a:pPr algn="ctr"/>
            <a:r>
              <a:rPr lang="en-IN" sz="4000" b="1" kern="0" dirty="0">
                <a:effectLst/>
                <a:latin typeface="Times New Roman" panose="02020603050405020304" pitchFamily="18" charset="0"/>
                <a:ea typeface="Times New Roman" panose="02020603050405020304" pitchFamily="18" charset="0"/>
                <a:cs typeface="Times New Roman" panose="02020603050405020304" pitchFamily="18" charset="0"/>
              </a:rPr>
              <a:t>IMPACT OF JHANSI IN INDIAN SOCIETY </a:t>
            </a:r>
            <a:endParaRPr lang="en-IN" sz="8000" dirty="0"/>
          </a:p>
        </p:txBody>
      </p:sp>
      <p:sp>
        <p:nvSpPr>
          <p:cNvPr id="3" name="Content Placeholder 2">
            <a:extLst>
              <a:ext uri="{FF2B5EF4-FFF2-40B4-BE49-F238E27FC236}">
                <a16:creationId xmlns:a16="http://schemas.microsoft.com/office/drawing/2014/main" xmlns="" id="{FDF44E32-630C-B45C-4B8C-68ABDD62759A}"/>
              </a:ext>
            </a:extLst>
          </p:cNvPr>
          <p:cNvSpPr>
            <a:spLocks noGrp="1"/>
          </p:cNvSpPr>
          <p:nvPr>
            <p:ph idx="1"/>
          </p:nvPr>
        </p:nvSpPr>
        <p:spPr>
          <a:xfrm>
            <a:off x="174171" y="1320800"/>
            <a:ext cx="11785599" cy="5370286"/>
          </a:xfrm>
        </p:spPr>
        <p:txBody>
          <a:bodyPr>
            <a:normAutofit/>
          </a:bodyPr>
          <a:lstStyle/>
          <a:p>
            <a:pPr algn="just">
              <a:lnSpc>
                <a:spcPct val="150000"/>
              </a:lnSpc>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impact of Jhansi on Indian society is profound and multifaceted, stemming primarily from its pivotal role during the Indian Rebellion of 1857, also known as the First War of Independence. Jhansi's resistance against British colonial rule inspired a sense of nationalism and unity among Indians across various regions and communities. </a:t>
            </a:r>
          </a:p>
          <a:p>
            <a:pPr algn="just">
              <a:lnSpc>
                <a:spcPct val="150000"/>
              </a:lnSpc>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bravery and leadership of Rani Lakshmibai, the queen of Jhansi, became emblematic of the spirit of defiance against oppression and injustice. One significant impact of Jhansi on Indian society is its role in galvanizing the masses to challenge British authority. </a:t>
            </a:r>
          </a:p>
          <a:p>
            <a:pPr algn="just">
              <a:lnSpc>
                <a:spcPct val="150000"/>
              </a:lnSpc>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events in Jhansi during the rebellion showcased the determination of ordinary Indians to resist colonial rule, sparking similar uprisings in other parts of the country. Jhansi thus became a symbol of resistance and patriotism, instilling a sense of pride and solidarity among Indians in their struggle for freedom.</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IN" sz="1800" kern="0" dirty="0">
                <a:effectLst/>
                <a:latin typeface="Times New Roman" panose="02020603050405020304" pitchFamily="18" charset="0"/>
                <a:ea typeface="Times New Roman" panose="02020603050405020304" pitchFamily="18" charset="0"/>
              </a:rPr>
              <a:t>Furthermore, the legacy of Jhansi and Rani Lakshmibai continues to inspire generations of Indians. Their story is celebrated in literature, folklore, and popular culture, reinforcing their status as national heroes. </a:t>
            </a:r>
            <a:endParaRPr lang="en-IN" dirty="0"/>
          </a:p>
        </p:txBody>
      </p:sp>
    </p:spTree>
    <p:extLst>
      <p:ext uri="{BB962C8B-B14F-4D97-AF65-F5344CB8AC3E}">
        <p14:creationId xmlns:p14="http://schemas.microsoft.com/office/powerpoint/2010/main" xmlns="" val="860843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esentation Background Images - Free Download on Freepik">
            <a:extLst>
              <a:ext uri="{FF2B5EF4-FFF2-40B4-BE49-F238E27FC236}">
                <a16:creationId xmlns:a16="http://schemas.microsoft.com/office/drawing/2014/main" xmlns="" id="{8EA70041-708A-C612-E577-92E90D202140}"/>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1">
            <a:extLst>
              <a:ext uri="{FF2B5EF4-FFF2-40B4-BE49-F238E27FC236}">
                <a16:creationId xmlns:a16="http://schemas.microsoft.com/office/drawing/2014/main" xmlns="" id="{A862B0F9-7822-0FF5-A170-B87F5AAE27CF}"/>
              </a:ext>
            </a:extLst>
          </p:cNvPr>
          <p:cNvSpPr>
            <a:spLocks noGrp="1"/>
          </p:cNvSpPr>
          <p:nvPr>
            <p:ph type="title"/>
          </p:nvPr>
        </p:nvSpPr>
        <p:spPr>
          <a:xfrm>
            <a:off x="188687" y="174171"/>
            <a:ext cx="11771084" cy="1016000"/>
          </a:xfrm>
        </p:spPr>
        <p:txBody>
          <a:bodyPr>
            <a:normAutofit/>
          </a:bodyPr>
          <a:lstStyle/>
          <a:p>
            <a:pPr algn="ctr"/>
            <a:r>
              <a:rPr lang="en-IN" sz="4000" b="1" kern="0" dirty="0">
                <a:effectLst/>
                <a:latin typeface="Times New Roman" panose="02020603050405020304" pitchFamily="18" charset="0"/>
                <a:ea typeface="Times New Roman" panose="02020603050405020304" pitchFamily="18" charset="0"/>
                <a:cs typeface="Times New Roman" panose="02020603050405020304" pitchFamily="18" charset="0"/>
              </a:rPr>
              <a:t>LEGACY OF JHANSI IN INDEPENDENT INDIA</a:t>
            </a:r>
            <a:endParaRPr lang="en-IN" sz="8000" dirty="0"/>
          </a:p>
        </p:txBody>
      </p:sp>
      <p:sp>
        <p:nvSpPr>
          <p:cNvPr id="3" name="Content Placeholder 2">
            <a:extLst>
              <a:ext uri="{FF2B5EF4-FFF2-40B4-BE49-F238E27FC236}">
                <a16:creationId xmlns:a16="http://schemas.microsoft.com/office/drawing/2014/main" xmlns="" id="{84C40129-3F54-9645-EA24-9F6C204B8A7F}"/>
              </a:ext>
            </a:extLst>
          </p:cNvPr>
          <p:cNvSpPr>
            <a:spLocks noGrp="1"/>
          </p:cNvSpPr>
          <p:nvPr>
            <p:ph idx="1"/>
          </p:nvPr>
        </p:nvSpPr>
        <p:spPr>
          <a:xfrm>
            <a:off x="188686" y="1364343"/>
            <a:ext cx="11887199" cy="5319486"/>
          </a:xfrm>
        </p:spPr>
        <p:txBody>
          <a:bodyPr>
            <a:normAutofit/>
          </a:bodyPr>
          <a:lstStyle/>
          <a:p>
            <a:pPr algn="just">
              <a:lnSpc>
                <a:spcPct val="160000"/>
              </a:lnSpc>
            </a:pPr>
            <a:r>
              <a:rPr lang="en-IN" sz="1800" kern="0" dirty="0">
                <a:effectLst/>
                <a:latin typeface="Times New Roman" panose="02020603050405020304" pitchFamily="18" charset="0"/>
                <a:ea typeface="Times New Roman" panose="02020603050405020304" pitchFamily="18" charset="0"/>
              </a:rPr>
              <a:t>Jhansi, a city in post-independence India, has a significant political impact beyond its historical role in the freedom struggle. It serves as a symbol for political movements and parties, often invoked during campaigns to mobilize public support. The city's historical legacy also shapes regional politics in Uttar Pradesh, where political parties align themselves with the city's symbolism to appeal to voters. </a:t>
            </a:r>
          </a:p>
          <a:p>
            <a:pPr algn="just">
              <a:lnSpc>
                <a:spcPct val="160000"/>
              </a:lnSpc>
            </a:pPr>
            <a:r>
              <a:rPr lang="en-IN" sz="1800" kern="0" dirty="0">
                <a:effectLst/>
                <a:latin typeface="Times New Roman" panose="02020603050405020304" pitchFamily="18" charset="0"/>
                <a:ea typeface="Times New Roman" panose="02020603050405020304" pitchFamily="18" charset="0"/>
              </a:rPr>
              <a:t>The city's historical significance also influences the allocation of resources and development projects, as governments strive to preserve and promote its heritage for political and economic gain. </a:t>
            </a:r>
            <a:endParaRPr lang="en-IN" sz="1800" kern="0" dirty="0">
              <a:latin typeface="Times New Roman" panose="02020603050405020304" pitchFamily="18" charset="0"/>
              <a:ea typeface="Times New Roman" panose="02020603050405020304" pitchFamily="18" charset="0"/>
            </a:endParaRPr>
          </a:p>
          <a:p>
            <a:pPr algn="just">
              <a:lnSpc>
                <a:spcPct val="160000"/>
              </a:lnSpc>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Jhansi's political significance is also evident in the commemoration of key historical events and figures, such as the Indian Rebellion of 1857 and Rani Lakshmi Bai’s martyrdom. These commemorations serve as occasions for political leaders to reaffirm their commitment to freedom, democracy, and national unity.</a:t>
            </a:r>
          </a:p>
        </p:txBody>
      </p:sp>
    </p:spTree>
    <p:extLst>
      <p:ext uri="{BB962C8B-B14F-4D97-AF65-F5344CB8AC3E}">
        <p14:creationId xmlns:p14="http://schemas.microsoft.com/office/powerpoint/2010/main" xmlns="" val="436744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esentation Background Images - Free Download on Freepik">
            <a:extLst>
              <a:ext uri="{FF2B5EF4-FFF2-40B4-BE49-F238E27FC236}">
                <a16:creationId xmlns:a16="http://schemas.microsoft.com/office/drawing/2014/main" xmlns="" id="{93F93D28-2525-7838-1FFC-701D0BCDBAE4}"/>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1">
            <a:extLst>
              <a:ext uri="{FF2B5EF4-FFF2-40B4-BE49-F238E27FC236}">
                <a16:creationId xmlns:a16="http://schemas.microsoft.com/office/drawing/2014/main" xmlns="" id="{400590D0-0DE1-9782-0A14-60B7183D93A7}"/>
              </a:ext>
            </a:extLst>
          </p:cNvPr>
          <p:cNvSpPr>
            <a:spLocks noGrp="1"/>
          </p:cNvSpPr>
          <p:nvPr>
            <p:ph type="title"/>
          </p:nvPr>
        </p:nvSpPr>
        <p:spPr>
          <a:xfrm>
            <a:off x="838200" y="365126"/>
            <a:ext cx="10515600" cy="723446"/>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75C3C95C-044E-901E-B6C6-C0F41B861BB8}"/>
              </a:ext>
            </a:extLst>
          </p:cNvPr>
          <p:cNvSpPr>
            <a:spLocks noGrp="1"/>
          </p:cNvSpPr>
          <p:nvPr>
            <p:ph idx="1"/>
          </p:nvPr>
        </p:nvSpPr>
        <p:spPr>
          <a:xfrm>
            <a:off x="159657" y="1364343"/>
            <a:ext cx="11872685" cy="5128532"/>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In conclusion, the narrative of Jhansi and Rani Lakshmibai has a profound impact on Indian society. It serves as a potent reminder of the importance of bravery, resiliency, and an unyielding dedication to independence. </a:t>
            </a:r>
          </a:p>
          <a:p>
            <a:pPr algn="just">
              <a:lnSpc>
                <a:spcPct val="150000"/>
              </a:lnSpc>
            </a:pPr>
            <a:r>
              <a:rPr lang="en-IN" sz="1800" kern="0" dirty="0">
                <a:effectLst/>
                <a:latin typeface="Times New Roman" panose="02020603050405020304" pitchFamily="18" charset="0"/>
                <a:ea typeface="Times New Roman" panose="02020603050405020304" pitchFamily="18" charset="0"/>
              </a:rPr>
              <a:t>Throughout the course of India's history, Jhansi has been an essential component in the formation of the nation's collective identity, serving as a source of motivation for successive generations to resist oppression and fight for their rights. </a:t>
            </a:r>
          </a:p>
          <a:p>
            <a:pPr algn="just">
              <a:lnSpc>
                <a:spcPct val="150000"/>
              </a:lnSpc>
            </a:pPr>
            <a:r>
              <a:rPr lang="en-IN" sz="1800" kern="0" dirty="0">
                <a:effectLst/>
                <a:latin typeface="Times New Roman" panose="02020603050405020304" pitchFamily="18" charset="0"/>
                <a:ea typeface="Times New Roman" panose="02020603050405020304" pitchFamily="18" charset="0"/>
              </a:rPr>
              <a:t>Jhansi has had a complex impact on Indian society, ranging from its function as a symbol of resistance during the Indian Rebellion of 1857 to its sustained political relevance in India after the country gained its independence.</a:t>
            </a:r>
            <a:endParaRPr lang="en-IN" sz="1800" kern="0" dirty="0">
              <a:latin typeface="Times New Roman" panose="02020603050405020304" pitchFamily="18" charset="0"/>
              <a:ea typeface="Times New Roman" panose="02020603050405020304" pitchFamily="18" charset="0"/>
            </a:endParaRPr>
          </a:p>
          <a:p>
            <a:pPr algn="just">
              <a:lnSpc>
                <a:spcPct val="150000"/>
              </a:lnSpc>
            </a:pPr>
            <a:r>
              <a:rPr lang="en-IN" sz="1800" kern="0" dirty="0">
                <a:effectLst/>
                <a:latin typeface="Times New Roman" panose="02020603050405020304" pitchFamily="18" charset="0"/>
                <a:ea typeface="Times New Roman" panose="02020603050405020304" pitchFamily="18" charset="0"/>
              </a:rPr>
              <a:t>Among Indians, the legacy of the city continues to instill a sense of national pride and patriotism, which in turn helps to cultivate a sense of national togetherness and solidarity.</a:t>
            </a:r>
          </a:p>
          <a:p>
            <a:pPr algn="just">
              <a:lnSpc>
                <a:spcPct val="150000"/>
              </a:lnSpc>
              <a:spcAft>
                <a:spcPts val="800"/>
              </a:spcAf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As we contemplate the ongoing impact that Jhansi has had, it becomes clear that its narrative transcends both time and location, exemplifying the ideals that have stood the test of time.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spcAft>
                <a:spcPts val="800"/>
              </a:spcAft>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590166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esentation Background Images - Free Download on Freepik">
            <a:extLst>
              <a:ext uri="{FF2B5EF4-FFF2-40B4-BE49-F238E27FC236}">
                <a16:creationId xmlns:a16="http://schemas.microsoft.com/office/drawing/2014/main" xmlns="" id="{F56CF438-B322-F1AE-BB1F-B07325E8E917}"/>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1">
            <a:extLst>
              <a:ext uri="{FF2B5EF4-FFF2-40B4-BE49-F238E27FC236}">
                <a16:creationId xmlns:a16="http://schemas.microsoft.com/office/drawing/2014/main" xmlns="" id="{1A859DB2-7EA8-37BB-84B1-26B1E43881E0}"/>
              </a:ext>
            </a:extLst>
          </p:cNvPr>
          <p:cNvSpPr>
            <a:spLocks noGrp="1"/>
          </p:cNvSpPr>
          <p:nvPr>
            <p:ph type="title"/>
          </p:nvPr>
        </p:nvSpPr>
        <p:spPr>
          <a:xfrm>
            <a:off x="838200" y="365126"/>
            <a:ext cx="10515600" cy="781504"/>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6CD36E50-6036-3E59-04A6-17799DC0EF47}"/>
              </a:ext>
            </a:extLst>
          </p:cNvPr>
          <p:cNvSpPr>
            <a:spLocks noGrp="1"/>
          </p:cNvSpPr>
          <p:nvPr>
            <p:ph idx="1"/>
          </p:nvPr>
        </p:nvSpPr>
        <p:spPr>
          <a:xfrm>
            <a:off x="275771" y="1393371"/>
            <a:ext cx="11625943" cy="5283200"/>
          </a:xfrm>
        </p:spPr>
        <p:txBody>
          <a:bodyPr/>
          <a:lstStyle/>
          <a:p>
            <a:pPr algn="just">
              <a:lnSpc>
                <a:spcPct val="150000"/>
              </a:lnSpc>
            </a:pPr>
            <a:r>
              <a:rPr lang="en-IN" sz="1800" i="1"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Basumatary</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M., &amp; Rani, S. (2022). Assessment Of The Contribution Of Indian Women In Freedom Struggle.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Journal of Positive School Psychology, 6(9), 4581-4583.</a:t>
            </a:r>
          </a:p>
          <a:p>
            <a:pPr algn="just">
              <a:lnSpc>
                <a:spcPct val="150000"/>
              </a:lnSpc>
            </a:pP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Bhatt, R. (2022). Awakening of Women and Their Role in National Freedom Movement: In Special Reference to Raja Rao’s Kanthapura.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International Journal of English Literature and Social Sciences (IJELS), 7(6).</a:t>
            </a:r>
          </a:p>
          <a:p>
            <a:pPr algn="just">
              <a:lnSpc>
                <a:spcPct val="150000"/>
              </a:lnSpc>
            </a:pP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Bhattacharya, S., &amp; Sachdev, B. K. (2021). Impactful role of women for freedom struggle in India and their contribution.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World Journal of Advanced Research and Reviews, 12(3), 124-130.</a:t>
            </a:r>
          </a:p>
          <a:p>
            <a:pPr algn="just">
              <a:lnSpc>
                <a:spcPct val="150000"/>
              </a:lnSpc>
            </a:pPr>
            <a:r>
              <a:rPr lang="en-IN" sz="1800" i="1"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Ganie</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Z. R., &amp; Sisodia, S. D. (2020). The Unsung Heroines of India's Freedom Struggle.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American International Journal of Social Science Research, 5(2), 19-25.</a:t>
            </a:r>
          </a:p>
          <a:p>
            <a:pPr algn="just">
              <a:lnSpc>
                <a:spcPct val="150000"/>
              </a:lnSpc>
              <a:spcAft>
                <a:spcPts val="800"/>
              </a:spcAft>
            </a:pP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Jha, R., &amp; Jha, R. (2018). India’s Quest for Freedom.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Facets of India's Economy and Her Society Volume I: Recent Economic and Social History and Political Economy, 161-208.</a:t>
            </a:r>
          </a:p>
        </p:txBody>
      </p:sp>
    </p:spTree>
    <p:extLst>
      <p:ext uri="{BB962C8B-B14F-4D97-AF65-F5344CB8AC3E}">
        <p14:creationId xmlns:p14="http://schemas.microsoft.com/office/powerpoint/2010/main" xmlns="" val="733897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esentation Background Images - Free Download on Freepik">
            <a:extLst>
              <a:ext uri="{FF2B5EF4-FFF2-40B4-BE49-F238E27FC236}">
                <a16:creationId xmlns:a16="http://schemas.microsoft.com/office/drawing/2014/main" xmlns="" id="{47642F9C-97AB-9A30-B157-CF27151D501B}"/>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Content Placeholder 2">
            <a:extLst>
              <a:ext uri="{FF2B5EF4-FFF2-40B4-BE49-F238E27FC236}">
                <a16:creationId xmlns:a16="http://schemas.microsoft.com/office/drawing/2014/main" xmlns="" id="{C82029A0-F452-AFD8-C236-2398E3457B89}"/>
              </a:ext>
            </a:extLst>
          </p:cNvPr>
          <p:cNvSpPr>
            <a:spLocks noGrp="1"/>
          </p:cNvSpPr>
          <p:nvPr>
            <p:ph idx="1"/>
          </p:nvPr>
        </p:nvSpPr>
        <p:spPr>
          <a:xfrm>
            <a:off x="1857828" y="1799771"/>
            <a:ext cx="8171543" cy="2975428"/>
          </a:xfrm>
        </p:spPr>
        <p:txBody>
          <a:bodyPr>
            <a:normAutofit/>
          </a:bodyPr>
          <a:lstStyle/>
          <a:p>
            <a:pPr marL="0" indent="0">
              <a:buNone/>
            </a:pPr>
            <a:endParaRPr lang="en-US" dirty="0"/>
          </a:p>
          <a:p>
            <a:pPr marL="0" indent="0" algn="ctr">
              <a:buNone/>
            </a:pPr>
            <a:r>
              <a:rPr lang="en-US" sz="5400" b="1" dirty="0">
                <a:latin typeface="Times New Roman" panose="02020603050405020304" pitchFamily="18" charset="0"/>
                <a:cs typeface="Times New Roman" panose="02020603050405020304" pitchFamily="18" charset="0"/>
              </a:rPr>
              <a:t>THANK </a:t>
            </a:r>
          </a:p>
          <a:p>
            <a:pPr marL="0" indent="0" algn="ctr">
              <a:buNone/>
            </a:pPr>
            <a:r>
              <a:rPr lang="en-US" sz="5400" b="1" dirty="0">
                <a:latin typeface="Times New Roman" panose="02020603050405020304" pitchFamily="18" charset="0"/>
                <a:cs typeface="Times New Roman" panose="02020603050405020304" pitchFamily="18" charset="0"/>
              </a:rPr>
              <a:t>YOU </a:t>
            </a:r>
            <a:endParaRPr lang="en-IN" sz="5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205677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1304</Words>
  <Application>Microsoft Office PowerPoint</Application>
  <PresentationFormat>Custom</PresentationFormat>
  <Paragraphs>43</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IMPACT OF JHANSI IN INDIAN FREEDOM STORY </vt:lpstr>
      <vt:lpstr>INTRODUCTION </vt:lpstr>
      <vt:lpstr>Slide 3</vt:lpstr>
      <vt:lpstr>LITERATURE REVIEW </vt:lpstr>
      <vt:lpstr>IMPACT OF JHANSI IN INDIAN SOCIETY </vt:lpstr>
      <vt:lpstr>LEGACY OF JHANSI IN INDEPENDENT INDIA</vt:lpstr>
      <vt:lpstr>CONCLUSION </vt:lpstr>
      <vt:lpstr>REFERENCES </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OF JHANSI IN INDIAN FREEDOM STORY</dc:title>
  <dc:creator>intel</dc:creator>
  <cp:lastModifiedBy>pc</cp:lastModifiedBy>
  <cp:revision>5</cp:revision>
  <dcterms:created xsi:type="dcterms:W3CDTF">2024-03-07T07:12:36Z</dcterms:created>
  <dcterms:modified xsi:type="dcterms:W3CDTF">2024-03-11T13:01:23Z</dcterms:modified>
</cp:coreProperties>
</file>