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14</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hyperlink" Target="https://gamma.app" TargetMode="External"/><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5486400" cy="8229600"/>
          </a:xfrm>
          <a:prstGeom prst="rect">
            <a:avLst/>
          </a:prstGeom>
        </p:spPr>
      </p:pic>
      <p:sp>
        <p:nvSpPr>
          <p:cNvPr id="5" name="Text 1"/>
          <p:cNvSpPr/>
          <p:nvPr/>
        </p:nvSpPr>
        <p:spPr>
          <a:xfrm>
            <a:off x="6259473" y="1117640"/>
            <a:ext cx="7597854" cy="2319218"/>
          </a:xfrm>
          <a:prstGeom prst="rect">
            <a:avLst/>
          </a:prstGeom>
          <a:noFill/>
          <a:ln/>
        </p:spPr>
        <p:txBody>
          <a:bodyPr wrap="square" rtlCol="0" anchor="t"/>
          <a:lstStyle/>
          <a:p>
            <a:pPr marL="0" indent="0">
              <a:lnSpc>
                <a:spcPts val="6088"/>
              </a:lnSpc>
              <a:buNone/>
            </a:pPr>
            <a:r>
              <a:rPr lang="en-US" sz="4870" b="1" kern="0" spc="-97" dirty="0">
                <a:solidFill>
                  <a:srgbClr val="000000"/>
                </a:solidFill>
                <a:latin typeface="adonis-web" pitchFamily="34" charset="0"/>
                <a:ea typeface="adonis-web" pitchFamily="34" charset="-122"/>
                <a:cs typeface="adonis-web" pitchFamily="34" charset="-120"/>
              </a:rPr>
              <a:t>Improving Encrypting Images using Kronecker Method and the Hill Cipher</a:t>
            </a:r>
            <a:endParaRPr lang="en-US" sz="4870" dirty="0"/>
          </a:p>
        </p:txBody>
      </p:sp>
      <p:sp>
        <p:nvSpPr>
          <p:cNvPr id="6" name="Text 2"/>
          <p:cNvSpPr/>
          <p:nvPr/>
        </p:nvSpPr>
        <p:spPr>
          <a:xfrm>
            <a:off x="6259473" y="3746063"/>
            <a:ext cx="7597854" cy="2309455"/>
          </a:xfrm>
          <a:prstGeom prst="rect">
            <a:avLst/>
          </a:prstGeom>
          <a:noFill/>
          <a:ln/>
        </p:spPr>
        <p:txBody>
          <a:bodyPr wrap="square" rtlCol="0" anchor="t"/>
          <a:lstStyle/>
          <a:p>
            <a:pPr marL="0" indent="0">
              <a:lnSpc>
                <a:spcPts val="2597"/>
              </a:lnSpc>
              <a:buNone/>
            </a:pPr>
            <a:endParaRPr lang="en-US" sz="1623" kern="0" spc="-32" dirty="0" smtClean="0">
              <a:solidFill>
                <a:srgbClr val="272525"/>
              </a:solidFill>
              <a:latin typeface="Source Sans Pro" pitchFamily="34" charset="0"/>
              <a:ea typeface="Source Sans Pro" pitchFamily="34" charset="-122"/>
            </a:endParaRPr>
          </a:p>
        </p:txBody>
      </p:sp>
      <p:sp>
        <p:nvSpPr>
          <p:cNvPr id="7" name="Text 3"/>
          <p:cNvSpPr/>
          <p:nvPr/>
        </p:nvSpPr>
        <p:spPr>
          <a:xfrm>
            <a:off x="6094373" y="4660900"/>
            <a:ext cx="7597854" cy="824389"/>
          </a:xfrm>
          <a:prstGeom prst="rect">
            <a:avLst/>
          </a:prstGeom>
          <a:noFill/>
          <a:ln/>
        </p:spPr>
        <p:txBody>
          <a:bodyPr wrap="square" rtlCol="0" anchor="t"/>
          <a:lstStyle/>
          <a:p>
            <a:pPr marL="0" indent="0">
              <a:lnSpc>
                <a:spcPts val="3247"/>
              </a:lnSpc>
              <a:buNone/>
            </a:pPr>
            <a:r>
              <a:rPr lang="en-US" sz="2029" b="1" kern="0" spc="-32" dirty="0">
                <a:solidFill>
                  <a:srgbClr val="272525"/>
                </a:solidFill>
                <a:latin typeface="Source Sans Pro" pitchFamily="34" charset="0"/>
                <a:ea typeface="Source Sans Pro" pitchFamily="34" charset="-122"/>
                <a:cs typeface="Source Sans Pro" pitchFamily="34" charset="-120"/>
              </a:rPr>
              <a:t>Abhishek Garg1 ,Kishan Pal Singh2 , Javed Wasim3, </a:t>
            </a:r>
            <a:r>
              <a:rPr lang="en-US" sz="2029" b="1" kern="0" spc="-32" dirty="0" err="1" smtClean="0">
                <a:solidFill>
                  <a:srgbClr val="272525"/>
                </a:solidFill>
                <a:latin typeface="Source Sans Pro" pitchFamily="34" charset="0"/>
                <a:ea typeface="Source Sans Pro" pitchFamily="34" charset="-122"/>
                <a:cs typeface="Source Sans Pro" pitchFamily="34" charset="-120"/>
              </a:rPr>
              <a:t>Santosh</a:t>
            </a:r>
            <a:r>
              <a:rPr lang="en-US" sz="2029" b="1" kern="0" spc="-32" dirty="0" smtClean="0">
                <a:solidFill>
                  <a:srgbClr val="272525"/>
                </a:solidFill>
                <a:latin typeface="Source Sans Pro" pitchFamily="34" charset="0"/>
                <a:ea typeface="Source Sans Pro" pitchFamily="34" charset="-122"/>
                <a:cs typeface="Source Sans Pro" pitchFamily="34" charset="-120"/>
              </a:rPr>
              <a:t> </a:t>
            </a:r>
          </a:p>
          <a:p>
            <a:pPr marL="0" indent="0">
              <a:lnSpc>
                <a:spcPts val="3247"/>
              </a:lnSpc>
              <a:buNone/>
            </a:pPr>
            <a:r>
              <a:rPr lang="en-US" sz="2029" b="1" kern="0" spc="-32" dirty="0" smtClean="0">
                <a:solidFill>
                  <a:srgbClr val="272525"/>
                </a:solidFill>
                <a:latin typeface="Source Sans Pro" pitchFamily="34" charset="0"/>
                <a:ea typeface="Source Sans Pro" pitchFamily="34" charset="-122"/>
                <a:cs typeface="Source Sans Pro" pitchFamily="34" charset="-120"/>
              </a:rPr>
              <a:t>kr. Bharti4</a:t>
            </a:r>
          </a:p>
          <a:p>
            <a:pPr marL="0" indent="0">
              <a:lnSpc>
                <a:spcPts val="3247"/>
              </a:lnSpc>
              <a:buNone/>
            </a:pPr>
            <a:r>
              <a:rPr lang="en-US" sz="2029" b="1" kern="0" spc="-32" dirty="0" smtClean="0">
                <a:solidFill>
                  <a:srgbClr val="272525"/>
                </a:solidFill>
                <a:latin typeface="Source Sans Pro" pitchFamily="34" charset="0"/>
                <a:ea typeface="Source Sans Pro" pitchFamily="34" charset="-122"/>
                <a:cs typeface="Source Sans Pro" pitchFamily="34" charset="-120"/>
              </a:rPr>
              <a:t>Computer Science &amp; Engineering </a:t>
            </a:r>
          </a:p>
          <a:p>
            <a:pPr marL="0" indent="0">
              <a:lnSpc>
                <a:spcPts val="3247"/>
              </a:lnSpc>
              <a:buNone/>
            </a:pPr>
            <a:endParaRPr lang="en-US" sz="2029" b="1" kern="0" spc="-32" dirty="0" smtClean="0">
              <a:solidFill>
                <a:srgbClr val="272525"/>
              </a:solidFill>
              <a:latin typeface="Source Sans Pro" pitchFamily="34" charset="0"/>
              <a:ea typeface="Source Sans Pro" pitchFamily="34" charset="-122"/>
              <a:cs typeface="Source Sans Pro" pitchFamily="34" charset="-120"/>
            </a:endParaRPr>
          </a:p>
        </p:txBody>
      </p:sp>
      <p:pic>
        <p:nvPicPr>
          <p:cNvPr id="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321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14630400" cy="2476976"/>
          </a:xfrm>
          <a:prstGeom prst="rect">
            <a:avLst/>
          </a:prstGeom>
        </p:spPr>
      </p:pic>
      <p:sp>
        <p:nvSpPr>
          <p:cNvPr id="5" name="Text 1"/>
          <p:cNvSpPr/>
          <p:nvPr/>
        </p:nvSpPr>
        <p:spPr>
          <a:xfrm>
            <a:off x="2885718" y="3021806"/>
            <a:ext cx="4953953" cy="619244"/>
          </a:xfrm>
          <a:prstGeom prst="rect">
            <a:avLst/>
          </a:prstGeom>
          <a:noFill/>
          <a:ln/>
        </p:spPr>
        <p:txBody>
          <a:bodyPr wrap="none" rtlCol="0" anchor="t"/>
          <a:lstStyle/>
          <a:p>
            <a:pPr marL="0" indent="0">
              <a:lnSpc>
                <a:spcPts val="4876"/>
              </a:lnSpc>
              <a:buNone/>
            </a:pPr>
            <a:r>
              <a:rPr lang="en-US" sz="3901" b="1" kern="0" spc="-78" dirty="0">
                <a:solidFill>
                  <a:srgbClr val="000000"/>
                </a:solidFill>
                <a:latin typeface="adonis-web" pitchFamily="34" charset="0"/>
                <a:ea typeface="adonis-web" pitchFamily="34" charset="-122"/>
                <a:cs typeface="adonis-web" pitchFamily="34" charset="-120"/>
              </a:rPr>
              <a:t>Authors and Affiliations</a:t>
            </a:r>
            <a:endParaRPr lang="en-US" sz="3901" dirty="0"/>
          </a:p>
        </p:txBody>
      </p:sp>
      <p:sp>
        <p:nvSpPr>
          <p:cNvPr id="6" name="Shape 2"/>
          <p:cNvSpPr/>
          <p:nvPr/>
        </p:nvSpPr>
        <p:spPr>
          <a:xfrm>
            <a:off x="3163133" y="3938230"/>
            <a:ext cx="39529" cy="3749040"/>
          </a:xfrm>
          <a:prstGeom prst="roundRect">
            <a:avLst>
              <a:gd name="adj" fmla="val 225590"/>
            </a:avLst>
          </a:prstGeom>
          <a:solidFill>
            <a:srgbClr val="D6BADD"/>
          </a:solidFill>
          <a:ln/>
        </p:spPr>
      </p:sp>
      <p:sp>
        <p:nvSpPr>
          <p:cNvPr id="7" name="Shape 3"/>
          <p:cNvSpPr/>
          <p:nvPr/>
        </p:nvSpPr>
        <p:spPr>
          <a:xfrm>
            <a:off x="3405783" y="4296132"/>
            <a:ext cx="693539" cy="39529"/>
          </a:xfrm>
          <a:prstGeom prst="roundRect">
            <a:avLst>
              <a:gd name="adj" fmla="val 225590"/>
            </a:avLst>
          </a:prstGeom>
          <a:solidFill>
            <a:srgbClr val="D6BADD"/>
          </a:solidFill>
          <a:ln/>
        </p:spPr>
      </p:sp>
      <p:sp>
        <p:nvSpPr>
          <p:cNvPr id="8" name="Shape 4"/>
          <p:cNvSpPr/>
          <p:nvPr/>
        </p:nvSpPr>
        <p:spPr>
          <a:xfrm>
            <a:off x="2960013" y="4093012"/>
            <a:ext cx="445770" cy="445770"/>
          </a:xfrm>
          <a:prstGeom prst="roundRect">
            <a:avLst>
              <a:gd name="adj" fmla="val 20004"/>
            </a:avLst>
          </a:prstGeom>
          <a:solidFill>
            <a:srgbClr val="F0D4F7"/>
          </a:solidFill>
          <a:ln w="7620">
            <a:solidFill>
              <a:srgbClr val="D6BADD"/>
            </a:solidFill>
            <a:prstDash val="solid"/>
          </a:ln>
        </p:spPr>
      </p:sp>
      <p:sp>
        <p:nvSpPr>
          <p:cNvPr id="9" name="Text 5"/>
          <p:cNvSpPr/>
          <p:nvPr/>
        </p:nvSpPr>
        <p:spPr>
          <a:xfrm>
            <a:off x="3101221" y="4130040"/>
            <a:ext cx="163235" cy="371594"/>
          </a:xfrm>
          <a:prstGeom prst="rect">
            <a:avLst/>
          </a:prstGeom>
          <a:noFill/>
          <a:ln/>
        </p:spPr>
        <p:txBody>
          <a:bodyPr wrap="none" rtlCol="0" anchor="t"/>
          <a:lstStyle/>
          <a:p>
            <a:pPr marL="0" indent="0" algn="ctr">
              <a:lnSpc>
                <a:spcPts val="2926"/>
              </a:lnSpc>
              <a:buNone/>
            </a:pPr>
            <a:r>
              <a:rPr lang="en-US" sz="2341" b="1" kern="0" spc="-47" dirty="0">
                <a:solidFill>
                  <a:srgbClr val="272525"/>
                </a:solidFill>
                <a:latin typeface="adonis-web" pitchFamily="34" charset="0"/>
                <a:ea typeface="adonis-web" pitchFamily="34" charset="-122"/>
                <a:cs typeface="adonis-web" pitchFamily="34" charset="-120"/>
              </a:rPr>
              <a:t>1</a:t>
            </a:r>
            <a:endParaRPr lang="en-US" sz="2341" dirty="0"/>
          </a:p>
        </p:txBody>
      </p:sp>
      <p:sp>
        <p:nvSpPr>
          <p:cNvPr id="10" name="Text 6"/>
          <p:cNvSpPr/>
          <p:nvPr/>
        </p:nvSpPr>
        <p:spPr>
          <a:xfrm>
            <a:off x="4272677" y="4136350"/>
            <a:ext cx="2476976" cy="309563"/>
          </a:xfrm>
          <a:prstGeom prst="rect">
            <a:avLst/>
          </a:prstGeom>
          <a:noFill/>
          <a:ln/>
        </p:spPr>
        <p:txBody>
          <a:bodyPr wrap="none" rtlCol="0" anchor="t"/>
          <a:lstStyle/>
          <a:p>
            <a:pPr marL="0" indent="0" algn="l">
              <a:lnSpc>
                <a:spcPts val="2438"/>
              </a:lnSpc>
              <a:buNone/>
            </a:pPr>
            <a:r>
              <a:rPr lang="en-US" sz="1950" b="1" kern="0" spc="-39" dirty="0">
                <a:solidFill>
                  <a:srgbClr val="272525"/>
                </a:solidFill>
                <a:latin typeface="adonis-web" pitchFamily="34" charset="0"/>
                <a:ea typeface="adonis-web" pitchFamily="34" charset="-122"/>
                <a:cs typeface="adonis-web" pitchFamily="34" charset="-120"/>
              </a:rPr>
              <a:t>Authors</a:t>
            </a:r>
            <a:endParaRPr lang="en-US" sz="1950" dirty="0"/>
          </a:p>
        </p:txBody>
      </p:sp>
      <p:sp>
        <p:nvSpPr>
          <p:cNvPr id="11" name="Text 7"/>
          <p:cNvSpPr/>
          <p:nvPr/>
        </p:nvSpPr>
        <p:spPr>
          <a:xfrm>
            <a:off x="4272677" y="4564737"/>
            <a:ext cx="7472005" cy="316944"/>
          </a:xfrm>
          <a:prstGeom prst="rect">
            <a:avLst/>
          </a:prstGeom>
          <a:noFill/>
          <a:ln/>
        </p:spPr>
        <p:txBody>
          <a:bodyPr wrap="none" rtlCol="0" anchor="t"/>
          <a:lstStyle/>
          <a:p>
            <a:pPr marL="0" indent="0" algn="l">
              <a:lnSpc>
                <a:spcPts val="2497"/>
              </a:lnSpc>
              <a:buNone/>
            </a:pPr>
            <a:r>
              <a:rPr lang="en-US" sz="1560" kern="0" spc="-31" dirty="0">
                <a:solidFill>
                  <a:srgbClr val="272525"/>
                </a:solidFill>
                <a:latin typeface="Source Sans Pro" pitchFamily="34" charset="0"/>
                <a:ea typeface="Source Sans Pro" pitchFamily="34" charset="-122"/>
                <a:cs typeface="Source Sans Pro" pitchFamily="34" charset="-120"/>
              </a:rPr>
              <a:t>Abhishek Garg, Kishan Pal Singh, Javed Wasim, Santosh kr. Bharti</a:t>
            </a:r>
            <a:endParaRPr lang="en-US" sz="1560" dirty="0"/>
          </a:p>
        </p:txBody>
      </p:sp>
      <p:sp>
        <p:nvSpPr>
          <p:cNvPr id="12" name="Shape 8"/>
          <p:cNvSpPr/>
          <p:nvPr/>
        </p:nvSpPr>
        <p:spPr>
          <a:xfrm>
            <a:off x="3405783" y="5635823"/>
            <a:ext cx="693539" cy="39529"/>
          </a:xfrm>
          <a:prstGeom prst="roundRect">
            <a:avLst>
              <a:gd name="adj" fmla="val 225590"/>
            </a:avLst>
          </a:prstGeom>
          <a:solidFill>
            <a:srgbClr val="D6BADD"/>
          </a:solidFill>
          <a:ln/>
        </p:spPr>
      </p:sp>
      <p:sp>
        <p:nvSpPr>
          <p:cNvPr id="13" name="Shape 9"/>
          <p:cNvSpPr/>
          <p:nvPr/>
        </p:nvSpPr>
        <p:spPr>
          <a:xfrm>
            <a:off x="2960013" y="5432703"/>
            <a:ext cx="445770" cy="445770"/>
          </a:xfrm>
          <a:prstGeom prst="roundRect">
            <a:avLst>
              <a:gd name="adj" fmla="val 20004"/>
            </a:avLst>
          </a:prstGeom>
          <a:solidFill>
            <a:srgbClr val="F0D4F7"/>
          </a:solidFill>
          <a:ln w="7620">
            <a:solidFill>
              <a:srgbClr val="D6BADD"/>
            </a:solidFill>
            <a:prstDash val="solid"/>
          </a:ln>
        </p:spPr>
      </p:sp>
      <p:sp>
        <p:nvSpPr>
          <p:cNvPr id="14" name="Text 10"/>
          <p:cNvSpPr/>
          <p:nvPr/>
        </p:nvSpPr>
        <p:spPr>
          <a:xfrm>
            <a:off x="3101221" y="5469731"/>
            <a:ext cx="163235" cy="371594"/>
          </a:xfrm>
          <a:prstGeom prst="rect">
            <a:avLst/>
          </a:prstGeom>
          <a:noFill/>
          <a:ln/>
        </p:spPr>
        <p:txBody>
          <a:bodyPr wrap="none" rtlCol="0" anchor="t"/>
          <a:lstStyle/>
          <a:p>
            <a:pPr marL="0" indent="0" algn="ctr">
              <a:lnSpc>
                <a:spcPts val="2926"/>
              </a:lnSpc>
              <a:buNone/>
            </a:pPr>
            <a:r>
              <a:rPr lang="en-US" sz="2341" b="1" kern="0" spc="-47" dirty="0">
                <a:solidFill>
                  <a:srgbClr val="272525"/>
                </a:solidFill>
                <a:latin typeface="adonis-web" pitchFamily="34" charset="0"/>
                <a:ea typeface="adonis-web" pitchFamily="34" charset="-122"/>
                <a:cs typeface="adonis-web" pitchFamily="34" charset="-120"/>
              </a:rPr>
              <a:t>2</a:t>
            </a:r>
            <a:endParaRPr lang="en-US" sz="2341" dirty="0"/>
          </a:p>
        </p:txBody>
      </p:sp>
      <p:sp>
        <p:nvSpPr>
          <p:cNvPr id="15" name="Text 11"/>
          <p:cNvSpPr/>
          <p:nvPr/>
        </p:nvSpPr>
        <p:spPr>
          <a:xfrm>
            <a:off x="4272677" y="5476042"/>
            <a:ext cx="2476976" cy="309563"/>
          </a:xfrm>
          <a:prstGeom prst="rect">
            <a:avLst/>
          </a:prstGeom>
          <a:noFill/>
          <a:ln/>
        </p:spPr>
        <p:txBody>
          <a:bodyPr wrap="none" rtlCol="0" anchor="t"/>
          <a:lstStyle/>
          <a:p>
            <a:pPr marL="0" indent="0" algn="l">
              <a:lnSpc>
                <a:spcPts val="2438"/>
              </a:lnSpc>
              <a:buNone/>
            </a:pPr>
            <a:r>
              <a:rPr lang="en-US" sz="1950" b="1" kern="0" spc="-39" dirty="0">
                <a:solidFill>
                  <a:srgbClr val="272525"/>
                </a:solidFill>
                <a:latin typeface="adonis-web" pitchFamily="34" charset="0"/>
                <a:ea typeface="adonis-web" pitchFamily="34" charset="-122"/>
                <a:cs typeface="adonis-web" pitchFamily="34" charset="-120"/>
              </a:rPr>
              <a:t>Affiliations</a:t>
            </a:r>
            <a:endParaRPr lang="en-US" sz="1950" dirty="0"/>
          </a:p>
        </p:txBody>
      </p:sp>
      <p:sp>
        <p:nvSpPr>
          <p:cNvPr id="16" name="Text 12"/>
          <p:cNvSpPr/>
          <p:nvPr/>
        </p:nvSpPr>
        <p:spPr>
          <a:xfrm>
            <a:off x="4272677" y="5904428"/>
            <a:ext cx="7472005" cy="1584722"/>
          </a:xfrm>
          <a:prstGeom prst="rect">
            <a:avLst/>
          </a:prstGeom>
          <a:noFill/>
          <a:ln/>
        </p:spPr>
        <p:txBody>
          <a:bodyPr wrap="square" rtlCol="0" anchor="t"/>
          <a:lstStyle/>
          <a:p>
            <a:pPr marL="0" indent="0" algn="l">
              <a:lnSpc>
                <a:spcPts val="2497"/>
              </a:lnSpc>
              <a:buNone/>
            </a:pPr>
            <a:r>
              <a:rPr lang="en-US" sz="1560" kern="0" spc="-31" dirty="0">
                <a:solidFill>
                  <a:srgbClr val="272525"/>
                </a:solidFill>
                <a:latin typeface="Source Sans Pro" pitchFamily="34" charset="0"/>
                <a:ea typeface="Source Sans Pro" pitchFamily="34" charset="-122"/>
                <a:cs typeface="Source Sans Pro" pitchFamily="34" charset="-120"/>
              </a:rPr>
              <a:t>1. Department of Computer Engineering &amp; Applications, Mangalayatan University, Aligarh, UP
2. Department of Mechanical Engineering, Mangalayatan University, Aligarh, UP
3. Department of Computer Engineering &amp; Applications, Mangalayatan University, Aligarh, UP
4. Department of Computer Science &amp; Engineering, Pt. Deendayal University, Gandhi Nagar, Gujarat</a:t>
            </a:r>
            <a:endParaRPr lang="en-US" sz="1560" dirty="0"/>
          </a:p>
        </p:txBody>
      </p:sp>
      <p:pic>
        <p:nvPicPr>
          <p:cNvPr id="17"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1661398"/>
            <a:ext cx="5554980" cy="694373"/>
          </a:xfrm>
          <a:prstGeom prst="rect">
            <a:avLst/>
          </a:prstGeom>
          <a:noFill/>
          <a:ln/>
        </p:spPr>
        <p:txBody>
          <a:bodyPr wrap="none" rtlCol="0" anchor="t"/>
          <a:lstStyle/>
          <a:p>
            <a:pPr marL="0" indent="0">
              <a:lnSpc>
                <a:spcPts val="5468"/>
              </a:lnSpc>
              <a:buNone/>
            </a:pPr>
            <a:r>
              <a:rPr lang="en-US" sz="4374" b="1" kern="0" spc="-87" dirty="0">
                <a:solidFill>
                  <a:srgbClr val="000000"/>
                </a:solidFill>
                <a:latin typeface="adonis-web" pitchFamily="34" charset="0"/>
                <a:ea typeface="adonis-web" pitchFamily="34" charset="-122"/>
                <a:cs typeface="adonis-web" pitchFamily="34" charset="-120"/>
              </a:rPr>
              <a:t>Abstract</a:t>
            </a:r>
            <a:endParaRPr lang="en-US" sz="4374" dirty="0"/>
          </a:p>
        </p:txBody>
      </p:sp>
      <p:sp>
        <p:nvSpPr>
          <p:cNvPr id="6" name="Shape 2"/>
          <p:cNvSpPr/>
          <p:nvPr/>
        </p:nvSpPr>
        <p:spPr>
          <a:xfrm>
            <a:off x="833199" y="2689027"/>
            <a:ext cx="4542115" cy="2361605"/>
          </a:xfrm>
          <a:prstGeom prst="roundRect">
            <a:avLst>
              <a:gd name="adj" fmla="val 4234"/>
            </a:avLst>
          </a:prstGeom>
          <a:solidFill>
            <a:srgbClr val="F0D4F7"/>
          </a:solidFill>
          <a:ln w="7620">
            <a:solidFill>
              <a:srgbClr val="D6BADD"/>
            </a:solidFill>
            <a:prstDash val="solid"/>
          </a:ln>
        </p:spPr>
      </p:sp>
      <p:sp>
        <p:nvSpPr>
          <p:cNvPr id="7" name="Text 3"/>
          <p:cNvSpPr/>
          <p:nvPr/>
        </p:nvSpPr>
        <p:spPr>
          <a:xfrm>
            <a:off x="1062990" y="2918817"/>
            <a:ext cx="2777490"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Novel Approach</a:t>
            </a:r>
            <a:endParaRPr lang="en-US" sz="2187" dirty="0"/>
          </a:p>
        </p:txBody>
      </p:sp>
      <p:sp>
        <p:nvSpPr>
          <p:cNvPr id="8" name="Text 4"/>
          <p:cNvSpPr/>
          <p:nvPr/>
        </p:nvSpPr>
        <p:spPr>
          <a:xfrm>
            <a:off x="1062990" y="3399234"/>
            <a:ext cx="4082534" cy="1421606"/>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This paper proposes a novel approach for enhancing image encryption using a combination of the Kronecker method and the Hill Cipher.</a:t>
            </a:r>
            <a:endParaRPr lang="en-US" sz="1750" dirty="0"/>
          </a:p>
        </p:txBody>
      </p:sp>
      <p:sp>
        <p:nvSpPr>
          <p:cNvPr id="9" name="Shape 5"/>
          <p:cNvSpPr/>
          <p:nvPr/>
        </p:nvSpPr>
        <p:spPr>
          <a:xfrm>
            <a:off x="5597485" y="2689027"/>
            <a:ext cx="4542115" cy="2361605"/>
          </a:xfrm>
          <a:prstGeom prst="roundRect">
            <a:avLst>
              <a:gd name="adj" fmla="val 4234"/>
            </a:avLst>
          </a:prstGeom>
          <a:solidFill>
            <a:srgbClr val="F0D4F7"/>
          </a:solidFill>
          <a:ln w="7620">
            <a:solidFill>
              <a:srgbClr val="D6BADD"/>
            </a:solidFill>
            <a:prstDash val="solid"/>
          </a:ln>
        </p:spPr>
      </p:sp>
      <p:sp>
        <p:nvSpPr>
          <p:cNvPr id="10" name="Text 6"/>
          <p:cNvSpPr/>
          <p:nvPr/>
        </p:nvSpPr>
        <p:spPr>
          <a:xfrm>
            <a:off x="5827276" y="2918817"/>
            <a:ext cx="2777490"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Experimental Results</a:t>
            </a:r>
            <a:endParaRPr lang="en-US" sz="2187" dirty="0"/>
          </a:p>
        </p:txBody>
      </p:sp>
      <p:sp>
        <p:nvSpPr>
          <p:cNvPr id="11" name="Text 7"/>
          <p:cNvSpPr/>
          <p:nvPr/>
        </p:nvSpPr>
        <p:spPr>
          <a:xfrm>
            <a:off x="5827276" y="3399234"/>
            <a:ext cx="4082534" cy="1066205"/>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Experimental results demonstrate the effectiveness and security of the proposed method against various cryptographic attacks.</a:t>
            </a:r>
            <a:endParaRPr lang="en-US" sz="1750" dirty="0"/>
          </a:p>
        </p:txBody>
      </p:sp>
      <p:sp>
        <p:nvSpPr>
          <p:cNvPr id="12" name="Shape 8"/>
          <p:cNvSpPr/>
          <p:nvPr/>
        </p:nvSpPr>
        <p:spPr>
          <a:xfrm>
            <a:off x="833199" y="5272802"/>
            <a:ext cx="9306401" cy="1295400"/>
          </a:xfrm>
          <a:prstGeom prst="roundRect">
            <a:avLst>
              <a:gd name="adj" fmla="val 7719"/>
            </a:avLst>
          </a:prstGeom>
          <a:solidFill>
            <a:srgbClr val="F0D4F7"/>
          </a:solidFill>
          <a:ln w="7620">
            <a:solidFill>
              <a:srgbClr val="D6BADD"/>
            </a:solidFill>
            <a:prstDash val="solid"/>
          </a:ln>
        </p:spPr>
      </p:sp>
      <p:sp>
        <p:nvSpPr>
          <p:cNvPr id="13" name="Text 9"/>
          <p:cNvSpPr/>
          <p:nvPr/>
        </p:nvSpPr>
        <p:spPr>
          <a:xfrm>
            <a:off x="1062990" y="5502593"/>
            <a:ext cx="2777490"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Practical Applications</a:t>
            </a:r>
            <a:endParaRPr lang="en-US" sz="2187" dirty="0"/>
          </a:p>
        </p:txBody>
      </p:sp>
      <p:sp>
        <p:nvSpPr>
          <p:cNvPr id="14" name="Text 10"/>
          <p:cNvSpPr/>
          <p:nvPr/>
        </p:nvSpPr>
        <p:spPr>
          <a:xfrm>
            <a:off x="1062990" y="5983010"/>
            <a:ext cx="8846820" cy="355402"/>
          </a:xfrm>
          <a:prstGeom prst="rect">
            <a:avLst/>
          </a:prstGeom>
          <a:noFill/>
          <a:ln/>
        </p:spPr>
        <p:txBody>
          <a:bodyPr wrap="non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Showcasing the potential for practical applications in image encryption.</a:t>
            </a:r>
            <a:endParaRPr lang="en-US" sz="1750" dirty="0"/>
          </a:p>
        </p:txBody>
      </p:sp>
      <p:pic>
        <p:nvPicPr>
          <p:cNvPr id="15"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32338"/>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14630400" cy="2555081"/>
          </a:xfrm>
          <a:prstGeom prst="rect">
            <a:avLst/>
          </a:prstGeom>
        </p:spPr>
      </p:pic>
      <p:sp>
        <p:nvSpPr>
          <p:cNvPr id="5" name="Text 1"/>
          <p:cNvSpPr/>
          <p:nvPr/>
        </p:nvSpPr>
        <p:spPr>
          <a:xfrm>
            <a:off x="2746058" y="3117175"/>
            <a:ext cx="5110162" cy="638770"/>
          </a:xfrm>
          <a:prstGeom prst="rect">
            <a:avLst/>
          </a:prstGeom>
          <a:noFill/>
          <a:ln/>
        </p:spPr>
        <p:txBody>
          <a:bodyPr wrap="none" rtlCol="0" anchor="t"/>
          <a:lstStyle/>
          <a:p>
            <a:pPr marL="0" indent="0">
              <a:lnSpc>
                <a:spcPts val="5030"/>
              </a:lnSpc>
              <a:buNone/>
            </a:pPr>
            <a:r>
              <a:rPr lang="en-US" sz="4024" b="1" kern="0" spc="-80" dirty="0">
                <a:solidFill>
                  <a:srgbClr val="000000"/>
                </a:solidFill>
                <a:latin typeface="adonis-web" pitchFamily="34" charset="0"/>
                <a:ea typeface="adonis-web" pitchFamily="34" charset="-122"/>
                <a:cs typeface="adonis-web" pitchFamily="34" charset="-120"/>
              </a:rPr>
              <a:t>Introduction</a:t>
            </a:r>
            <a:endParaRPr lang="en-US" sz="4024" dirty="0"/>
          </a:p>
        </p:txBody>
      </p:sp>
      <p:sp>
        <p:nvSpPr>
          <p:cNvPr id="6" name="Shape 2"/>
          <p:cNvSpPr/>
          <p:nvPr/>
        </p:nvSpPr>
        <p:spPr>
          <a:xfrm>
            <a:off x="2746058" y="4222194"/>
            <a:ext cx="459819" cy="459819"/>
          </a:xfrm>
          <a:prstGeom prst="roundRect">
            <a:avLst>
              <a:gd name="adj" fmla="val 20004"/>
            </a:avLst>
          </a:prstGeom>
          <a:solidFill>
            <a:srgbClr val="F0D4F7"/>
          </a:solidFill>
          <a:ln w="7620">
            <a:solidFill>
              <a:srgbClr val="D6BADD"/>
            </a:solidFill>
            <a:prstDash val="solid"/>
          </a:ln>
        </p:spPr>
      </p:sp>
      <p:sp>
        <p:nvSpPr>
          <p:cNvPr id="7" name="Text 3"/>
          <p:cNvSpPr/>
          <p:nvPr/>
        </p:nvSpPr>
        <p:spPr>
          <a:xfrm>
            <a:off x="2891790" y="4260533"/>
            <a:ext cx="168354" cy="383143"/>
          </a:xfrm>
          <a:prstGeom prst="rect">
            <a:avLst/>
          </a:prstGeom>
          <a:noFill/>
          <a:ln/>
        </p:spPr>
        <p:txBody>
          <a:bodyPr wrap="none" rtlCol="0" anchor="t"/>
          <a:lstStyle/>
          <a:p>
            <a:pPr marL="0" indent="0" algn="ctr">
              <a:lnSpc>
                <a:spcPts val="3018"/>
              </a:lnSpc>
              <a:buNone/>
            </a:pPr>
            <a:r>
              <a:rPr lang="en-US" sz="2414" b="1" kern="0" spc="-48" dirty="0">
                <a:solidFill>
                  <a:srgbClr val="272525"/>
                </a:solidFill>
                <a:latin typeface="adonis-web" pitchFamily="34" charset="0"/>
                <a:ea typeface="adonis-web" pitchFamily="34" charset="-122"/>
                <a:cs typeface="adonis-web" pitchFamily="34" charset="-120"/>
              </a:rPr>
              <a:t>1</a:t>
            </a:r>
            <a:endParaRPr lang="en-US" sz="2414" dirty="0"/>
          </a:p>
        </p:txBody>
      </p:sp>
      <p:sp>
        <p:nvSpPr>
          <p:cNvPr id="8" name="Text 4"/>
          <p:cNvSpPr/>
          <p:nvPr/>
        </p:nvSpPr>
        <p:spPr>
          <a:xfrm>
            <a:off x="3410188" y="4292441"/>
            <a:ext cx="2245757" cy="638651"/>
          </a:xfrm>
          <a:prstGeom prst="rect">
            <a:avLst/>
          </a:prstGeom>
          <a:noFill/>
          <a:ln/>
        </p:spPr>
        <p:txBody>
          <a:bodyPr wrap="square" rtlCol="0" anchor="t"/>
          <a:lstStyle/>
          <a:p>
            <a:pPr marL="0" indent="0">
              <a:lnSpc>
                <a:spcPts val="2515"/>
              </a:lnSpc>
              <a:buNone/>
            </a:pPr>
            <a:r>
              <a:rPr lang="en-US" sz="2012" b="1" kern="0" spc="-40" dirty="0">
                <a:solidFill>
                  <a:srgbClr val="272525"/>
                </a:solidFill>
                <a:latin typeface="adonis-web" pitchFamily="34" charset="0"/>
                <a:ea typeface="adonis-web" pitchFamily="34" charset="-122"/>
                <a:cs typeface="adonis-web" pitchFamily="34" charset="-120"/>
              </a:rPr>
              <a:t>Importance of Image Encryption</a:t>
            </a:r>
            <a:endParaRPr lang="en-US" sz="2012" dirty="0"/>
          </a:p>
        </p:txBody>
      </p:sp>
      <p:sp>
        <p:nvSpPr>
          <p:cNvPr id="9" name="Text 5"/>
          <p:cNvSpPr/>
          <p:nvPr/>
        </p:nvSpPr>
        <p:spPr>
          <a:xfrm>
            <a:off x="3410188" y="5053727"/>
            <a:ext cx="2245757" cy="1635323"/>
          </a:xfrm>
          <a:prstGeom prst="rect">
            <a:avLst/>
          </a:prstGeom>
          <a:noFill/>
          <a:ln/>
        </p:spPr>
        <p:txBody>
          <a:bodyPr wrap="square" rtlCol="0" anchor="t"/>
          <a:lstStyle/>
          <a:p>
            <a:pPr marL="0" indent="0">
              <a:lnSpc>
                <a:spcPts val="2575"/>
              </a:lnSpc>
              <a:buNone/>
            </a:pPr>
            <a:r>
              <a:rPr lang="en-US" sz="1610" kern="0" spc="-32" dirty="0">
                <a:solidFill>
                  <a:srgbClr val="272525"/>
                </a:solidFill>
                <a:latin typeface="Source Sans Pro" pitchFamily="34" charset="0"/>
                <a:ea typeface="Source Sans Pro" pitchFamily="34" charset="-122"/>
                <a:cs typeface="Source Sans Pro" pitchFamily="34" charset="-120"/>
              </a:rPr>
              <a:t>The protection and privacy of data, including images, are of paramount significance in the contemporary digital era.</a:t>
            </a:r>
            <a:endParaRPr lang="en-US" sz="1610" dirty="0"/>
          </a:p>
        </p:txBody>
      </p:sp>
      <p:sp>
        <p:nvSpPr>
          <p:cNvPr id="10" name="Shape 6"/>
          <p:cNvSpPr/>
          <p:nvPr/>
        </p:nvSpPr>
        <p:spPr>
          <a:xfrm>
            <a:off x="5860256" y="4222194"/>
            <a:ext cx="459819" cy="459819"/>
          </a:xfrm>
          <a:prstGeom prst="roundRect">
            <a:avLst>
              <a:gd name="adj" fmla="val 20004"/>
            </a:avLst>
          </a:prstGeom>
          <a:solidFill>
            <a:srgbClr val="F0D4F7"/>
          </a:solidFill>
          <a:ln w="7620">
            <a:solidFill>
              <a:srgbClr val="D6BADD"/>
            </a:solidFill>
            <a:prstDash val="solid"/>
          </a:ln>
        </p:spPr>
      </p:sp>
      <p:sp>
        <p:nvSpPr>
          <p:cNvPr id="11" name="Text 7"/>
          <p:cNvSpPr/>
          <p:nvPr/>
        </p:nvSpPr>
        <p:spPr>
          <a:xfrm>
            <a:off x="6005989" y="4260533"/>
            <a:ext cx="168354" cy="383143"/>
          </a:xfrm>
          <a:prstGeom prst="rect">
            <a:avLst/>
          </a:prstGeom>
          <a:noFill/>
          <a:ln/>
        </p:spPr>
        <p:txBody>
          <a:bodyPr wrap="none" rtlCol="0" anchor="t"/>
          <a:lstStyle/>
          <a:p>
            <a:pPr marL="0" indent="0" algn="ctr">
              <a:lnSpc>
                <a:spcPts val="3018"/>
              </a:lnSpc>
              <a:buNone/>
            </a:pPr>
            <a:r>
              <a:rPr lang="en-US" sz="2414" b="1" kern="0" spc="-48" dirty="0">
                <a:solidFill>
                  <a:srgbClr val="272525"/>
                </a:solidFill>
                <a:latin typeface="adonis-web" pitchFamily="34" charset="0"/>
                <a:ea typeface="adonis-web" pitchFamily="34" charset="-122"/>
                <a:cs typeface="adonis-web" pitchFamily="34" charset="-120"/>
              </a:rPr>
              <a:t>2</a:t>
            </a:r>
            <a:endParaRPr lang="en-US" sz="2414" dirty="0"/>
          </a:p>
        </p:txBody>
      </p:sp>
      <p:sp>
        <p:nvSpPr>
          <p:cNvPr id="12" name="Text 8"/>
          <p:cNvSpPr/>
          <p:nvPr/>
        </p:nvSpPr>
        <p:spPr>
          <a:xfrm>
            <a:off x="6524387" y="4292441"/>
            <a:ext cx="2245757" cy="638651"/>
          </a:xfrm>
          <a:prstGeom prst="rect">
            <a:avLst/>
          </a:prstGeom>
          <a:noFill/>
          <a:ln/>
        </p:spPr>
        <p:txBody>
          <a:bodyPr wrap="square" rtlCol="0" anchor="t"/>
          <a:lstStyle/>
          <a:p>
            <a:pPr marL="0" indent="0">
              <a:lnSpc>
                <a:spcPts val="2515"/>
              </a:lnSpc>
              <a:buNone/>
            </a:pPr>
            <a:r>
              <a:rPr lang="en-US" sz="2012" b="1" kern="0" spc="-40" dirty="0">
                <a:solidFill>
                  <a:srgbClr val="272525"/>
                </a:solidFill>
                <a:latin typeface="adonis-web" pitchFamily="34" charset="0"/>
                <a:ea typeface="adonis-web" pitchFamily="34" charset="-122"/>
                <a:cs typeface="adonis-web" pitchFamily="34" charset="-120"/>
              </a:rPr>
              <a:t>Challenges in Image Encryption</a:t>
            </a:r>
            <a:endParaRPr lang="en-US" sz="2012" dirty="0"/>
          </a:p>
        </p:txBody>
      </p:sp>
      <p:sp>
        <p:nvSpPr>
          <p:cNvPr id="13" name="Text 9"/>
          <p:cNvSpPr/>
          <p:nvPr/>
        </p:nvSpPr>
        <p:spPr>
          <a:xfrm>
            <a:off x="6524387" y="5053727"/>
            <a:ext cx="2245757" cy="2616518"/>
          </a:xfrm>
          <a:prstGeom prst="rect">
            <a:avLst/>
          </a:prstGeom>
          <a:noFill/>
          <a:ln/>
        </p:spPr>
        <p:txBody>
          <a:bodyPr wrap="square" rtlCol="0" anchor="t"/>
          <a:lstStyle/>
          <a:p>
            <a:pPr marL="0" indent="0">
              <a:lnSpc>
                <a:spcPts val="2575"/>
              </a:lnSpc>
              <a:buNone/>
            </a:pPr>
            <a:r>
              <a:rPr lang="en-US" sz="1610" kern="0" spc="-32" dirty="0">
                <a:solidFill>
                  <a:srgbClr val="272525"/>
                </a:solidFill>
                <a:latin typeface="Source Sans Pro" pitchFamily="34" charset="0"/>
                <a:ea typeface="Source Sans Pro" pitchFamily="34" charset="-122"/>
                <a:cs typeface="Source Sans Pro" pitchFamily="34" charset="-120"/>
              </a:rPr>
              <a:t>Images represent a significant portion of data and have unique characteristics such as large data size, high redundancy, and susceptibility to various attacks.</a:t>
            </a:r>
            <a:endParaRPr lang="en-US" sz="1610" dirty="0"/>
          </a:p>
        </p:txBody>
      </p:sp>
      <p:sp>
        <p:nvSpPr>
          <p:cNvPr id="14" name="Shape 10"/>
          <p:cNvSpPr/>
          <p:nvPr/>
        </p:nvSpPr>
        <p:spPr>
          <a:xfrm>
            <a:off x="8974455" y="4222194"/>
            <a:ext cx="459819" cy="459819"/>
          </a:xfrm>
          <a:prstGeom prst="roundRect">
            <a:avLst>
              <a:gd name="adj" fmla="val 20004"/>
            </a:avLst>
          </a:prstGeom>
          <a:solidFill>
            <a:srgbClr val="F0D4F7"/>
          </a:solidFill>
          <a:ln w="7620">
            <a:solidFill>
              <a:srgbClr val="D6BADD"/>
            </a:solidFill>
            <a:prstDash val="solid"/>
          </a:ln>
        </p:spPr>
      </p:sp>
      <p:sp>
        <p:nvSpPr>
          <p:cNvPr id="15" name="Text 11"/>
          <p:cNvSpPr/>
          <p:nvPr/>
        </p:nvSpPr>
        <p:spPr>
          <a:xfrm>
            <a:off x="9120188" y="4260533"/>
            <a:ext cx="168354" cy="383143"/>
          </a:xfrm>
          <a:prstGeom prst="rect">
            <a:avLst/>
          </a:prstGeom>
          <a:noFill/>
          <a:ln/>
        </p:spPr>
        <p:txBody>
          <a:bodyPr wrap="none" rtlCol="0" anchor="t"/>
          <a:lstStyle/>
          <a:p>
            <a:pPr marL="0" indent="0" algn="ctr">
              <a:lnSpc>
                <a:spcPts val="3018"/>
              </a:lnSpc>
              <a:buNone/>
            </a:pPr>
            <a:r>
              <a:rPr lang="en-US" sz="2414" b="1" kern="0" spc="-48" dirty="0">
                <a:solidFill>
                  <a:srgbClr val="272525"/>
                </a:solidFill>
                <a:latin typeface="adonis-web" pitchFamily="34" charset="0"/>
                <a:ea typeface="adonis-web" pitchFamily="34" charset="-122"/>
                <a:cs typeface="adonis-web" pitchFamily="34" charset="-120"/>
              </a:rPr>
              <a:t>3</a:t>
            </a:r>
            <a:endParaRPr lang="en-US" sz="2414" dirty="0"/>
          </a:p>
        </p:txBody>
      </p:sp>
      <p:sp>
        <p:nvSpPr>
          <p:cNvPr id="16" name="Text 12"/>
          <p:cNvSpPr/>
          <p:nvPr/>
        </p:nvSpPr>
        <p:spPr>
          <a:xfrm>
            <a:off x="9638586" y="4292441"/>
            <a:ext cx="2245757" cy="638651"/>
          </a:xfrm>
          <a:prstGeom prst="rect">
            <a:avLst/>
          </a:prstGeom>
          <a:noFill/>
          <a:ln/>
        </p:spPr>
        <p:txBody>
          <a:bodyPr wrap="square" rtlCol="0" anchor="t"/>
          <a:lstStyle/>
          <a:p>
            <a:pPr marL="0" indent="0">
              <a:lnSpc>
                <a:spcPts val="2515"/>
              </a:lnSpc>
              <a:buNone/>
            </a:pPr>
            <a:r>
              <a:rPr lang="en-US" sz="2012" b="1" kern="0" spc="-40" dirty="0">
                <a:solidFill>
                  <a:srgbClr val="272525"/>
                </a:solidFill>
                <a:latin typeface="adonis-web" pitchFamily="34" charset="0"/>
                <a:ea typeface="adonis-web" pitchFamily="34" charset="-122"/>
                <a:cs typeface="adonis-web" pitchFamily="34" charset="-120"/>
              </a:rPr>
              <a:t>Specialized Encryption Methods</a:t>
            </a:r>
            <a:endParaRPr lang="en-US" sz="2012" dirty="0"/>
          </a:p>
        </p:txBody>
      </p:sp>
      <p:sp>
        <p:nvSpPr>
          <p:cNvPr id="17" name="Text 13"/>
          <p:cNvSpPr/>
          <p:nvPr/>
        </p:nvSpPr>
        <p:spPr>
          <a:xfrm>
            <a:off x="9638586" y="5053727"/>
            <a:ext cx="2245757" cy="1962388"/>
          </a:xfrm>
          <a:prstGeom prst="rect">
            <a:avLst/>
          </a:prstGeom>
          <a:noFill/>
          <a:ln/>
        </p:spPr>
        <p:txBody>
          <a:bodyPr wrap="square" rtlCol="0" anchor="t"/>
          <a:lstStyle/>
          <a:p>
            <a:pPr marL="0" indent="0">
              <a:lnSpc>
                <a:spcPts val="2575"/>
              </a:lnSpc>
              <a:buNone/>
            </a:pPr>
            <a:r>
              <a:rPr lang="en-US" sz="1610" kern="0" spc="-32" dirty="0">
                <a:solidFill>
                  <a:srgbClr val="272525"/>
                </a:solidFill>
                <a:latin typeface="Source Sans Pro" pitchFamily="34" charset="0"/>
                <a:ea typeface="Source Sans Pro" pitchFamily="34" charset="-122"/>
                <a:cs typeface="Source Sans Pro" pitchFamily="34" charset="-120"/>
              </a:rPr>
              <a:t>Specialized visual data encryption methods have been created to tackle these challenges and provide robust protection for visual data.</a:t>
            </a:r>
            <a:endParaRPr lang="en-US" sz="1610" dirty="0"/>
          </a:p>
        </p:txBody>
      </p:sp>
      <p:pic>
        <p:nvPicPr>
          <p:cNvPr id="1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1865471"/>
            <a:ext cx="5554980" cy="694373"/>
          </a:xfrm>
          <a:prstGeom prst="rect">
            <a:avLst/>
          </a:prstGeom>
          <a:noFill/>
          <a:ln/>
        </p:spPr>
        <p:txBody>
          <a:bodyPr wrap="none" rtlCol="0" anchor="t"/>
          <a:lstStyle/>
          <a:p>
            <a:pPr marL="0" indent="0">
              <a:lnSpc>
                <a:spcPts val="5468"/>
              </a:lnSpc>
              <a:buNone/>
            </a:pPr>
            <a:r>
              <a:rPr lang="en-US" sz="4374" b="1" kern="0" spc="-87" dirty="0">
                <a:solidFill>
                  <a:srgbClr val="000000"/>
                </a:solidFill>
                <a:latin typeface="adonis-web" pitchFamily="34" charset="0"/>
                <a:ea typeface="adonis-web" pitchFamily="34" charset="-122"/>
                <a:cs typeface="adonis-web" pitchFamily="34" charset="-120"/>
              </a:rPr>
              <a:t>Related Work</a:t>
            </a:r>
            <a:endParaRPr lang="en-US" sz="4374" dirty="0"/>
          </a:p>
        </p:txBody>
      </p:sp>
      <p:sp>
        <p:nvSpPr>
          <p:cNvPr id="5" name="Text 2"/>
          <p:cNvSpPr/>
          <p:nvPr/>
        </p:nvSpPr>
        <p:spPr>
          <a:xfrm>
            <a:off x="2348389" y="3115270"/>
            <a:ext cx="2848689" cy="347186"/>
          </a:xfrm>
          <a:prstGeom prst="rect">
            <a:avLst/>
          </a:prstGeom>
          <a:noFill/>
          <a:ln/>
        </p:spPr>
        <p:txBody>
          <a:bodyPr wrap="none" rtlCol="0" anchor="t"/>
          <a:lstStyle/>
          <a:p>
            <a:pPr marL="0" indent="0">
              <a:lnSpc>
                <a:spcPts val="2734"/>
              </a:lnSpc>
              <a:buNone/>
            </a:pPr>
            <a:r>
              <a:rPr lang="en-US" sz="2187" b="1" kern="0" spc="-44" dirty="0">
                <a:solidFill>
                  <a:srgbClr val="000000"/>
                </a:solidFill>
                <a:latin typeface="adonis-web" pitchFamily="34" charset="0"/>
                <a:ea typeface="adonis-web" pitchFamily="34" charset="-122"/>
                <a:cs typeface="adonis-web" pitchFamily="34" charset="-120"/>
              </a:rPr>
              <a:t>Chaos-Based Encryption</a:t>
            </a:r>
            <a:endParaRPr lang="en-US" sz="2187" dirty="0"/>
          </a:p>
        </p:txBody>
      </p:sp>
      <p:sp>
        <p:nvSpPr>
          <p:cNvPr id="6" name="Text 3"/>
          <p:cNvSpPr/>
          <p:nvPr/>
        </p:nvSpPr>
        <p:spPr>
          <a:xfrm>
            <a:off x="2348389" y="3684627"/>
            <a:ext cx="2949416" cy="1421606"/>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Utilizes the deterministic behavior of chaotic systems to generate encryption keys and transform image data.</a:t>
            </a:r>
            <a:endParaRPr lang="en-US" sz="1750" dirty="0"/>
          </a:p>
        </p:txBody>
      </p:sp>
      <p:sp>
        <p:nvSpPr>
          <p:cNvPr id="7" name="Text 4"/>
          <p:cNvSpPr/>
          <p:nvPr/>
        </p:nvSpPr>
        <p:spPr>
          <a:xfrm>
            <a:off x="5847398" y="3115270"/>
            <a:ext cx="2949416" cy="694373"/>
          </a:xfrm>
          <a:prstGeom prst="rect">
            <a:avLst/>
          </a:prstGeom>
          <a:noFill/>
          <a:ln/>
        </p:spPr>
        <p:txBody>
          <a:bodyPr wrap="square" rtlCol="0" anchor="t"/>
          <a:lstStyle/>
          <a:p>
            <a:pPr marL="0" indent="0">
              <a:lnSpc>
                <a:spcPts val="2734"/>
              </a:lnSpc>
              <a:buNone/>
            </a:pPr>
            <a:r>
              <a:rPr lang="en-US" sz="2187" b="1" kern="0" spc="-44" dirty="0">
                <a:solidFill>
                  <a:srgbClr val="000000"/>
                </a:solidFill>
                <a:latin typeface="adonis-web" pitchFamily="34" charset="0"/>
                <a:ea typeface="adonis-web" pitchFamily="34" charset="-122"/>
                <a:cs typeface="adonis-web" pitchFamily="34" charset="-120"/>
              </a:rPr>
              <a:t>Pixel Scrambling Techniques</a:t>
            </a:r>
            <a:endParaRPr lang="en-US" sz="2187" dirty="0"/>
          </a:p>
        </p:txBody>
      </p:sp>
      <p:sp>
        <p:nvSpPr>
          <p:cNvPr id="8" name="Text 5"/>
          <p:cNvSpPr/>
          <p:nvPr/>
        </p:nvSpPr>
        <p:spPr>
          <a:xfrm>
            <a:off x="5847398" y="4031813"/>
            <a:ext cx="2949416" cy="1066205"/>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Involve shuffling the positions of pixels within an image to introduce confusion.</a:t>
            </a:r>
            <a:endParaRPr lang="en-US" sz="1750" dirty="0"/>
          </a:p>
        </p:txBody>
      </p:sp>
      <p:sp>
        <p:nvSpPr>
          <p:cNvPr id="9" name="Text 6"/>
          <p:cNvSpPr/>
          <p:nvPr/>
        </p:nvSpPr>
        <p:spPr>
          <a:xfrm>
            <a:off x="9346406" y="3115270"/>
            <a:ext cx="2949416" cy="694373"/>
          </a:xfrm>
          <a:prstGeom prst="rect">
            <a:avLst/>
          </a:prstGeom>
          <a:noFill/>
          <a:ln/>
        </p:spPr>
        <p:txBody>
          <a:bodyPr wrap="square" rtlCol="0" anchor="t"/>
          <a:lstStyle/>
          <a:p>
            <a:pPr marL="0" indent="0">
              <a:lnSpc>
                <a:spcPts val="2734"/>
              </a:lnSpc>
              <a:buNone/>
            </a:pPr>
            <a:r>
              <a:rPr lang="en-US" sz="2187" b="1" kern="0" spc="-44" dirty="0">
                <a:solidFill>
                  <a:srgbClr val="000000"/>
                </a:solidFill>
                <a:latin typeface="adonis-web" pitchFamily="34" charset="0"/>
                <a:ea typeface="adonis-web" pitchFamily="34" charset="-122"/>
                <a:cs typeface="adonis-web" pitchFamily="34" charset="-120"/>
              </a:rPr>
              <a:t>Transform-Based Encryption</a:t>
            </a:r>
            <a:endParaRPr lang="en-US" sz="2187" dirty="0"/>
          </a:p>
        </p:txBody>
      </p:sp>
      <p:sp>
        <p:nvSpPr>
          <p:cNvPr id="10" name="Text 7"/>
          <p:cNvSpPr/>
          <p:nvPr/>
        </p:nvSpPr>
        <p:spPr>
          <a:xfrm>
            <a:off x="9346406" y="4031813"/>
            <a:ext cx="2949416" cy="2132409"/>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Leverage mathematical operations like the Discrete Fourier Transform to convert images into frequency domains before applying encryption operations.</a:t>
            </a:r>
            <a:endParaRPr lang="en-US" sz="1750" dirty="0"/>
          </a:p>
        </p:txBody>
      </p:sp>
      <p:pic>
        <p:nvPicPr>
          <p:cNvPr id="1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1693307"/>
            <a:ext cx="6573441" cy="694373"/>
          </a:xfrm>
          <a:prstGeom prst="rect">
            <a:avLst/>
          </a:prstGeom>
          <a:noFill/>
          <a:ln/>
        </p:spPr>
        <p:txBody>
          <a:bodyPr wrap="none" rtlCol="0" anchor="t"/>
          <a:lstStyle/>
          <a:p>
            <a:pPr marL="0" indent="0">
              <a:lnSpc>
                <a:spcPts val="5468"/>
              </a:lnSpc>
              <a:buNone/>
            </a:pPr>
            <a:r>
              <a:rPr lang="en-US" sz="4374" b="1" kern="0" spc="-87" dirty="0">
                <a:solidFill>
                  <a:srgbClr val="000000"/>
                </a:solidFill>
                <a:latin typeface="adonis-web" pitchFamily="34" charset="0"/>
                <a:ea typeface="adonis-web" pitchFamily="34" charset="-122"/>
                <a:cs typeface="adonis-web" pitchFamily="34" charset="-120"/>
              </a:rPr>
              <a:t>The Kronecker XOR Product</a:t>
            </a:r>
            <a:endParaRPr lang="en-US" sz="4374" dirty="0"/>
          </a:p>
        </p:txBody>
      </p:sp>
      <p:sp>
        <p:nvSpPr>
          <p:cNvPr id="6" name="Shape 2"/>
          <p:cNvSpPr/>
          <p:nvPr/>
        </p:nvSpPr>
        <p:spPr>
          <a:xfrm>
            <a:off x="833199" y="2894528"/>
            <a:ext cx="499943" cy="499943"/>
          </a:xfrm>
          <a:prstGeom prst="roundRect">
            <a:avLst>
              <a:gd name="adj" fmla="val 20000"/>
            </a:avLst>
          </a:prstGeom>
          <a:solidFill>
            <a:srgbClr val="F0D4F7"/>
          </a:solidFill>
          <a:ln w="7620">
            <a:solidFill>
              <a:srgbClr val="D6BADD"/>
            </a:solidFill>
            <a:prstDash val="solid"/>
          </a:ln>
        </p:spPr>
      </p:sp>
      <p:sp>
        <p:nvSpPr>
          <p:cNvPr id="7" name="Text 3"/>
          <p:cNvSpPr/>
          <p:nvPr/>
        </p:nvSpPr>
        <p:spPr>
          <a:xfrm>
            <a:off x="991672" y="2936200"/>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1</a:t>
            </a:r>
            <a:endParaRPr lang="en-US" sz="2624" dirty="0"/>
          </a:p>
        </p:txBody>
      </p:sp>
      <p:sp>
        <p:nvSpPr>
          <p:cNvPr id="8" name="Text 4"/>
          <p:cNvSpPr/>
          <p:nvPr/>
        </p:nvSpPr>
        <p:spPr>
          <a:xfrm>
            <a:off x="1555313" y="2970848"/>
            <a:ext cx="2777490"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Definition</a:t>
            </a:r>
            <a:endParaRPr lang="en-US" sz="2187" dirty="0"/>
          </a:p>
        </p:txBody>
      </p:sp>
      <p:sp>
        <p:nvSpPr>
          <p:cNvPr id="9" name="Text 5"/>
          <p:cNvSpPr/>
          <p:nvPr/>
        </p:nvSpPr>
        <p:spPr>
          <a:xfrm>
            <a:off x="1555313" y="3451265"/>
            <a:ext cx="3820001" cy="1421606"/>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The Kronecker XOR product is a mathematical procedure that combines two matrices through element-wise exclusive OR (XOR) operations.</a:t>
            </a:r>
            <a:endParaRPr lang="en-US" sz="1750" dirty="0"/>
          </a:p>
        </p:txBody>
      </p:sp>
      <p:sp>
        <p:nvSpPr>
          <p:cNvPr id="10" name="Shape 6"/>
          <p:cNvSpPr/>
          <p:nvPr/>
        </p:nvSpPr>
        <p:spPr>
          <a:xfrm>
            <a:off x="5597485" y="2894528"/>
            <a:ext cx="499943" cy="499943"/>
          </a:xfrm>
          <a:prstGeom prst="roundRect">
            <a:avLst>
              <a:gd name="adj" fmla="val 20000"/>
            </a:avLst>
          </a:prstGeom>
          <a:solidFill>
            <a:srgbClr val="F0D4F7"/>
          </a:solidFill>
          <a:ln w="7620">
            <a:solidFill>
              <a:srgbClr val="D6BADD"/>
            </a:solidFill>
            <a:prstDash val="solid"/>
          </a:ln>
        </p:spPr>
      </p:sp>
      <p:sp>
        <p:nvSpPr>
          <p:cNvPr id="11" name="Text 7"/>
          <p:cNvSpPr/>
          <p:nvPr/>
        </p:nvSpPr>
        <p:spPr>
          <a:xfrm>
            <a:off x="5755957" y="2936200"/>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2</a:t>
            </a:r>
            <a:endParaRPr lang="en-US" sz="2624" dirty="0"/>
          </a:p>
        </p:txBody>
      </p:sp>
      <p:sp>
        <p:nvSpPr>
          <p:cNvPr id="12" name="Text 8"/>
          <p:cNvSpPr/>
          <p:nvPr/>
        </p:nvSpPr>
        <p:spPr>
          <a:xfrm>
            <a:off x="6319599" y="2970848"/>
            <a:ext cx="3681413"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Application in Image Encryption</a:t>
            </a:r>
            <a:endParaRPr lang="en-US" sz="2187" dirty="0"/>
          </a:p>
        </p:txBody>
      </p:sp>
      <p:sp>
        <p:nvSpPr>
          <p:cNvPr id="13" name="Text 9"/>
          <p:cNvSpPr/>
          <p:nvPr/>
        </p:nvSpPr>
        <p:spPr>
          <a:xfrm>
            <a:off x="6319599" y="3451265"/>
            <a:ext cx="3820001" cy="1066205"/>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Applied in image encryption primarily to introduce confusion and improve the security of encrypted images.</a:t>
            </a:r>
            <a:endParaRPr lang="en-US" sz="1750" dirty="0"/>
          </a:p>
        </p:txBody>
      </p:sp>
      <p:sp>
        <p:nvSpPr>
          <p:cNvPr id="14" name="Shape 10"/>
          <p:cNvSpPr/>
          <p:nvPr/>
        </p:nvSpPr>
        <p:spPr>
          <a:xfrm>
            <a:off x="833199" y="5268635"/>
            <a:ext cx="499943" cy="499943"/>
          </a:xfrm>
          <a:prstGeom prst="roundRect">
            <a:avLst>
              <a:gd name="adj" fmla="val 20000"/>
            </a:avLst>
          </a:prstGeom>
          <a:solidFill>
            <a:srgbClr val="F0D4F7"/>
          </a:solidFill>
          <a:ln w="7620">
            <a:solidFill>
              <a:srgbClr val="D6BADD"/>
            </a:solidFill>
            <a:prstDash val="solid"/>
          </a:ln>
        </p:spPr>
      </p:sp>
      <p:sp>
        <p:nvSpPr>
          <p:cNvPr id="15" name="Text 11"/>
          <p:cNvSpPr/>
          <p:nvPr/>
        </p:nvSpPr>
        <p:spPr>
          <a:xfrm>
            <a:off x="991672" y="5310307"/>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3</a:t>
            </a:r>
            <a:endParaRPr lang="en-US" sz="2624" dirty="0"/>
          </a:p>
        </p:txBody>
      </p:sp>
      <p:sp>
        <p:nvSpPr>
          <p:cNvPr id="16" name="Text 12"/>
          <p:cNvSpPr/>
          <p:nvPr/>
        </p:nvSpPr>
        <p:spPr>
          <a:xfrm>
            <a:off x="1555313" y="5344954"/>
            <a:ext cx="2975610"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Strengths and Limitations</a:t>
            </a:r>
            <a:endParaRPr lang="en-US" sz="2187" dirty="0"/>
          </a:p>
        </p:txBody>
      </p:sp>
      <p:sp>
        <p:nvSpPr>
          <p:cNvPr id="17" name="Text 13"/>
          <p:cNvSpPr/>
          <p:nvPr/>
        </p:nvSpPr>
        <p:spPr>
          <a:xfrm>
            <a:off x="1555313" y="5825371"/>
            <a:ext cx="8584287" cy="710803"/>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Strengths include confusion and computational efficiency, while limitations include lack of permutation.</a:t>
            </a:r>
            <a:endParaRPr lang="en-US" sz="1750" dirty="0"/>
          </a:p>
        </p:txBody>
      </p:sp>
      <p:pic>
        <p:nvPicPr>
          <p:cNvPr id="1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934760"/>
            <a:ext cx="5554980" cy="694373"/>
          </a:xfrm>
          <a:prstGeom prst="rect">
            <a:avLst/>
          </a:prstGeom>
          <a:noFill/>
          <a:ln/>
        </p:spPr>
        <p:txBody>
          <a:bodyPr wrap="none" rtlCol="0" anchor="t"/>
          <a:lstStyle/>
          <a:p>
            <a:pPr marL="0" indent="0">
              <a:lnSpc>
                <a:spcPts val="5468"/>
              </a:lnSpc>
              <a:buNone/>
            </a:pPr>
            <a:r>
              <a:rPr lang="en-US" sz="4374" b="1" kern="0" spc="-87" dirty="0">
                <a:solidFill>
                  <a:srgbClr val="000000"/>
                </a:solidFill>
                <a:latin typeface="adonis-web" pitchFamily="34" charset="0"/>
                <a:ea typeface="adonis-web" pitchFamily="34" charset="-122"/>
                <a:cs typeface="adonis-web" pitchFamily="34" charset="-120"/>
              </a:rPr>
              <a:t>Hill Cipher Encryption</a:t>
            </a:r>
            <a:endParaRPr lang="en-US" sz="4374" dirty="0"/>
          </a:p>
        </p:txBody>
      </p:sp>
      <p:pic>
        <p:nvPicPr>
          <p:cNvPr id="6" name="Image 2" descr="preencoded.png"/>
          <p:cNvPicPr>
            <a:picLocks noChangeAspect="1"/>
          </p:cNvPicPr>
          <p:nvPr/>
        </p:nvPicPr>
        <p:blipFill>
          <a:blip r:embed="rId5"/>
          <a:stretch>
            <a:fillRect/>
          </a:stretch>
        </p:blipFill>
        <p:spPr>
          <a:xfrm>
            <a:off x="833199" y="1962388"/>
            <a:ext cx="1110972" cy="1777484"/>
          </a:xfrm>
          <a:prstGeom prst="rect">
            <a:avLst/>
          </a:prstGeom>
        </p:spPr>
      </p:pic>
      <p:sp>
        <p:nvSpPr>
          <p:cNvPr id="7" name="Text 2"/>
          <p:cNvSpPr/>
          <p:nvPr/>
        </p:nvSpPr>
        <p:spPr>
          <a:xfrm>
            <a:off x="2277428" y="2184559"/>
            <a:ext cx="2777490"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Encryption Process</a:t>
            </a:r>
            <a:endParaRPr lang="en-US" sz="2187" dirty="0"/>
          </a:p>
        </p:txBody>
      </p:sp>
      <p:sp>
        <p:nvSpPr>
          <p:cNvPr id="8" name="Text 3"/>
          <p:cNvSpPr/>
          <p:nvPr/>
        </p:nvSpPr>
        <p:spPr>
          <a:xfrm>
            <a:off x="2277428" y="2664976"/>
            <a:ext cx="7862173" cy="710803"/>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Represents the plaintext message as a vector of numerical values and divides it into blocks for encryption.</a:t>
            </a:r>
            <a:endParaRPr lang="en-US" sz="1750" dirty="0"/>
          </a:p>
        </p:txBody>
      </p:sp>
      <p:pic>
        <p:nvPicPr>
          <p:cNvPr id="9" name="Image 3" descr="preencoded.png"/>
          <p:cNvPicPr>
            <a:picLocks noChangeAspect="1"/>
          </p:cNvPicPr>
          <p:nvPr/>
        </p:nvPicPr>
        <p:blipFill>
          <a:blip r:embed="rId6"/>
          <a:stretch>
            <a:fillRect/>
          </a:stretch>
        </p:blipFill>
        <p:spPr>
          <a:xfrm>
            <a:off x="833199" y="3739872"/>
            <a:ext cx="1110972" cy="1777484"/>
          </a:xfrm>
          <a:prstGeom prst="rect">
            <a:avLst/>
          </a:prstGeom>
        </p:spPr>
      </p:pic>
      <p:sp>
        <p:nvSpPr>
          <p:cNvPr id="10" name="Text 4"/>
          <p:cNvSpPr/>
          <p:nvPr/>
        </p:nvSpPr>
        <p:spPr>
          <a:xfrm>
            <a:off x="2277428" y="3962043"/>
            <a:ext cx="2777490"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Decryption Process</a:t>
            </a:r>
            <a:endParaRPr lang="en-US" sz="2187" dirty="0"/>
          </a:p>
        </p:txBody>
      </p:sp>
      <p:sp>
        <p:nvSpPr>
          <p:cNvPr id="11" name="Text 5"/>
          <p:cNvSpPr/>
          <p:nvPr/>
        </p:nvSpPr>
        <p:spPr>
          <a:xfrm>
            <a:off x="2277428" y="4442460"/>
            <a:ext cx="7862173" cy="710803"/>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Represents the ciphertext message as a vector of numerical values and divides it into blocks for decryption.</a:t>
            </a:r>
            <a:endParaRPr lang="en-US" sz="1750" dirty="0"/>
          </a:p>
        </p:txBody>
      </p:sp>
      <p:pic>
        <p:nvPicPr>
          <p:cNvPr id="12" name="Image 4" descr="preencoded.png"/>
          <p:cNvPicPr>
            <a:picLocks noChangeAspect="1"/>
          </p:cNvPicPr>
          <p:nvPr/>
        </p:nvPicPr>
        <p:blipFill>
          <a:blip r:embed="rId7"/>
          <a:stretch>
            <a:fillRect/>
          </a:stretch>
        </p:blipFill>
        <p:spPr>
          <a:xfrm>
            <a:off x="833199" y="5517356"/>
            <a:ext cx="1110972" cy="1777484"/>
          </a:xfrm>
          <a:prstGeom prst="rect">
            <a:avLst/>
          </a:prstGeom>
        </p:spPr>
      </p:pic>
      <p:sp>
        <p:nvSpPr>
          <p:cNvPr id="13" name="Text 6"/>
          <p:cNvSpPr/>
          <p:nvPr/>
        </p:nvSpPr>
        <p:spPr>
          <a:xfrm>
            <a:off x="2277428" y="5739527"/>
            <a:ext cx="2777490"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Security Considerations</a:t>
            </a:r>
            <a:endParaRPr lang="en-US" sz="2187" dirty="0"/>
          </a:p>
        </p:txBody>
      </p:sp>
      <p:sp>
        <p:nvSpPr>
          <p:cNvPr id="14" name="Text 7"/>
          <p:cNvSpPr/>
          <p:nvPr/>
        </p:nvSpPr>
        <p:spPr>
          <a:xfrm>
            <a:off x="2277428" y="6219944"/>
            <a:ext cx="7862173" cy="355402"/>
          </a:xfrm>
          <a:prstGeom prst="rect">
            <a:avLst/>
          </a:prstGeom>
          <a:noFill/>
          <a:ln/>
        </p:spPr>
        <p:txBody>
          <a:bodyPr wrap="non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Discusses the security considerations and potential vulnerabilities of the Hill Cipher.</a:t>
            </a:r>
            <a:endParaRPr lang="en-US" sz="1750" dirty="0"/>
          </a:p>
        </p:txBody>
      </p:sp>
      <p:pic>
        <p:nvPicPr>
          <p:cNvPr id="15" name="Image 5" descr="preencoded.png">
            <a:hlinkClick r:id="rId8"/>
          </p:cNvPr>
          <p:cNvPicPr>
            <a:picLocks noChangeAspect="1"/>
          </p:cNvPicPr>
          <p:nvPr/>
        </p:nvPicPr>
        <p:blipFill>
          <a:blip r:embed="rId9"/>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1801535"/>
            <a:ext cx="5554980" cy="694373"/>
          </a:xfrm>
          <a:prstGeom prst="rect">
            <a:avLst/>
          </a:prstGeom>
          <a:noFill/>
          <a:ln/>
        </p:spPr>
        <p:txBody>
          <a:bodyPr wrap="none" rtlCol="0" anchor="t"/>
          <a:lstStyle/>
          <a:p>
            <a:pPr marL="0" indent="0">
              <a:lnSpc>
                <a:spcPts val="5468"/>
              </a:lnSpc>
              <a:buNone/>
            </a:pPr>
            <a:r>
              <a:rPr lang="en-US" sz="4374" b="1" kern="0" spc="-87" dirty="0">
                <a:solidFill>
                  <a:srgbClr val="000000"/>
                </a:solidFill>
                <a:latin typeface="adonis-web" pitchFamily="34" charset="0"/>
                <a:ea typeface="adonis-web" pitchFamily="34" charset="-122"/>
                <a:cs typeface="adonis-web" pitchFamily="34" charset="-120"/>
              </a:rPr>
              <a:t>Proposed Methodology</a:t>
            </a:r>
            <a:endParaRPr lang="en-US" sz="4374" dirty="0"/>
          </a:p>
        </p:txBody>
      </p:sp>
      <p:sp>
        <p:nvSpPr>
          <p:cNvPr id="5" name="Text 2"/>
          <p:cNvSpPr/>
          <p:nvPr/>
        </p:nvSpPr>
        <p:spPr>
          <a:xfrm>
            <a:off x="2348389" y="3051334"/>
            <a:ext cx="4800124" cy="666512"/>
          </a:xfrm>
          <a:prstGeom prst="rect">
            <a:avLst/>
          </a:prstGeom>
          <a:noFill/>
          <a:ln/>
        </p:spPr>
        <p:txBody>
          <a:bodyPr wrap="none" rtlCol="0" anchor="t"/>
          <a:lstStyle/>
          <a:p>
            <a:pPr marL="0" indent="0" algn="ctr">
              <a:lnSpc>
                <a:spcPts val="6561"/>
              </a:lnSpc>
              <a:buNone/>
            </a:pPr>
            <a:r>
              <a:rPr lang="en-US" sz="5249" b="1" kern="0" spc="-105" dirty="0">
                <a:solidFill>
                  <a:srgbClr val="272525"/>
                </a:solidFill>
                <a:latin typeface="adonis-web" pitchFamily="34" charset="0"/>
                <a:ea typeface="adonis-web" pitchFamily="34" charset="-122"/>
                <a:cs typeface="adonis-web" pitchFamily="34" charset="-120"/>
              </a:rPr>
              <a:t>1</a:t>
            </a:r>
            <a:endParaRPr lang="en-US" sz="5249" dirty="0"/>
          </a:p>
        </p:txBody>
      </p:sp>
      <p:sp>
        <p:nvSpPr>
          <p:cNvPr id="6" name="Text 3"/>
          <p:cNvSpPr/>
          <p:nvPr/>
        </p:nvSpPr>
        <p:spPr>
          <a:xfrm>
            <a:off x="2348389" y="3995499"/>
            <a:ext cx="4800124" cy="355402"/>
          </a:xfrm>
          <a:prstGeom prst="rect">
            <a:avLst/>
          </a:prstGeom>
          <a:noFill/>
          <a:ln/>
        </p:spPr>
        <p:txBody>
          <a:bodyPr wrap="non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Initialization</a:t>
            </a:r>
            <a:endParaRPr lang="en-US" sz="1750" dirty="0"/>
          </a:p>
        </p:txBody>
      </p:sp>
      <p:sp>
        <p:nvSpPr>
          <p:cNvPr id="7" name="Text 4"/>
          <p:cNvSpPr/>
          <p:nvPr/>
        </p:nvSpPr>
        <p:spPr>
          <a:xfrm>
            <a:off x="7481768" y="3051334"/>
            <a:ext cx="4800124" cy="666512"/>
          </a:xfrm>
          <a:prstGeom prst="rect">
            <a:avLst/>
          </a:prstGeom>
          <a:noFill/>
          <a:ln/>
        </p:spPr>
        <p:txBody>
          <a:bodyPr wrap="none" rtlCol="0" anchor="t"/>
          <a:lstStyle/>
          <a:p>
            <a:pPr marL="0" indent="0" algn="ctr">
              <a:lnSpc>
                <a:spcPts val="6561"/>
              </a:lnSpc>
              <a:buNone/>
            </a:pPr>
            <a:r>
              <a:rPr lang="en-US" sz="5249" b="1" kern="0" spc="-105" dirty="0">
                <a:solidFill>
                  <a:srgbClr val="272525"/>
                </a:solidFill>
                <a:latin typeface="adonis-web" pitchFamily="34" charset="0"/>
                <a:ea typeface="adonis-web" pitchFamily="34" charset="-122"/>
                <a:cs typeface="adonis-web" pitchFamily="34" charset="-120"/>
              </a:rPr>
              <a:t>2</a:t>
            </a:r>
            <a:endParaRPr lang="en-US" sz="5249" dirty="0"/>
          </a:p>
        </p:txBody>
      </p:sp>
      <p:sp>
        <p:nvSpPr>
          <p:cNvPr id="8" name="Text 5"/>
          <p:cNvSpPr/>
          <p:nvPr/>
        </p:nvSpPr>
        <p:spPr>
          <a:xfrm>
            <a:off x="7481768" y="3995499"/>
            <a:ext cx="4800124" cy="355402"/>
          </a:xfrm>
          <a:prstGeom prst="rect">
            <a:avLst/>
          </a:prstGeom>
          <a:noFill/>
          <a:ln/>
        </p:spPr>
        <p:txBody>
          <a:bodyPr wrap="non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Row Shifting</a:t>
            </a:r>
            <a:endParaRPr lang="en-US" sz="1750" dirty="0"/>
          </a:p>
        </p:txBody>
      </p:sp>
      <p:sp>
        <p:nvSpPr>
          <p:cNvPr id="9" name="Text 6"/>
          <p:cNvSpPr/>
          <p:nvPr/>
        </p:nvSpPr>
        <p:spPr>
          <a:xfrm>
            <a:off x="2348389" y="5128498"/>
            <a:ext cx="4800124" cy="666512"/>
          </a:xfrm>
          <a:prstGeom prst="rect">
            <a:avLst/>
          </a:prstGeom>
          <a:noFill/>
          <a:ln/>
        </p:spPr>
        <p:txBody>
          <a:bodyPr wrap="none" rtlCol="0" anchor="t"/>
          <a:lstStyle/>
          <a:p>
            <a:pPr marL="0" indent="0" algn="ctr">
              <a:lnSpc>
                <a:spcPts val="6561"/>
              </a:lnSpc>
              <a:buNone/>
            </a:pPr>
            <a:r>
              <a:rPr lang="en-US" sz="5249" b="1" kern="0" spc="-105" dirty="0">
                <a:solidFill>
                  <a:srgbClr val="272525"/>
                </a:solidFill>
                <a:latin typeface="adonis-web" pitchFamily="34" charset="0"/>
                <a:ea typeface="adonis-web" pitchFamily="34" charset="-122"/>
                <a:cs typeface="adonis-web" pitchFamily="34" charset="-120"/>
              </a:rPr>
              <a:t>3</a:t>
            </a:r>
            <a:endParaRPr lang="en-US" sz="5249" dirty="0"/>
          </a:p>
        </p:txBody>
      </p:sp>
      <p:sp>
        <p:nvSpPr>
          <p:cNvPr id="10" name="Text 7"/>
          <p:cNvSpPr/>
          <p:nvPr/>
        </p:nvSpPr>
        <p:spPr>
          <a:xfrm>
            <a:off x="2348389" y="6072664"/>
            <a:ext cx="4800124" cy="355402"/>
          </a:xfrm>
          <a:prstGeom prst="rect">
            <a:avLst/>
          </a:prstGeom>
          <a:noFill/>
          <a:ln/>
        </p:spPr>
        <p:txBody>
          <a:bodyPr wrap="non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Hill Cipher Encryption</a:t>
            </a:r>
            <a:endParaRPr lang="en-US" sz="1750" dirty="0"/>
          </a:p>
        </p:txBody>
      </p:sp>
      <p:sp>
        <p:nvSpPr>
          <p:cNvPr id="11" name="Text 8"/>
          <p:cNvSpPr/>
          <p:nvPr/>
        </p:nvSpPr>
        <p:spPr>
          <a:xfrm>
            <a:off x="7481768" y="5128498"/>
            <a:ext cx="4800124" cy="666512"/>
          </a:xfrm>
          <a:prstGeom prst="rect">
            <a:avLst/>
          </a:prstGeom>
          <a:noFill/>
          <a:ln/>
        </p:spPr>
        <p:txBody>
          <a:bodyPr wrap="none" rtlCol="0" anchor="t"/>
          <a:lstStyle/>
          <a:p>
            <a:pPr marL="0" indent="0" algn="ctr">
              <a:lnSpc>
                <a:spcPts val="6561"/>
              </a:lnSpc>
              <a:buNone/>
            </a:pPr>
            <a:r>
              <a:rPr lang="en-US" sz="5249" b="1" kern="0" spc="-105" dirty="0">
                <a:solidFill>
                  <a:srgbClr val="272525"/>
                </a:solidFill>
                <a:latin typeface="adonis-web" pitchFamily="34" charset="0"/>
                <a:ea typeface="adonis-web" pitchFamily="34" charset="-122"/>
                <a:cs typeface="adonis-web" pitchFamily="34" charset="-120"/>
              </a:rPr>
              <a:t>4</a:t>
            </a:r>
            <a:endParaRPr lang="en-US" sz="5249" dirty="0"/>
          </a:p>
        </p:txBody>
      </p:sp>
      <p:sp>
        <p:nvSpPr>
          <p:cNvPr id="12" name="Text 9"/>
          <p:cNvSpPr/>
          <p:nvPr/>
        </p:nvSpPr>
        <p:spPr>
          <a:xfrm>
            <a:off x="7481768" y="6072664"/>
            <a:ext cx="4800124" cy="355402"/>
          </a:xfrm>
          <a:prstGeom prst="rect">
            <a:avLst/>
          </a:prstGeom>
          <a:noFill/>
          <a:ln/>
        </p:spPr>
        <p:txBody>
          <a:bodyPr wrap="non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XOR Operation</a:t>
            </a:r>
            <a:endParaRPr lang="en-US" sz="1750" dirty="0"/>
          </a:p>
        </p:txBody>
      </p:sp>
      <p:pic>
        <p:nvPicPr>
          <p:cNvPr id="13"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874645" y="547807"/>
            <a:ext cx="3784997" cy="372428"/>
          </a:xfrm>
          <a:prstGeom prst="rect">
            <a:avLst/>
          </a:prstGeom>
          <a:noFill/>
          <a:ln/>
        </p:spPr>
        <p:txBody>
          <a:bodyPr wrap="none" rtlCol="0" anchor="t"/>
          <a:lstStyle/>
          <a:p>
            <a:pPr marL="0" indent="0">
              <a:lnSpc>
                <a:spcPts val="2933"/>
              </a:lnSpc>
              <a:buNone/>
            </a:pPr>
            <a:r>
              <a:rPr lang="en-US" sz="2346" b="1" kern="0" spc="-47" dirty="0">
                <a:solidFill>
                  <a:srgbClr val="000000"/>
                </a:solidFill>
                <a:latin typeface="adonis-web" pitchFamily="34" charset="0"/>
                <a:ea typeface="adonis-web" pitchFamily="34" charset="-122"/>
                <a:cs typeface="adonis-web" pitchFamily="34" charset="-120"/>
              </a:rPr>
              <a:t>5.1 Image scrambling process: </a:t>
            </a:r>
            <a:endParaRPr lang="en-US" sz="2346" dirty="0"/>
          </a:p>
        </p:txBody>
      </p:sp>
      <p:sp>
        <p:nvSpPr>
          <p:cNvPr id="5" name="Text 2"/>
          <p:cNvSpPr/>
          <p:nvPr/>
        </p:nvSpPr>
        <p:spPr>
          <a:xfrm>
            <a:off x="2874645" y="1317427"/>
            <a:ext cx="8880991" cy="635318"/>
          </a:xfrm>
          <a:prstGeom prst="rect">
            <a:avLst/>
          </a:prstGeom>
          <a:noFill/>
          <a:ln/>
        </p:spPr>
        <p:txBody>
          <a:bodyPr wrap="squar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1. The image scrambling process closely resembles that of AES encryption. </a:t>
            </a:r>
            <a:endParaRPr lang="en-US" sz="1564" dirty="0"/>
          </a:p>
        </p:txBody>
      </p:sp>
      <p:sp>
        <p:nvSpPr>
          <p:cNvPr id="6" name="Text 3"/>
          <p:cNvSpPr/>
          <p:nvPr/>
        </p:nvSpPr>
        <p:spPr>
          <a:xfrm>
            <a:off x="2874645" y="2176224"/>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2. Specifically, we perform a shift rows operation on a state matrix. </a:t>
            </a:r>
            <a:endParaRPr lang="en-US" sz="1564" dirty="0"/>
          </a:p>
        </p:txBody>
      </p:sp>
      <p:sp>
        <p:nvSpPr>
          <p:cNvPr id="7" name="Text 4"/>
          <p:cNvSpPr/>
          <p:nvPr/>
        </p:nvSpPr>
        <p:spPr>
          <a:xfrm>
            <a:off x="2874645" y="2717363"/>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3. Here’s how it works:</a:t>
            </a:r>
            <a:endParaRPr lang="en-US" sz="1564" dirty="0"/>
          </a:p>
        </p:txBody>
      </p:sp>
      <p:sp>
        <p:nvSpPr>
          <p:cNvPr id="8" name="Text 5"/>
          <p:cNvSpPr/>
          <p:nvPr/>
        </p:nvSpPr>
        <p:spPr>
          <a:xfrm>
            <a:off x="2874645" y="3258502"/>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 We have a 4 × 4 matrix, denoted as P.</a:t>
            </a:r>
            <a:endParaRPr lang="en-US" sz="1564" dirty="0"/>
          </a:p>
        </p:txBody>
      </p:sp>
      <p:sp>
        <p:nvSpPr>
          <p:cNvPr id="9" name="Text 6"/>
          <p:cNvSpPr/>
          <p:nvPr/>
        </p:nvSpPr>
        <p:spPr>
          <a:xfrm>
            <a:off x="2874645" y="3799642"/>
            <a:ext cx="8880991" cy="635318"/>
          </a:xfrm>
          <a:prstGeom prst="rect">
            <a:avLst/>
          </a:prstGeom>
          <a:noFill/>
          <a:ln/>
        </p:spPr>
        <p:txBody>
          <a:bodyPr wrap="squar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 Each row in the matrix is shifted to the left by a specific quantity of
positions.</a:t>
            </a:r>
            <a:endParaRPr lang="en-US" sz="1564" dirty="0"/>
          </a:p>
        </p:txBody>
      </p:sp>
      <p:sp>
        <p:nvSpPr>
          <p:cNvPr id="10" name="Text 7"/>
          <p:cNvSpPr/>
          <p:nvPr/>
        </p:nvSpPr>
        <p:spPr>
          <a:xfrm>
            <a:off x="2874645" y="4658439"/>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 The count of positions altered depends on the index of the row: </a:t>
            </a:r>
            <a:endParaRPr lang="en-US" sz="1564" dirty="0"/>
          </a:p>
        </p:txBody>
      </p:sp>
      <p:sp>
        <p:nvSpPr>
          <p:cNvPr id="11" name="Text 8"/>
          <p:cNvSpPr/>
          <p:nvPr/>
        </p:nvSpPr>
        <p:spPr>
          <a:xfrm>
            <a:off x="2874645" y="5199578"/>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The first row remains unshifted. </a:t>
            </a:r>
            <a:endParaRPr lang="en-US" sz="1564" dirty="0"/>
          </a:p>
        </p:txBody>
      </p:sp>
      <p:sp>
        <p:nvSpPr>
          <p:cNvPr id="12" name="Text 9"/>
          <p:cNvSpPr/>
          <p:nvPr/>
        </p:nvSpPr>
        <p:spPr>
          <a:xfrm>
            <a:off x="2874645" y="5740718"/>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The second-row shifts by one position. </a:t>
            </a:r>
            <a:endParaRPr lang="en-US" sz="1564" dirty="0"/>
          </a:p>
        </p:txBody>
      </p:sp>
      <p:sp>
        <p:nvSpPr>
          <p:cNvPr id="13" name="Text 10"/>
          <p:cNvSpPr/>
          <p:nvPr/>
        </p:nvSpPr>
        <p:spPr>
          <a:xfrm>
            <a:off x="2874645" y="6281857"/>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The third-row shifts by two positions. </a:t>
            </a:r>
            <a:endParaRPr lang="en-US" sz="1564" dirty="0"/>
          </a:p>
        </p:txBody>
      </p:sp>
      <p:sp>
        <p:nvSpPr>
          <p:cNvPr id="14" name="Text 11"/>
          <p:cNvSpPr/>
          <p:nvPr/>
        </p:nvSpPr>
        <p:spPr>
          <a:xfrm>
            <a:off x="2874645" y="6822996"/>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The fourth-row shifts by three positions. </a:t>
            </a:r>
            <a:endParaRPr lang="en-US" sz="1564" dirty="0"/>
          </a:p>
        </p:txBody>
      </p:sp>
      <p:sp>
        <p:nvSpPr>
          <p:cNvPr id="15" name="Text 12"/>
          <p:cNvSpPr/>
          <p:nvPr/>
        </p:nvSpPr>
        <p:spPr>
          <a:xfrm>
            <a:off x="2874645" y="7364135"/>
            <a:ext cx="8880991" cy="317659"/>
          </a:xfrm>
          <a:prstGeom prst="rect">
            <a:avLst/>
          </a:prstGeom>
          <a:noFill/>
          <a:ln/>
        </p:spPr>
        <p:txBody>
          <a:bodyPr wrap="none" rtlCol="0" anchor="t"/>
          <a:lstStyle/>
          <a:p>
            <a:pPr marL="0" indent="0">
              <a:lnSpc>
                <a:spcPts val="2503"/>
              </a:lnSpc>
              <a:buNone/>
            </a:pPr>
            <a:r>
              <a:rPr lang="en-US" sz="1564" kern="0" spc="-31" dirty="0">
                <a:solidFill>
                  <a:srgbClr val="272525"/>
                </a:solidFill>
                <a:latin typeface="Source Sans Pro" pitchFamily="34" charset="0"/>
                <a:ea typeface="Source Sans Pro" pitchFamily="34" charset="-122"/>
                <a:cs typeface="Source Sans Pro" pitchFamily="34" charset="-120"/>
              </a:rPr>
              <a:t>• This process extends across the entire image.</a:t>
            </a:r>
            <a:endParaRPr lang="en-US" sz="1564" dirty="0"/>
          </a:p>
        </p:txBody>
      </p:sp>
      <p:pic>
        <p:nvPicPr>
          <p:cNvPr id="1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833318"/>
            <a:ext cx="2777490" cy="347186"/>
          </a:xfrm>
          <a:prstGeom prst="rect">
            <a:avLst/>
          </a:prstGeom>
          <a:noFill/>
          <a:ln/>
        </p:spPr>
        <p:txBody>
          <a:bodyPr wrap="none" rtlCol="0" anchor="t"/>
          <a:lstStyle/>
          <a:p>
            <a:pPr marL="0" indent="0">
              <a:lnSpc>
                <a:spcPts val="2734"/>
              </a:lnSpc>
              <a:buNone/>
            </a:pPr>
            <a:endParaRPr lang="en-US" sz="2187" dirty="0"/>
          </a:p>
        </p:txBody>
      </p:sp>
      <p:sp>
        <p:nvSpPr>
          <p:cNvPr id="5" name="Text 2"/>
          <p:cNvSpPr/>
          <p:nvPr/>
        </p:nvSpPr>
        <p:spPr>
          <a:xfrm>
            <a:off x="2348389" y="1402675"/>
            <a:ext cx="9933503" cy="1041559"/>
          </a:xfrm>
          <a:prstGeom prst="rect">
            <a:avLst/>
          </a:prstGeom>
          <a:noFill/>
          <a:ln/>
        </p:spPr>
        <p:txBody>
          <a:bodyPr wrap="square" rtlCol="0" anchor="t"/>
          <a:lstStyle/>
          <a:p>
            <a:pPr marL="0" indent="0">
              <a:lnSpc>
                <a:spcPts val="2734"/>
              </a:lnSpc>
              <a:buNone/>
            </a:pPr>
            <a:r>
              <a:rPr lang="en-US" sz="2187" b="1" kern="0" spc="-44" dirty="0">
                <a:solidFill>
                  <a:srgbClr val="000000"/>
                </a:solidFill>
                <a:latin typeface="adonis-web" pitchFamily="34" charset="0"/>
                <a:ea typeface="adonis-web" pitchFamily="34" charset="-122"/>
                <a:cs typeface="adonis-web" pitchFamily="34" charset="-120"/>
              </a:rPr>
              <a:t>Step 2: Matrix Transformation Using Bitwise Exclusive OR (XOR) In this step, we perform a transformation on the top values of matrix P to create a new matrix H. Here’s how it works:</a:t>
            </a:r>
            <a:endParaRPr lang="en-US" sz="2187" dirty="0"/>
          </a:p>
        </p:txBody>
      </p:sp>
      <p:sp>
        <p:nvSpPr>
          <p:cNvPr id="6" name="Text 3"/>
          <p:cNvSpPr/>
          <p:nvPr/>
        </p:nvSpPr>
        <p:spPr>
          <a:xfrm>
            <a:off x="2348389" y="2777490"/>
            <a:ext cx="10186511" cy="2026920"/>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 1. Preserving Top Values: • We start with the highest value in every odd column in matrix P. • For each odd column, we perform a bitwise exclusive OR (XOR) operation with all the values in the corresponding even column. • Similarly, we apply the same process to the top value of each even column, XOR-ing it with all values in the corresponding odd column (excluding the top value). 2. Matrix H: • The resulting matrix is denoted as H. • It contains transformed values based on the XOR operations described above.</a:t>
            </a:r>
            <a:endParaRPr lang="en-US" sz="1750" dirty="0"/>
          </a:p>
        </p:txBody>
      </p:sp>
      <p:sp>
        <p:nvSpPr>
          <p:cNvPr id="7" name="Text 4"/>
          <p:cNvSpPr/>
          <p:nvPr/>
        </p:nvSpPr>
        <p:spPr>
          <a:xfrm>
            <a:off x="2703790" y="4804410"/>
            <a:ext cx="9578102" cy="718423"/>
          </a:xfrm>
          <a:prstGeom prst="rect">
            <a:avLst/>
          </a:prstGeom>
          <a:noFill/>
          <a:ln/>
        </p:spPr>
        <p:txBody>
          <a:bodyPr wrap="square" rtlCol="0" anchor="t"/>
          <a:lstStyle/>
          <a:p>
            <a:pPr marL="342900" indent="-342900" algn="just">
              <a:lnSpc>
                <a:spcPts val="2799"/>
              </a:lnSpc>
              <a:buSzPct val="100000"/>
              <a:buFont typeface="+mj-lt"/>
              <a:buAutoNum type="arabicPeriod"/>
            </a:pPr>
            <a:r>
              <a:rPr lang="en-US" sz="1750" kern="0" spc="-35" dirty="0">
                <a:solidFill>
                  <a:srgbClr val="272525"/>
                </a:solidFill>
                <a:highlight>
                  <a:srgbClr val="F7E9FB"/>
                </a:highlight>
                <a:latin typeface="Consolas" pitchFamily="34" charset="0"/>
                <a:ea typeface="Consolas" pitchFamily="34" charset="-122"/>
                <a:cs typeface="Consolas" pitchFamily="34" charset="-120"/>
              </a:rPr>
              <a:t>Illustration: </a:t>
            </a:r>
            <a:r>
              <a:rPr lang="en-US" sz="1750" kern="0" spc="-35" dirty="0">
                <a:solidFill>
                  <a:srgbClr val="272525"/>
                </a:solidFill>
                <a:latin typeface="Source Sans Pro" pitchFamily="34" charset="0"/>
                <a:ea typeface="Source Sans Pro" pitchFamily="34" charset="-122"/>
                <a:cs typeface="Source Sans Pro" pitchFamily="34" charset="-120"/>
              </a:rPr>
              <a:t>• Figure 2 provides a visual representation of this process. • Imagine a 4 × 4 matrix P, and we apply the XOR transformations to its top values.</a:t>
            </a:r>
            <a:endParaRPr lang="en-US" sz="1750" dirty="0"/>
          </a:p>
        </p:txBody>
      </p:sp>
      <p:sp>
        <p:nvSpPr>
          <p:cNvPr id="8" name="Text 5"/>
          <p:cNvSpPr/>
          <p:nvPr/>
        </p:nvSpPr>
        <p:spPr>
          <a:xfrm>
            <a:off x="3059311" y="5611654"/>
            <a:ext cx="9222581" cy="2198846"/>
          </a:xfrm>
          <a:prstGeom prst="rect">
            <a:avLst/>
          </a:prstGeom>
          <a:noFill/>
          <a:ln/>
        </p:spPr>
        <p:txBody>
          <a:bodyPr wrap="square" rtlCol="0" anchor="t"/>
          <a:lstStyle/>
          <a:p>
            <a:pPr marL="685800" lvl="1" indent="-342900" algn="just">
              <a:lnSpc>
                <a:spcPts val="2799"/>
              </a:lnSpc>
              <a:buSzPct val="100000"/>
              <a:buFont typeface="+mj-lt"/>
              <a:buAutoNum type="arabicPeriod"/>
            </a:pPr>
            <a:r>
              <a:rPr lang="en-US" sz="1750" kern="0" spc="-35" dirty="0">
                <a:solidFill>
                  <a:srgbClr val="272525"/>
                </a:solidFill>
                <a:highlight>
                  <a:srgbClr val="F7E9FB"/>
                </a:highlight>
                <a:latin typeface="Consolas" pitchFamily="34" charset="0"/>
                <a:ea typeface="Consolas" pitchFamily="34" charset="-122"/>
                <a:cs typeface="Consolas" pitchFamily="34" charset="-120"/>
              </a:rPr>
              <a:t>Equations: </a:t>
            </a:r>
            <a:r>
              <a:rPr lang="en-US" sz="1750" kern="0" spc="-35" dirty="0">
                <a:solidFill>
                  <a:srgbClr val="272525"/>
                </a:solidFill>
                <a:latin typeface="Source Sans Pro" pitchFamily="34" charset="0"/>
                <a:ea typeface="Source Sans Pro" pitchFamily="34" charset="-122"/>
                <a:cs typeface="Source Sans Pro" pitchFamily="34" charset="-120"/>
              </a:rPr>
              <a:t>Let’s denote the elements of matrix H as x(i, j+n) and y(i, j+n). The XOR operations are defined as follows: • (x(i, j+n) = y(i+1, 0) \oplus x(i, j+n)) • (y(i, j+n) = x(i-1, 0) \oplus y(i, j+n)) Here, ‘x’ and ‘y’ represent odd and even columns, respectively. ‘i’ and ‘j’ denote different image pixel positions within the matrix at the 'n’th position. In summary, this step introduces a cryptographic-like transformation to matrix P, resulting in the modified matrix H.</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30314"/>
          </a:xfrm>
          <a:prstGeom prst="rect">
            <a:avLst/>
          </a:prstGeom>
          <a:solidFill>
            <a:srgbClr val="FFFFFF">
              <a:alpha val="75000"/>
            </a:srgbClr>
          </a:solidFill>
          <a:ln/>
        </p:spPr>
      </p:sp>
      <p:sp>
        <p:nvSpPr>
          <p:cNvPr id="4" name="Text 1"/>
          <p:cNvSpPr/>
          <p:nvPr/>
        </p:nvSpPr>
        <p:spPr>
          <a:xfrm>
            <a:off x="2597348" y="580311"/>
            <a:ext cx="3554849" cy="395645"/>
          </a:xfrm>
          <a:prstGeom prst="rect">
            <a:avLst/>
          </a:prstGeom>
          <a:noFill/>
          <a:ln/>
        </p:spPr>
        <p:txBody>
          <a:bodyPr wrap="none" rtlCol="0" anchor="t"/>
          <a:lstStyle/>
          <a:p>
            <a:pPr marL="0" indent="0">
              <a:lnSpc>
                <a:spcPts val="3116"/>
              </a:lnSpc>
              <a:buNone/>
            </a:pPr>
            <a:r>
              <a:rPr lang="en-US" sz="2493" b="1" kern="0" spc="-50" dirty="0">
                <a:solidFill>
                  <a:srgbClr val="000000"/>
                </a:solidFill>
                <a:latin typeface="adonis-web" pitchFamily="34" charset="0"/>
                <a:ea typeface="adonis-web" pitchFamily="34" charset="-122"/>
                <a:cs typeface="adonis-web" pitchFamily="34" charset="-120"/>
              </a:rPr>
              <a:t>1. Experimental Evaluation:</a:t>
            </a:r>
            <a:endParaRPr lang="en-US" sz="2493" dirty="0"/>
          </a:p>
        </p:txBody>
      </p:sp>
      <p:sp>
        <p:nvSpPr>
          <p:cNvPr id="5" name="Text 2"/>
          <p:cNvSpPr/>
          <p:nvPr/>
        </p:nvSpPr>
        <p:spPr>
          <a:xfrm>
            <a:off x="2597348" y="1398032"/>
            <a:ext cx="10166152" cy="6740128"/>
          </a:xfrm>
          <a:prstGeom prst="rect">
            <a:avLst/>
          </a:prstGeom>
          <a:noFill/>
          <a:ln/>
        </p:spPr>
        <p:txBody>
          <a:bodyPr wrap="square" rtlCol="0" anchor="t"/>
          <a:lstStyle/>
          <a:p>
            <a:pPr marL="0" indent="0" algn="just">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Dataset Description:</a:t>
            </a:r>
            <a:r>
              <a:rPr lang="en-US" sz="1662" kern="0" spc="-33" dirty="0">
                <a:solidFill>
                  <a:srgbClr val="272525"/>
                </a:solidFill>
                <a:latin typeface="Source Sans Pro" pitchFamily="34" charset="0"/>
                <a:ea typeface="Source Sans Pro" pitchFamily="34" charset="-122"/>
                <a:cs typeface="Source Sans Pro" pitchFamily="34" charset="-120"/>
              </a:rPr>
              <a:t> We utilize a diverse dataset of digital images sourced from publicly available repositories and databases. The dataset comprises images of varying resolutions, formats, and content types to ensure comprehensive testing. Additionally, images with different color spaces and complexities are included to assess the robustness and applicability of the proposed encryption scheme across different scenarios.</a:t>
            </a:r>
            <a:endParaRPr lang="en-US" sz="1662" dirty="0"/>
          </a:p>
        </p:txBody>
      </p:sp>
      <p:sp>
        <p:nvSpPr>
          <p:cNvPr id="6" name="Text 3"/>
          <p:cNvSpPr/>
          <p:nvPr/>
        </p:nvSpPr>
        <p:spPr>
          <a:xfrm>
            <a:off x="2597348" y="2986088"/>
            <a:ext cx="9435584" cy="675323"/>
          </a:xfrm>
          <a:prstGeom prst="rect">
            <a:avLst/>
          </a:prstGeom>
          <a:noFill/>
          <a:ln/>
        </p:spPr>
        <p:txBody>
          <a:bodyPr wrap="square" rtlCol="0" anchor="t"/>
          <a:lstStyle/>
          <a:p>
            <a:pPr marL="0" indent="0" algn="just">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Performance Metrics:</a:t>
            </a:r>
            <a:r>
              <a:rPr lang="en-US" sz="1662" kern="0" spc="-33" dirty="0">
                <a:solidFill>
                  <a:srgbClr val="272525"/>
                </a:solidFill>
                <a:latin typeface="Source Sans Pro" pitchFamily="34" charset="0"/>
                <a:ea typeface="Source Sans Pro" pitchFamily="34" charset="-122"/>
                <a:cs typeface="Source Sans Pro" pitchFamily="34" charset="-120"/>
              </a:rPr>
              <a:t> The effectiveness of the suggested image encryption scheme is assessed using the subsequent metric:</a:t>
            </a:r>
            <a:endParaRPr lang="en-US" sz="1662" dirty="0"/>
          </a:p>
        </p:txBody>
      </p:sp>
      <p:sp>
        <p:nvSpPr>
          <p:cNvPr id="7" name="Text 4"/>
          <p:cNvSpPr/>
          <p:nvPr/>
        </p:nvSpPr>
        <p:spPr>
          <a:xfrm>
            <a:off x="2597348" y="3898821"/>
            <a:ext cx="9435584" cy="675323"/>
          </a:xfrm>
          <a:prstGeom prst="rect">
            <a:avLst/>
          </a:prstGeom>
          <a:noFill/>
          <a:ln/>
        </p:spPr>
        <p:txBody>
          <a:bodyPr wrap="square" rtlCol="0" anchor="t"/>
          <a:lstStyle/>
          <a:p>
            <a:pPr marL="0" indent="0" algn="just">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Encryption Time:</a:t>
            </a:r>
            <a:r>
              <a:rPr lang="en-US" sz="1662" kern="0" spc="-33" dirty="0">
                <a:solidFill>
                  <a:srgbClr val="272525"/>
                </a:solidFill>
                <a:latin typeface="Source Sans Pro" pitchFamily="34" charset="0"/>
                <a:ea typeface="Source Sans Pro" pitchFamily="34" charset="-122"/>
                <a:cs typeface="Source Sans Pro" pitchFamily="34" charset="-120"/>
              </a:rPr>
              <a:t> The time taken to encrypt individual images or batches of images, measured in seconds. This metric assesses the computational efficiency of the encryption process.</a:t>
            </a:r>
            <a:endParaRPr lang="en-US" sz="1662" dirty="0"/>
          </a:p>
        </p:txBody>
      </p:sp>
      <p:sp>
        <p:nvSpPr>
          <p:cNvPr id="8" name="Text 5"/>
          <p:cNvSpPr/>
          <p:nvPr/>
        </p:nvSpPr>
        <p:spPr>
          <a:xfrm>
            <a:off x="2597348" y="4811554"/>
            <a:ext cx="9435584" cy="675323"/>
          </a:xfrm>
          <a:prstGeom prst="rect">
            <a:avLst/>
          </a:prstGeom>
          <a:noFill/>
          <a:ln/>
        </p:spPr>
        <p:txBody>
          <a:bodyPr wrap="square" rtlCol="0" anchor="t"/>
          <a:lstStyle/>
          <a:p>
            <a:pPr marL="0" indent="0">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Decryption Time:</a:t>
            </a:r>
            <a:r>
              <a:rPr lang="en-US" sz="1662" kern="0" spc="-33" dirty="0">
                <a:solidFill>
                  <a:srgbClr val="272525"/>
                </a:solidFill>
                <a:latin typeface="Source Sans Pro" pitchFamily="34" charset="0"/>
                <a:ea typeface="Source Sans Pro" pitchFamily="34" charset="-122"/>
                <a:cs typeface="Source Sans Pro" pitchFamily="34" charset="-120"/>
              </a:rPr>
              <a:t> The time taken to decrypt encrypted images, measured in seconds. This metric evaluates the computational efficiency of the decryption process.</a:t>
            </a:r>
            <a:endParaRPr lang="en-US" sz="1662" dirty="0"/>
          </a:p>
        </p:txBody>
      </p:sp>
      <p:sp>
        <p:nvSpPr>
          <p:cNvPr id="9" name="Text 6"/>
          <p:cNvSpPr/>
          <p:nvPr/>
        </p:nvSpPr>
        <p:spPr>
          <a:xfrm>
            <a:off x="2597348" y="5724287"/>
            <a:ext cx="9435584" cy="675323"/>
          </a:xfrm>
          <a:prstGeom prst="rect">
            <a:avLst/>
          </a:prstGeom>
          <a:noFill/>
          <a:ln/>
        </p:spPr>
        <p:txBody>
          <a:bodyPr wrap="square" rtlCol="0" anchor="t"/>
          <a:lstStyle/>
          <a:p>
            <a:pPr marL="0" indent="0">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Peak Signal-to-Noise Ratio (PSNR):</a:t>
            </a:r>
            <a:r>
              <a:rPr lang="en-US" sz="1662" kern="0" spc="-33" dirty="0">
                <a:solidFill>
                  <a:srgbClr val="272525"/>
                </a:solidFill>
                <a:latin typeface="Source Sans Pro" pitchFamily="34" charset="0"/>
                <a:ea typeface="Source Sans Pro" pitchFamily="34" charset="-122"/>
                <a:cs typeface="Source Sans Pro" pitchFamily="34" charset="-120"/>
              </a:rPr>
              <a:t> A metric used to quantify the quality of the decrypted image compared to the original plaintext image. Higher PSNR values indicate better reconstruction fidelity.</a:t>
            </a:r>
            <a:endParaRPr lang="en-US" sz="1662" dirty="0"/>
          </a:p>
        </p:txBody>
      </p:sp>
      <p:sp>
        <p:nvSpPr>
          <p:cNvPr id="10" name="Text 7"/>
          <p:cNvSpPr/>
          <p:nvPr/>
        </p:nvSpPr>
        <p:spPr>
          <a:xfrm>
            <a:off x="2597348" y="6637020"/>
            <a:ext cx="9435584" cy="1012984"/>
          </a:xfrm>
          <a:prstGeom prst="rect">
            <a:avLst/>
          </a:prstGeom>
          <a:noFill/>
          <a:ln/>
        </p:spPr>
        <p:txBody>
          <a:bodyPr wrap="square" rtlCol="0" anchor="t"/>
          <a:lstStyle/>
          <a:p>
            <a:pPr marL="0" indent="0">
              <a:lnSpc>
                <a:spcPts val="2659"/>
              </a:lnSpc>
              <a:buNone/>
            </a:pPr>
            <a:r>
              <a:rPr lang="en-US" sz="1662" b="1" kern="0" spc="-33" dirty="0">
                <a:solidFill>
                  <a:srgbClr val="272525"/>
                </a:solidFill>
                <a:latin typeface="Source Sans Pro" pitchFamily="34" charset="0"/>
                <a:ea typeface="Source Sans Pro" pitchFamily="34" charset="-122"/>
                <a:cs typeface="Source Sans Pro" pitchFamily="34" charset="-120"/>
              </a:rPr>
              <a:t>Security Analysis:</a:t>
            </a:r>
            <a:r>
              <a:rPr lang="en-US" sz="1662" kern="0" spc="-33" dirty="0">
                <a:solidFill>
                  <a:srgbClr val="272525"/>
                </a:solidFill>
                <a:latin typeface="Source Sans Pro" pitchFamily="34" charset="0"/>
                <a:ea typeface="Source Sans Pro" pitchFamily="34" charset="-122"/>
                <a:cs typeface="Source Sans Pro" pitchFamily="34" charset="-120"/>
              </a:rPr>
              <a:t> Evaluation of the resistance of the encrypted images to various cryptographic attacks, including statistical attacks, differential attacks, and brute-force attacks. This analysis assesses the robustness of the encryption scheme against adversarial attempts to recover the plaintext from the ciphertext.</a:t>
            </a:r>
            <a:endParaRPr lang="en-US" sz="1662" dirty="0"/>
          </a:p>
        </p:txBody>
      </p:sp>
      <p:pic>
        <p:nvPicPr>
          <p:cNvPr id="1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1056323"/>
            <a:ext cx="3802380" cy="446961"/>
          </a:xfrm>
          <a:prstGeom prst="rect">
            <a:avLst/>
          </a:prstGeom>
          <a:noFill/>
          <a:ln/>
        </p:spPr>
        <p:txBody>
          <a:bodyPr wrap="none" rtlCol="0" anchor="t"/>
          <a:lstStyle/>
          <a:p>
            <a:pPr marL="0" indent="0">
              <a:lnSpc>
                <a:spcPts val="3281"/>
              </a:lnSpc>
              <a:buNone/>
            </a:pPr>
            <a:r>
              <a:rPr lang="en-US" sz="2624" b="1" kern="0" spc="-52" dirty="0">
                <a:solidFill>
                  <a:srgbClr val="272525"/>
                </a:solidFill>
                <a:highlight>
                  <a:srgbClr val="F7E9FB"/>
                </a:highlight>
                <a:latin typeface="Consolas" pitchFamily="34" charset="0"/>
                <a:ea typeface="Consolas" pitchFamily="34" charset="-122"/>
                <a:cs typeface="Consolas" pitchFamily="34" charset="-120"/>
              </a:rPr>
              <a:t>Results and Discussion: </a:t>
            </a:r>
            <a:endParaRPr lang="en-US" sz="2624" dirty="0"/>
          </a:p>
        </p:txBody>
      </p:sp>
      <p:sp>
        <p:nvSpPr>
          <p:cNvPr id="5" name="Text 2"/>
          <p:cNvSpPr/>
          <p:nvPr/>
        </p:nvSpPr>
        <p:spPr>
          <a:xfrm>
            <a:off x="2348389" y="1947624"/>
            <a:ext cx="10123011" cy="5225534"/>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Presentation of Experimental Results: The experimental results are presented based on the following metrics: Encryption and Decryption Duration: The duration required to encrypt and decrypt images of different sizes employing the proposed encryption method. Peak Signal-to-Noise Ratio (PSNR): The fidelity of the decrypted images in comparison to the original plaintext images, measured in dB. Structural Similarity Index (SSIM): The similarity between the decrypted images and the original plaintext images, ranging from 0 to 1</a:t>
            </a:r>
            <a:r>
              <a:rPr lang="en-US" sz="1750" kern="0" spc="-35" dirty="0" smtClean="0">
                <a:solidFill>
                  <a:srgbClr val="272525"/>
                </a:solidFill>
                <a:latin typeface="Source Sans Pro" pitchFamily="34" charset="0"/>
                <a:ea typeface="Source Sans Pro" pitchFamily="34" charset="-122"/>
                <a:cs typeface="Source Sans Pro" pitchFamily="34" charset="-120"/>
              </a:rPr>
              <a:t>.</a:t>
            </a:r>
          </a:p>
          <a:p>
            <a:pPr marL="0" indent="0" algn="just">
              <a:lnSpc>
                <a:spcPts val="2799"/>
              </a:lnSpc>
              <a:buNone/>
            </a:pPr>
            <a:endParaRPr lang="en-US" sz="1750" kern="0" spc="-35" dirty="0" smtClean="0">
              <a:solidFill>
                <a:srgbClr val="272525"/>
              </a:solidFill>
              <a:latin typeface="Source Sans Pro" pitchFamily="34" charset="0"/>
              <a:ea typeface="Source Sans Pro" pitchFamily="34" charset="-122"/>
            </a:endParaRPr>
          </a:p>
          <a:p>
            <a:pPr marL="0" indent="0" algn="just">
              <a:lnSpc>
                <a:spcPts val="2799"/>
              </a:lnSpc>
              <a:buNone/>
            </a:pPr>
            <a:endParaRPr lang="en-US" sz="1750" dirty="0"/>
          </a:p>
        </p:txBody>
      </p:sp>
      <p:sp>
        <p:nvSpPr>
          <p:cNvPr id="6" name="Text 3"/>
          <p:cNvSpPr/>
          <p:nvPr/>
        </p:nvSpPr>
        <p:spPr>
          <a:xfrm>
            <a:off x="2348389" y="3974544"/>
            <a:ext cx="9933503" cy="3198614"/>
          </a:xfrm>
          <a:prstGeom prst="rect">
            <a:avLst/>
          </a:prstGeom>
          <a:noFill/>
          <a:ln/>
        </p:spPr>
        <p:txBody>
          <a:bodyPr wrap="square" rtlCol="0" anchor="t"/>
          <a:lstStyle/>
          <a:p>
            <a:pPr marL="0" indent="0" algn="just">
              <a:lnSpc>
                <a:spcPts val="2799"/>
              </a:lnSpc>
              <a:buNone/>
            </a:pPr>
            <a:endParaRPr lang="en-US" sz="1750" kern="0" spc="-35" dirty="0" smtClean="0">
              <a:solidFill>
                <a:srgbClr val="272525"/>
              </a:solidFill>
              <a:latin typeface="Source Sans Pro" pitchFamily="34" charset="0"/>
              <a:ea typeface="Source Sans Pro" pitchFamily="34" charset="-122"/>
              <a:cs typeface="Source Sans Pro" pitchFamily="34" charset="-120"/>
            </a:endParaRPr>
          </a:p>
          <a:p>
            <a:pPr marL="0" indent="0" algn="just">
              <a:lnSpc>
                <a:spcPts val="2799"/>
              </a:lnSpc>
              <a:buNone/>
            </a:pPr>
            <a:r>
              <a:rPr lang="en-US" sz="1750" kern="0" spc="-35" dirty="0" smtClean="0">
                <a:solidFill>
                  <a:srgbClr val="272525"/>
                </a:solidFill>
                <a:latin typeface="Source Sans Pro" pitchFamily="34" charset="0"/>
                <a:ea typeface="Source Sans Pro" pitchFamily="34" charset="-122"/>
                <a:cs typeface="Source Sans Pro" pitchFamily="34" charset="-120"/>
              </a:rPr>
              <a:t>Discussion </a:t>
            </a:r>
            <a:r>
              <a:rPr lang="en-US" sz="1750" kern="0" spc="-35" dirty="0">
                <a:solidFill>
                  <a:srgbClr val="272525"/>
                </a:solidFill>
                <a:latin typeface="Source Sans Pro" pitchFamily="34" charset="0"/>
                <a:ea typeface="Source Sans Pro" pitchFamily="34" charset="-122"/>
                <a:cs typeface="Source Sans Pro" pitchFamily="34" charset="-120"/>
              </a:rPr>
              <a:t>on Findings: Encryption and Decryption Efficiency: The experimental results demonstrate the efficiency of the proposed encryption scheme in terms of encryption and decryption time. The scheme achieves fast processing speeds, rendering it appropriate for real-time applications. Reconstruction Fidelity: The PSNR and SSIM values indicate high reconstruction fidelity, indicating that the decrypted images closely resemble the original plaintext images. This confirms the effectiveness of the encryption scheme in preserving image quality during encryption and decryption. Security Analysis: The encrypted images demonstrate strong resilience against cryptographic attacks, including statistical analysis, differential analysis, and brute-force attacks.. This validates the security of the proposed encryption scheme and its ability to protect sensitive image data from unauthorized access.</a:t>
            </a:r>
            <a:endParaRPr lang="en-US" sz="1750" dirty="0"/>
          </a:p>
        </p:txBody>
      </p:sp>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1536740"/>
            <a:ext cx="3332917" cy="446961"/>
          </a:xfrm>
          <a:prstGeom prst="rect">
            <a:avLst/>
          </a:prstGeom>
          <a:noFill/>
          <a:ln/>
        </p:spPr>
        <p:txBody>
          <a:bodyPr wrap="none" rtlCol="0" anchor="t"/>
          <a:lstStyle/>
          <a:p>
            <a:pPr marL="0" indent="0">
              <a:lnSpc>
                <a:spcPts val="3281"/>
              </a:lnSpc>
              <a:buNone/>
            </a:pPr>
            <a:r>
              <a:rPr lang="en-US" sz="2624" b="1" kern="0" spc="-52" dirty="0">
                <a:solidFill>
                  <a:srgbClr val="272525"/>
                </a:solidFill>
                <a:highlight>
                  <a:srgbClr val="F7E9FB"/>
                </a:highlight>
                <a:latin typeface="Consolas" pitchFamily="34" charset="0"/>
                <a:ea typeface="Consolas" pitchFamily="34" charset="-122"/>
                <a:cs typeface="Consolas" pitchFamily="34" charset="-120"/>
              </a:rPr>
              <a:t>Conclusion: </a:t>
            </a:r>
            <a:endParaRPr lang="en-US" sz="2624" dirty="0"/>
          </a:p>
        </p:txBody>
      </p:sp>
      <p:sp>
        <p:nvSpPr>
          <p:cNvPr id="5" name="Text 2"/>
          <p:cNvSpPr/>
          <p:nvPr/>
        </p:nvSpPr>
        <p:spPr>
          <a:xfrm>
            <a:off x="2348389" y="2428042"/>
            <a:ext cx="9933503" cy="4264819"/>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In our research paper, we introduce a novel approach to image encryption that integrates multiple techniques to ensure strong security. Our proposed method consists of the following elements: We utilize image scrambling as a foundational step in our encryption process. This method rearranges pixel positions within the image, adding complexity and making it difficult for unauthorized individuals to decrypt the original content. The Hill cipher, a traditional symmetric encryption algorithm operating on data blocks, is applied to our scrambled image, further enhancing its security. The Hill cipher's reliance on matrix operations makes it resilient against frequency-based attacks. Additionally, we incorporate the Kronecker XOR product, a mathematical operation combining two matrices, into our encryption process, resulting in a significant security improvement. However, it is crucial to weigh the trade-off: the increased storage space required against the value of protected data. In today's digital landscape, plagued by data breaches and cyber threats, our proposed encryption algorithm confronts these challenges directly. By integrating methodologies like the Kronecker XOR product, we strengthen the resilience of our system, reducing the risk of unauthorized access.</a:t>
            </a:r>
            <a:endParaRPr lang="en-US" sz="1750" dirty="0"/>
          </a:p>
        </p:txBody>
      </p:sp>
      <p:pic>
        <p:nvPicPr>
          <p:cNvPr id="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752761"/>
          </a:xfrm>
          <a:prstGeom prst="rect">
            <a:avLst/>
          </a:prstGeom>
          <a:solidFill>
            <a:srgbClr val="FFFFFF">
              <a:alpha val="75000"/>
            </a:srgbClr>
          </a:solidFill>
          <a:ln/>
        </p:spPr>
      </p:sp>
      <p:sp>
        <p:nvSpPr>
          <p:cNvPr id="4" name="Text 1"/>
          <p:cNvSpPr/>
          <p:nvPr/>
        </p:nvSpPr>
        <p:spPr>
          <a:xfrm>
            <a:off x="3838456" y="427673"/>
            <a:ext cx="2333030" cy="291703"/>
          </a:xfrm>
          <a:prstGeom prst="rect">
            <a:avLst/>
          </a:prstGeom>
          <a:noFill/>
          <a:ln/>
        </p:spPr>
        <p:txBody>
          <a:bodyPr wrap="none" rtlCol="0" anchor="t"/>
          <a:lstStyle/>
          <a:p>
            <a:pPr marL="0" indent="0">
              <a:lnSpc>
                <a:spcPts val="2296"/>
              </a:lnSpc>
              <a:buNone/>
            </a:pPr>
            <a:r>
              <a:rPr lang="en-US" sz="1837" b="1" kern="0" spc="-37" dirty="0">
                <a:solidFill>
                  <a:srgbClr val="000000"/>
                </a:solidFill>
                <a:latin typeface="adonis-web" pitchFamily="34" charset="0"/>
                <a:ea typeface="adonis-web" pitchFamily="34" charset="-122"/>
                <a:cs typeface="adonis-web" pitchFamily="34" charset="-120"/>
              </a:rPr>
              <a:t>References</a:t>
            </a:r>
            <a:endParaRPr lang="en-US" sz="1837" dirty="0"/>
          </a:p>
        </p:txBody>
      </p:sp>
      <p:sp>
        <p:nvSpPr>
          <p:cNvPr id="5" name="Text 2"/>
          <p:cNvSpPr/>
          <p:nvPr/>
        </p:nvSpPr>
        <p:spPr>
          <a:xfrm>
            <a:off x="3838456" y="1030367"/>
            <a:ext cx="6953488" cy="746165"/>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[1] P. Ramasamy, V. Ranganathan, S. Kadry, R. Damaševičius, and T. Blažauskas, “An image encryption scheme based on block scrambling, modified zigzag transformation and key generation using enhanced logistic—Tent map,” </a:t>
            </a:r>
            <a:r>
              <a:rPr lang="en-US" sz="1225" i="1" kern="0" spc="-24" dirty="0">
                <a:solidFill>
                  <a:srgbClr val="272525"/>
                </a:solidFill>
                <a:latin typeface="Source Sans Pro" pitchFamily="34" charset="0"/>
                <a:ea typeface="Source Sans Pro" pitchFamily="34" charset="-122"/>
                <a:cs typeface="Source Sans Pro" pitchFamily="34" charset="-120"/>
              </a:rPr>
              <a:t>Entropy</a:t>
            </a:r>
            <a:r>
              <a:rPr lang="en-US" sz="1225" kern="0" spc="-24" dirty="0">
                <a:solidFill>
                  <a:srgbClr val="272525"/>
                </a:solidFill>
                <a:latin typeface="Source Sans Pro" pitchFamily="34" charset="0"/>
                <a:ea typeface="Source Sans Pro" pitchFamily="34" charset="-122"/>
                <a:cs typeface="Source Sans Pro" pitchFamily="34" charset="-120"/>
              </a:rPr>
              <a:t>, vol. 21, no. 7, p. 656, 2019.</a:t>
            </a:r>
            <a:endParaRPr lang="en-US" sz="1225" dirty="0"/>
          </a:p>
        </p:txBody>
      </p:sp>
      <p:sp>
        <p:nvSpPr>
          <p:cNvPr id="6" name="Text 3"/>
          <p:cNvSpPr/>
          <p:nvPr/>
        </p:nvSpPr>
        <p:spPr>
          <a:xfrm>
            <a:off x="3838456" y="1951434"/>
            <a:ext cx="6953488" cy="746165"/>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[2] D. Ravichandran, A. Banu S, B. K. Murthy, V. Balasubramanian, S. Fathima, and R. Amirtharajan, “An efficient medical image encryption using hybrid DNA computing and chaos in transform domain,” </a:t>
            </a:r>
            <a:r>
              <a:rPr lang="en-US" sz="1225" i="1" kern="0" spc="-24" dirty="0">
                <a:solidFill>
                  <a:srgbClr val="272525"/>
                </a:solidFill>
                <a:latin typeface="Source Sans Pro" pitchFamily="34" charset="0"/>
                <a:ea typeface="Source Sans Pro" pitchFamily="34" charset="-122"/>
                <a:cs typeface="Source Sans Pro" pitchFamily="34" charset="-120"/>
              </a:rPr>
              <a:t>Med. Biol. Eng. Comput.</a:t>
            </a:r>
            <a:r>
              <a:rPr lang="en-US" sz="1225" kern="0" spc="-24" dirty="0">
                <a:solidFill>
                  <a:srgbClr val="272525"/>
                </a:solidFill>
                <a:latin typeface="Source Sans Pro" pitchFamily="34" charset="0"/>
                <a:ea typeface="Source Sans Pro" pitchFamily="34" charset="-122"/>
                <a:cs typeface="Source Sans Pro" pitchFamily="34" charset="-120"/>
              </a:rPr>
              <a:t>, vol. 59, pp. 589–605, 2021.</a:t>
            </a:r>
            <a:endParaRPr lang="en-US" sz="1225" dirty="0"/>
          </a:p>
        </p:txBody>
      </p:sp>
      <p:sp>
        <p:nvSpPr>
          <p:cNvPr id="7" name="Text 4"/>
          <p:cNvSpPr/>
          <p:nvPr/>
        </p:nvSpPr>
        <p:spPr>
          <a:xfrm>
            <a:off x="3838456" y="2872502"/>
            <a:ext cx="6953488" cy="746165"/>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[3] B. Pathak, D. Pondkule, R. Shaha, and A. Surve, “Visual cryptography and image processing based approach for bank security applications,” in </a:t>
            </a:r>
            <a:r>
              <a:rPr lang="en-US" sz="1225" i="1" kern="0" spc="-24" dirty="0">
                <a:solidFill>
                  <a:srgbClr val="272525"/>
                </a:solidFill>
                <a:latin typeface="Source Sans Pro" pitchFamily="34" charset="0"/>
                <a:ea typeface="Source Sans Pro" pitchFamily="34" charset="-122"/>
                <a:cs typeface="Source Sans Pro" pitchFamily="34" charset="-120"/>
              </a:rPr>
              <a:t>Second International Conference on Computer Networks and Communication Technologies: ICCNCT 2019</a:t>
            </a:r>
            <a:r>
              <a:rPr lang="en-US" sz="1225" kern="0" spc="-24" dirty="0">
                <a:solidFill>
                  <a:srgbClr val="272525"/>
                </a:solidFill>
                <a:latin typeface="Source Sans Pro" pitchFamily="34" charset="0"/>
                <a:ea typeface="Source Sans Pro" pitchFamily="34" charset="-122"/>
                <a:cs typeface="Source Sans Pro" pitchFamily="34" charset="-120"/>
              </a:rPr>
              <a:t>, 2020, pp. 292–298.</a:t>
            </a:r>
            <a:endParaRPr lang="en-US" sz="1225" dirty="0"/>
          </a:p>
        </p:txBody>
      </p:sp>
      <p:sp>
        <p:nvSpPr>
          <p:cNvPr id="8" name="Text 5"/>
          <p:cNvSpPr/>
          <p:nvPr/>
        </p:nvSpPr>
        <p:spPr>
          <a:xfrm>
            <a:off x="3838456" y="3793569"/>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[4] M. Y. Valandar, P. Ayubi, and M. J. Barani, “A new transform domain steganography based on modified logistic chaotic map for color images,” </a:t>
            </a:r>
            <a:r>
              <a:rPr lang="en-US" sz="1225" i="1" kern="0" spc="-24" dirty="0">
                <a:solidFill>
                  <a:srgbClr val="272525"/>
                </a:solidFill>
                <a:latin typeface="Source Sans Pro" pitchFamily="34" charset="0"/>
                <a:ea typeface="Source Sans Pro" pitchFamily="34" charset="-122"/>
                <a:cs typeface="Source Sans Pro" pitchFamily="34" charset="-120"/>
              </a:rPr>
              <a:t>J. Inf. Secur. Appl.</a:t>
            </a:r>
            <a:r>
              <a:rPr lang="en-US" sz="1225" kern="0" spc="-24" dirty="0">
                <a:solidFill>
                  <a:srgbClr val="272525"/>
                </a:solidFill>
                <a:latin typeface="Source Sans Pro" pitchFamily="34" charset="0"/>
                <a:ea typeface="Source Sans Pro" pitchFamily="34" charset="-122"/>
                <a:cs typeface="Source Sans Pro" pitchFamily="34" charset="-120"/>
              </a:rPr>
              <a:t>, vol. 34, pp. 142–151, 2017.</a:t>
            </a:r>
            <a:endParaRPr lang="en-US" sz="1225" dirty="0"/>
          </a:p>
        </p:txBody>
      </p:sp>
      <p:sp>
        <p:nvSpPr>
          <p:cNvPr id="9" name="Text 6"/>
          <p:cNvSpPr/>
          <p:nvPr/>
        </p:nvSpPr>
        <p:spPr>
          <a:xfrm>
            <a:off x="3838456" y="4465915"/>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[5] A. A. Arab, M. J. B. Rostami, and B. Ghavami, “An image encryption algorithm using the combination of chaotic maps,” </a:t>
            </a:r>
            <a:r>
              <a:rPr lang="en-US" sz="1225" i="1" kern="0" spc="-24" dirty="0">
                <a:solidFill>
                  <a:srgbClr val="272525"/>
                </a:solidFill>
                <a:latin typeface="Source Sans Pro" pitchFamily="34" charset="0"/>
                <a:ea typeface="Source Sans Pro" pitchFamily="34" charset="-122"/>
                <a:cs typeface="Source Sans Pro" pitchFamily="34" charset="-120"/>
              </a:rPr>
              <a:t>Optik (Stuttg).</a:t>
            </a:r>
            <a:r>
              <a:rPr lang="en-US" sz="1225" kern="0" spc="-24" dirty="0">
                <a:solidFill>
                  <a:srgbClr val="272525"/>
                </a:solidFill>
                <a:latin typeface="Source Sans Pro" pitchFamily="34" charset="0"/>
                <a:ea typeface="Source Sans Pro" pitchFamily="34" charset="-122"/>
                <a:cs typeface="Source Sans Pro" pitchFamily="34" charset="-120"/>
              </a:rPr>
              <a:t>, vol. 261, p. 169122, 2022.</a:t>
            </a:r>
            <a:endParaRPr lang="en-US" sz="1225" dirty="0"/>
          </a:p>
        </p:txBody>
      </p:sp>
      <p:sp>
        <p:nvSpPr>
          <p:cNvPr id="10" name="Text 7"/>
          <p:cNvSpPr/>
          <p:nvPr/>
        </p:nvSpPr>
        <p:spPr>
          <a:xfrm>
            <a:off x="3838456" y="5138261"/>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[6] D. E. Mfungo, X. Fu, X. Wang, and Y. Xian, “Enhancing Image Encryption with the Kronecker xor Product, the Hill Cipher, and the Sigmoid Logistic Map,” </a:t>
            </a:r>
            <a:r>
              <a:rPr lang="en-US" sz="1225" i="1" kern="0" spc="-24" dirty="0">
                <a:solidFill>
                  <a:srgbClr val="272525"/>
                </a:solidFill>
                <a:latin typeface="Source Sans Pro" pitchFamily="34" charset="0"/>
                <a:ea typeface="Source Sans Pro" pitchFamily="34" charset="-122"/>
                <a:cs typeface="Source Sans Pro" pitchFamily="34" charset="-120"/>
              </a:rPr>
              <a:t>Appl. Sci.</a:t>
            </a:r>
            <a:r>
              <a:rPr lang="en-US" sz="1225" kern="0" spc="-24" dirty="0">
                <a:solidFill>
                  <a:srgbClr val="272525"/>
                </a:solidFill>
                <a:latin typeface="Source Sans Pro" pitchFamily="34" charset="0"/>
                <a:ea typeface="Source Sans Pro" pitchFamily="34" charset="-122"/>
                <a:cs typeface="Source Sans Pro" pitchFamily="34" charset="-120"/>
              </a:rPr>
              <a:t>, vol. 13, no. 6, p. 4034, 2023.</a:t>
            </a:r>
            <a:endParaRPr lang="en-US" sz="1225" dirty="0"/>
          </a:p>
        </p:txBody>
      </p:sp>
      <p:sp>
        <p:nvSpPr>
          <p:cNvPr id="11" name="Text 8"/>
          <p:cNvSpPr/>
          <p:nvPr/>
        </p:nvSpPr>
        <p:spPr>
          <a:xfrm>
            <a:off x="3838456" y="5810607"/>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[7] Q. Cun, X. Tong, Z. Wang, and M. Zhang, “Selective image encryption method based on dynamic DNA coding and new chaotic map,” </a:t>
            </a:r>
            <a:r>
              <a:rPr lang="en-US" sz="1225" i="1" kern="0" spc="-24" dirty="0">
                <a:solidFill>
                  <a:srgbClr val="272525"/>
                </a:solidFill>
                <a:latin typeface="Source Sans Pro" pitchFamily="34" charset="0"/>
                <a:ea typeface="Source Sans Pro" pitchFamily="34" charset="-122"/>
                <a:cs typeface="Source Sans Pro" pitchFamily="34" charset="-120"/>
              </a:rPr>
              <a:t>Optik (Stuttg).</a:t>
            </a:r>
            <a:r>
              <a:rPr lang="en-US" sz="1225" kern="0" spc="-24" dirty="0">
                <a:solidFill>
                  <a:srgbClr val="272525"/>
                </a:solidFill>
                <a:latin typeface="Source Sans Pro" pitchFamily="34" charset="0"/>
                <a:ea typeface="Source Sans Pro" pitchFamily="34" charset="-122"/>
                <a:cs typeface="Source Sans Pro" pitchFamily="34" charset="-120"/>
              </a:rPr>
              <a:t>, vol. 243, p. 167286, 2021.</a:t>
            </a:r>
            <a:endParaRPr lang="en-US" sz="1225" dirty="0"/>
          </a:p>
        </p:txBody>
      </p:sp>
      <p:sp>
        <p:nvSpPr>
          <p:cNvPr id="12" name="Text 9"/>
          <p:cNvSpPr/>
          <p:nvPr/>
        </p:nvSpPr>
        <p:spPr>
          <a:xfrm>
            <a:off x="3838456" y="6482953"/>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[8] X. Zhu, H. Liu, Y. Liang, and J. Wu, “Image encryption based on Kronecker product over finite fields and DNA operation,” </a:t>
            </a:r>
            <a:r>
              <a:rPr lang="en-US" sz="1225" i="1" kern="0" spc="-24" dirty="0">
                <a:solidFill>
                  <a:srgbClr val="272525"/>
                </a:solidFill>
                <a:latin typeface="Source Sans Pro" pitchFamily="34" charset="0"/>
                <a:ea typeface="Source Sans Pro" pitchFamily="34" charset="-122"/>
                <a:cs typeface="Source Sans Pro" pitchFamily="34" charset="-120"/>
              </a:rPr>
              <a:t>Optik (Stuttg).</a:t>
            </a:r>
            <a:r>
              <a:rPr lang="en-US" sz="1225" kern="0" spc="-24" dirty="0">
                <a:solidFill>
                  <a:srgbClr val="272525"/>
                </a:solidFill>
                <a:latin typeface="Source Sans Pro" pitchFamily="34" charset="0"/>
                <a:ea typeface="Source Sans Pro" pitchFamily="34" charset="-122"/>
                <a:cs typeface="Source Sans Pro" pitchFamily="34" charset="-120"/>
              </a:rPr>
              <a:t>, vol. 224, p. 164725, 2020.</a:t>
            </a:r>
            <a:endParaRPr lang="en-US" sz="1225" dirty="0"/>
          </a:p>
        </p:txBody>
      </p:sp>
      <p:sp>
        <p:nvSpPr>
          <p:cNvPr id="13" name="Text 10"/>
          <p:cNvSpPr/>
          <p:nvPr/>
        </p:nvSpPr>
        <p:spPr>
          <a:xfrm>
            <a:off x="3838456" y="7155299"/>
            <a:ext cx="6953488" cy="672346"/>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[9] X. Sun, Z. Shao, Y. Shang, M. Liang, and F. Yang, “Multiple-image encryption based on cascaded gyrator transforms and high-dimensional chaotic system,” </a:t>
            </a:r>
            <a:r>
              <a:rPr lang="en-US" sz="1225" i="1" kern="0" spc="-24" dirty="0">
                <a:solidFill>
                  <a:srgbClr val="272525"/>
                </a:solidFill>
                <a:latin typeface="Source Sans Pro" pitchFamily="34" charset="0"/>
                <a:ea typeface="Source Sans Pro" pitchFamily="34" charset="-122"/>
                <a:cs typeface="Source Sans Pro" pitchFamily="34" charset="-120"/>
              </a:rPr>
              <a:t>Multimed. Tools Appl.</a:t>
            </a:r>
            <a:r>
              <a:rPr lang="en-US" sz="1225" kern="0" spc="-24" dirty="0">
                <a:solidFill>
                  <a:srgbClr val="272525"/>
                </a:solidFill>
                <a:latin typeface="Source Sans Pro" pitchFamily="34" charset="0"/>
                <a:ea typeface="Source Sans Pro" pitchFamily="34" charset="-122"/>
                <a:cs typeface="Source Sans Pro" pitchFamily="34" charset="-120"/>
              </a:rPr>
              <a:t>, vol. 80, pp. 15825–15848, 2021.</a:t>
            </a:r>
            <a:endParaRPr lang="en-US" sz="1225" dirty="0"/>
          </a:p>
        </p:txBody>
      </p:sp>
      <p:sp>
        <p:nvSpPr>
          <p:cNvPr id="14" name="Text 11"/>
          <p:cNvSpPr/>
          <p:nvPr/>
        </p:nvSpPr>
        <p:spPr>
          <a:xfrm>
            <a:off x="3838456" y="7827645"/>
            <a:ext cx="6953488" cy="497443"/>
          </a:xfrm>
          <a:prstGeom prst="rect">
            <a:avLst/>
          </a:prstGeom>
          <a:noFill/>
          <a:ln/>
        </p:spPr>
        <p:txBody>
          <a:bodyPr wrap="square" rtlCol="0" anchor="t"/>
          <a:lstStyle/>
          <a:p>
            <a:pPr marL="0" indent="0" algn="just">
              <a:lnSpc>
                <a:spcPts val="1960"/>
              </a:lnSpc>
              <a:buNone/>
            </a:pPr>
            <a:r>
              <a:rPr lang="en-US" sz="1225" kern="0" spc="-24" dirty="0">
                <a:solidFill>
                  <a:srgbClr val="272525"/>
                </a:solidFill>
                <a:latin typeface="Source Sans Pro" pitchFamily="34" charset="0"/>
                <a:ea typeface="Source Sans Pro" pitchFamily="34" charset="-122"/>
                <a:cs typeface="Source Sans Pro" pitchFamily="34" charset="-120"/>
              </a:rPr>
              <a:t>[10]M. S. Ridout, D. J. Cole, B. J. T. Morgan, L. J. Byrne, and M. F. Tuite, “New approximations to the Malthusian parameter,” </a:t>
            </a:r>
            <a:r>
              <a:rPr lang="en-US" sz="1225" i="1" kern="0" spc="-24" dirty="0">
                <a:solidFill>
                  <a:srgbClr val="272525"/>
                </a:solidFill>
                <a:latin typeface="Source Sans Pro" pitchFamily="34" charset="0"/>
                <a:ea typeface="Source Sans Pro" pitchFamily="34" charset="-122"/>
                <a:cs typeface="Source Sans Pro" pitchFamily="34" charset="-120"/>
              </a:rPr>
              <a:t>Biometrics</a:t>
            </a:r>
            <a:r>
              <a:rPr lang="en-US" sz="1225" kern="0" spc="-24" dirty="0">
                <a:solidFill>
                  <a:srgbClr val="272525"/>
                </a:solidFill>
                <a:latin typeface="Source Sans Pro" pitchFamily="34" charset="0"/>
                <a:ea typeface="Source Sans Pro" pitchFamily="34" charset="-122"/>
                <a:cs typeface="Source Sans Pro" pitchFamily="34" charset="-120"/>
              </a:rPr>
              <a:t>, vol. 62, no. 4, pp. 1216–1223, 2006.</a:t>
            </a:r>
            <a:endParaRPr lang="en-US" sz="1225" dirty="0"/>
          </a:p>
        </p:txBody>
      </p:sp>
      <p:pic>
        <p:nvPicPr>
          <p:cNvPr id="15"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2014</Words>
  <Application>Microsoft Office PowerPoint</Application>
  <PresentationFormat>Custom</PresentationFormat>
  <Paragraphs>115</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4</cp:revision>
  <dcterms:created xsi:type="dcterms:W3CDTF">2024-03-07T11:13:41Z</dcterms:created>
  <dcterms:modified xsi:type="dcterms:W3CDTF">2024-03-07T12:49:47Z</dcterms:modified>
</cp:coreProperties>
</file>