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uchandra404@gmail.com" TargetMode="External"/><Relationship Id="rId4" Type="http://schemas.openxmlformats.org/officeDocument/2006/relationships/hyperlink" Target="mailto:gezaemebrahtu@gmail.com" TargetMode="External"/><Relationship Id="rId6" Type="http://schemas.openxmlformats.org/officeDocument/2006/relationships/hyperlink" Target="https://gamma.app" TargetMode="External"/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5" Type="http://schemas.openxmlformats.org/officeDocument/2006/relationships/image" Target="../media/image-1-3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06622" y="601623"/>
            <a:ext cx="7503557" cy="246102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459"/>
              </a:lnSpc>
              <a:buNone/>
            </a:pPr>
            <a:r>
              <a:rPr lang="en-US" sz="5167" dirty="0">
                <a:solidFill>
                  <a:srgbClr val="FFFFFF"/>
                </a:solidFill>
                <a:latin typeface="Barlow, sans-serif" pitchFamily="34" charset="0"/>
                <a:ea typeface="Barlow, sans-serif" pitchFamily="34" charset="-122"/>
                <a:cs typeface="Barlow, sans-serif" pitchFamily="34" charset="-120"/>
              </a:rPr>
              <a:t>Optimization of Surface Integrity During Dry Turning of AISI 4130r Steel</a:t>
            </a:r>
            <a:endParaRPr lang="en-US" sz="5167" dirty="0"/>
          </a:p>
        </p:txBody>
      </p:sp>
      <p:sp>
        <p:nvSpPr>
          <p:cNvPr id="6" name="Text 2"/>
          <p:cNvSpPr/>
          <p:nvPr/>
        </p:nvSpPr>
        <p:spPr>
          <a:xfrm>
            <a:off x="6306622" y="3390662"/>
            <a:ext cx="7503557" cy="104977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56"/>
              </a:lnSpc>
              <a:buNone/>
            </a:pPr>
            <a:r>
              <a:rPr lang="en-US" sz="1722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Subhash Chandra </a:t>
            </a:r>
            <a:pPr indent="0" marL="0">
              <a:lnSpc>
                <a:spcPts val="2756"/>
              </a:lnSpc>
              <a:buNone/>
            </a:pPr>
            <a:r>
              <a:rPr lang="en-US" sz="1722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  Manufacturing Engineering, Faculty of Mechanical Technology, Federal TVTI, lambert, Addis Ababa, Ethiopia. </a:t>
            </a:r>
            <a:pPr indent="0" marL="0">
              <a:lnSpc>
                <a:spcPts val="2756"/>
              </a:lnSpc>
              <a:buNone/>
            </a:pPr>
            <a:r>
              <a:rPr lang="en-US" sz="1722" u="sng" dirty="0">
                <a:solidFill>
                  <a:srgbClr val="F65F62"/>
                </a:solidFill>
                <a:latin typeface="Barlow" pitchFamily="34" charset="0"/>
                <a:ea typeface="Barlow" pitchFamily="34" charset="-122"/>
                <a:cs typeface="Barlow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suchandra404@gmail.com, </a:t>
            </a:r>
            <a:endParaRPr lang="en-US" sz="1722" dirty="0"/>
          </a:p>
        </p:txBody>
      </p:sp>
      <p:sp>
        <p:nvSpPr>
          <p:cNvPr id="7" name="Text 3"/>
          <p:cNvSpPr/>
          <p:nvPr/>
        </p:nvSpPr>
        <p:spPr>
          <a:xfrm>
            <a:off x="6306622" y="4686419"/>
            <a:ext cx="7503557" cy="104977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56"/>
              </a:lnSpc>
              <a:buNone/>
            </a:pPr>
            <a:r>
              <a:rPr lang="en-US" sz="1722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 </a:t>
            </a:r>
            <a:pPr indent="0" marL="0">
              <a:lnSpc>
                <a:spcPts val="2756"/>
              </a:lnSpc>
              <a:buNone/>
            </a:pPr>
            <a:r>
              <a:rPr lang="en-US" sz="1722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Gezae Mebrahtu</a:t>
            </a:r>
            <a:pPr indent="0" marL="0">
              <a:lnSpc>
                <a:spcPts val="2756"/>
              </a:lnSpc>
              <a:buNone/>
            </a:pPr>
            <a:r>
              <a:rPr lang="en-US" sz="1722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   Manufacturing Engineering, Faculty of Mechanical Technology, Federal TVTI, lambert, Addis Ababa, Ethiopia.  </a:t>
            </a:r>
            <a:pPr indent="0" marL="0">
              <a:lnSpc>
                <a:spcPts val="2756"/>
              </a:lnSpc>
              <a:buNone/>
            </a:pPr>
            <a:r>
              <a:rPr lang="en-US" sz="1722" u="sng" dirty="0">
                <a:solidFill>
                  <a:srgbClr val="F65F62"/>
                </a:solidFill>
                <a:latin typeface="Barlow" pitchFamily="34" charset="0"/>
                <a:ea typeface="Barlow" pitchFamily="34" charset="-122"/>
                <a:cs typeface="Barlow" pitchFamily="34" charset="-120"/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gezaemebrahtu@gmail.com</a:t>
            </a:r>
            <a:endParaRPr lang="en-US" sz="1722" dirty="0"/>
          </a:p>
        </p:txBody>
      </p:sp>
      <p:sp>
        <p:nvSpPr>
          <p:cNvPr id="8" name="Text 4"/>
          <p:cNvSpPr/>
          <p:nvPr/>
        </p:nvSpPr>
        <p:spPr>
          <a:xfrm>
            <a:off x="6306622" y="5982176"/>
            <a:ext cx="7503557" cy="6998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56"/>
              </a:lnSpc>
              <a:buNone/>
            </a:pPr>
            <a:r>
              <a:rPr lang="en-US" sz="1722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Kishan Pal Singh </a:t>
            </a:r>
            <a:pPr indent="0" marL="0">
              <a:lnSpc>
                <a:spcPts val="2756"/>
              </a:lnSpc>
              <a:buNone/>
            </a:pPr>
            <a:r>
              <a:rPr lang="en-US" sz="1722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Mechanical Engineering Department, FET, Mangalayatan University, India</a:t>
            </a:r>
            <a:endParaRPr lang="en-US" sz="1722" dirty="0"/>
          </a:p>
        </p:txBody>
      </p:sp>
      <p:sp>
        <p:nvSpPr>
          <p:cNvPr id="9" name="Text 5"/>
          <p:cNvSpPr/>
          <p:nvPr/>
        </p:nvSpPr>
        <p:spPr>
          <a:xfrm>
            <a:off x="6306622" y="6928009"/>
            <a:ext cx="7503557" cy="6998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56"/>
              </a:lnSpc>
              <a:buNone/>
            </a:pPr>
            <a:r>
              <a:rPr lang="en-US" sz="1722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Shiferaw Semu Dutebo </a:t>
            </a:r>
            <a:pPr indent="0" marL="0">
              <a:lnSpc>
                <a:spcPts val="2756"/>
              </a:lnSpc>
              <a:buNone/>
            </a:pPr>
            <a:r>
              <a:rPr lang="en-US" sz="1722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 Student MSc Program Manufacturing Engineering, TVTI, Addis Ababa, Ethiopia</a:t>
            </a:r>
            <a:endParaRPr lang="en-US" sz="1722" dirty="0"/>
          </a:p>
        </p:txBody>
      </p:sp>
      <p:pic>
        <p:nvPicPr>
          <p:cNvPr id="10" name="Image 2" descr="preencoded.png">
            <a:hlinkClick r:id="rId6" tooltip="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1981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59711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928938" y="3168372"/>
            <a:ext cx="7206615" cy="64924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112"/>
              </a:lnSpc>
              <a:buNone/>
            </a:pPr>
            <a:r>
              <a:rPr lang="en-US" sz="4090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Introduction to Turning Process</a:t>
            </a:r>
            <a:endParaRPr lang="en-US" sz="4090" dirty="0"/>
          </a:p>
        </p:txBody>
      </p:sp>
      <p:sp>
        <p:nvSpPr>
          <p:cNvPr id="6" name="Shape 2"/>
          <p:cNvSpPr/>
          <p:nvPr/>
        </p:nvSpPr>
        <p:spPr>
          <a:xfrm>
            <a:off x="2928938" y="4129207"/>
            <a:ext cx="2785705" cy="3531513"/>
          </a:xfrm>
          <a:prstGeom prst="roundRect">
            <a:avLst>
              <a:gd name="adj" fmla="val 3356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3144322" y="4344591"/>
            <a:ext cx="2354937" cy="32456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56"/>
              </a:lnSpc>
              <a:buNone/>
            </a:pPr>
            <a:r>
              <a:rPr lang="en-US" sz="204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Common Method</a:t>
            </a:r>
            <a:endParaRPr lang="en-US" sz="2045" dirty="0"/>
          </a:p>
        </p:txBody>
      </p:sp>
      <p:sp>
        <p:nvSpPr>
          <p:cNvPr id="8" name="Text 4"/>
          <p:cNvSpPr/>
          <p:nvPr/>
        </p:nvSpPr>
        <p:spPr>
          <a:xfrm>
            <a:off x="3144322" y="4793813"/>
            <a:ext cx="2354937" cy="19945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18"/>
              </a:lnSpc>
              <a:buNone/>
            </a:pPr>
            <a:r>
              <a:rPr lang="en-US" sz="1636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The turning process is the most common method for metal cutting and finishing circular machined parts in the manufacturing industries.</a:t>
            </a:r>
            <a:endParaRPr lang="en-US" sz="1636" dirty="0"/>
          </a:p>
        </p:txBody>
      </p:sp>
      <p:sp>
        <p:nvSpPr>
          <p:cNvPr id="9" name="Shape 5"/>
          <p:cNvSpPr/>
          <p:nvPr/>
        </p:nvSpPr>
        <p:spPr>
          <a:xfrm>
            <a:off x="5922407" y="4129207"/>
            <a:ext cx="2785705" cy="3531513"/>
          </a:xfrm>
          <a:prstGeom prst="roundRect">
            <a:avLst>
              <a:gd name="adj" fmla="val 3356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6137791" y="4344591"/>
            <a:ext cx="2354937" cy="6491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556"/>
              </a:lnSpc>
              <a:buNone/>
            </a:pPr>
            <a:r>
              <a:rPr lang="en-US" sz="204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Optimization Techniques</a:t>
            </a:r>
            <a:endParaRPr lang="en-US" sz="2045" dirty="0"/>
          </a:p>
        </p:txBody>
      </p:sp>
      <p:sp>
        <p:nvSpPr>
          <p:cNvPr id="11" name="Text 7"/>
          <p:cNvSpPr/>
          <p:nvPr/>
        </p:nvSpPr>
        <p:spPr>
          <a:xfrm>
            <a:off x="6137791" y="5118378"/>
            <a:ext cx="2354937" cy="23269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18"/>
              </a:lnSpc>
              <a:buNone/>
            </a:pPr>
            <a:r>
              <a:rPr lang="en-US" sz="1636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Application of optimization techniques in turning process is essential for increasing product quality and minimizing manufacturing time.</a:t>
            </a:r>
            <a:endParaRPr lang="en-US" sz="1636" dirty="0"/>
          </a:p>
        </p:txBody>
      </p:sp>
      <p:sp>
        <p:nvSpPr>
          <p:cNvPr id="12" name="Shape 8"/>
          <p:cNvSpPr/>
          <p:nvPr/>
        </p:nvSpPr>
        <p:spPr>
          <a:xfrm>
            <a:off x="8915876" y="4129207"/>
            <a:ext cx="2785705" cy="3531513"/>
          </a:xfrm>
          <a:prstGeom prst="roundRect">
            <a:avLst>
              <a:gd name="adj" fmla="val 3356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9131260" y="4344591"/>
            <a:ext cx="2354937" cy="32456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56"/>
              </a:lnSpc>
              <a:buNone/>
            </a:pPr>
            <a:r>
              <a:rPr lang="en-US" sz="204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Optimization Model</a:t>
            </a:r>
            <a:endParaRPr lang="en-US" sz="2045" dirty="0"/>
          </a:p>
        </p:txBody>
      </p:sp>
      <p:sp>
        <p:nvSpPr>
          <p:cNvPr id="14" name="Text 10"/>
          <p:cNvSpPr/>
          <p:nvPr/>
        </p:nvSpPr>
        <p:spPr>
          <a:xfrm>
            <a:off x="9131260" y="4793813"/>
            <a:ext cx="2354937" cy="19945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18"/>
              </a:lnSpc>
              <a:buNone/>
            </a:pPr>
            <a:r>
              <a:rPr lang="en-US" sz="1636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This paper presents a method to develop an optimization model and ranks input parameters for their effects on surface roughness.</a:t>
            </a:r>
            <a:endParaRPr lang="en-US" sz="1636" dirty="0"/>
          </a:p>
        </p:txBody>
      </p:sp>
      <p:pic>
        <p:nvPicPr>
          <p:cNvPr id="15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1691878"/>
            <a:ext cx="9381649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Literature Review on Machining Processes</a:t>
            </a:r>
            <a:endParaRPr lang="en-US" sz="4374" dirty="0"/>
          </a:p>
        </p:txBody>
      </p:sp>
      <p:sp>
        <p:nvSpPr>
          <p:cNvPr id="5" name="Text 2"/>
          <p:cNvSpPr/>
          <p:nvPr/>
        </p:nvSpPr>
        <p:spPr>
          <a:xfrm>
            <a:off x="2624376" y="3636050"/>
            <a:ext cx="2765465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Effect of Cutting Speed</a:t>
            </a:r>
            <a:endParaRPr lang="en-US" sz="2187" dirty="0"/>
          </a:p>
        </p:txBody>
      </p:sp>
      <p:sp>
        <p:nvSpPr>
          <p:cNvPr id="6" name="Text 3"/>
          <p:cNvSpPr/>
          <p:nvPr/>
        </p:nvSpPr>
        <p:spPr>
          <a:xfrm>
            <a:off x="2624376" y="4552593"/>
            <a:ext cx="2765465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Cutting speed has a dominant effect on surface finish, followed by nose radius, feed rate, and depth of cut.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939433" y="3636050"/>
            <a:ext cx="276546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Taguchi Method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5939433" y="4205407"/>
            <a:ext cx="2765465" cy="213240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Researchers have used Taguchi design and ANOVA to determine the contribution of cutting speed, feed, and depth of cut to surface roughness.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254490" y="3636050"/>
            <a:ext cx="2765465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Optimizing Machining Parameters</a:t>
            </a:r>
            <a:endParaRPr lang="en-US" sz="2187" dirty="0"/>
          </a:p>
        </p:txBody>
      </p:sp>
      <p:sp>
        <p:nvSpPr>
          <p:cNvPr id="10" name="Text 7"/>
          <p:cNvSpPr/>
          <p:nvPr/>
        </p:nvSpPr>
        <p:spPr>
          <a:xfrm>
            <a:off x="9254490" y="4552593"/>
            <a:ext cx="2765465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Researchers have reviewed the literature on optimizing machining parameters in turning processes using the Taguchi method.</a:t>
            </a:r>
            <a:endParaRPr lang="en-US" sz="1750" dirty="0"/>
          </a:p>
        </p:txBody>
      </p:sp>
      <p:pic>
        <p:nvPicPr>
          <p:cNvPr id="11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2524958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Material and Methods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833199" y="3726180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024295" y="3767852"/>
            <a:ext cx="117753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1</a:t>
            </a:r>
            <a:endParaRPr lang="en-US" sz="2624" dirty="0"/>
          </a:p>
        </p:txBody>
      </p:sp>
      <p:sp>
        <p:nvSpPr>
          <p:cNvPr id="8" name="Text 4"/>
          <p:cNvSpPr/>
          <p:nvPr/>
        </p:nvSpPr>
        <p:spPr>
          <a:xfrm>
            <a:off x="1555313" y="3802499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Sample Material</a:t>
            </a:r>
            <a:endParaRPr lang="en-US" sz="2187" dirty="0"/>
          </a:p>
        </p:txBody>
      </p:sp>
      <p:sp>
        <p:nvSpPr>
          <p:cNvPr id="9" name="Text 5"/>
          <p:cNvSpPr/>
          <p:nvPr/>
        </p:nvSpPr>
        <p:spPr>
          <a:xfrm>
            <a:off x="1555313" y="4282916"/>
            <a:ext cx="38200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The research used round bars of AISI 4130r steel, known for its strong strength and good machinability, as the sample material.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5597485" y="3726180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755600" y="3767852"/>
            <a:ext cx="183713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2</a:t>
            </a:r>
            <a:endParaRPr lang="en-US" sz="2624" dirty="0"/>
          </a:p>
        </p:txBody>
      </p:sp>
      <p:sp>
        <p:nvSpPr>
          <p:cNvPr id="12" name="Text 8"/>
          <p:cNvSpPr/>
          <p:nvPr/>
        </p:nvSpPr>
        <p:spPr>
          <a:xfrm>
            <a:off x="6319599" y="3802499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Software and Analysis</a:t>
            </a:r>
            <a:endParaRPr lang="en-US" sz="2187" dirty="0"/>
          </a:p>
        </p:txBody>
      </p:sp>
      <p:sp>
        <p:nvSpPr>
          <p:cNvPr id="13" name="Text 9"/>
          <p:cNvSpPr/>
          <p:nvPr/>
        </p:nvSpPr>
        <p:spPr>
          <a:xfrm>
            <a:off x="6319599" y="4282916"/>
            <a:ext cx="38200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Minitab 21 software was used for fraction factorial Taguchi’s L9 Orthogonal array to perform S/N analysis and ANOVA.</a:t>
            </a:r>
            <a:endParaRPr lang="en-US" sz="1750" dirty="0"/>
          </a:p>
        </p:txBody>
      </p:sp>
      <p:pic>
        <p:nvPicPr>
          <p:cNvPr id="14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2840117"/>
            <a:ext cx="8730258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Data Analysis Using Taguchi Method</a:t>
            </a:r>
            <a:endParaRPr lang="en-US" sz="4374" dirty="0"/>
          </a:p>
        </p:txBody>
      </p:sp>
      <p:sp>
        <p:nvSpPr>
          <p:cNvPr id="5" name="Text 2"/>
          <p:cNvSpPr/>
          <p:nvPr/>
        </p:nvSpPr>
        <p:spPr>
          <a:xfrm>
            <a:off x="2624376" y="4089916"/>
            <a:ext cx="4524137" cy="6665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5249"/>
              </a:lnSpc>
              <a:buNone/>
            </a:pPr>
            <a:r>
              <a:rPr lang="en-US" sz="5249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1</a:t>
            </a:r>
            <a:endParaRPr lang="en-US" sz="5249" dirty="0"/>
          </a:p>
        </p:txBody>
      </p:sp>
      <p:sp>
        <p:nvSpPr>
          <p:cNvPr id="6" name="Text 3"/>
          <p:cNvSpPr/>
          <p:nvPr/>
        </p:nvSpPr>
        <p:spPr>
          <a:xfrm>
            <a:off x="2624376" y="5034082"/>
            <a:ext cx="4524137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S/N Ratio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7481768" y="4089916"/>
            <a:ext cx="4524256" cy="6665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5249"/>
              </a:lnSpc>
              <a:buNone/>
            </a:pPr>
            <a:r>
              <a:rPr lang="en-US" sz="5249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2</a:t>
            </a:r>
            <a:endParaRPr lang="en-US" sz="5249" dirty="0"/>
          </a:p>
        </p:txBody>
      </p:sp>
      <p:sp>
        <p:nvSpPr>
          <p:cNvPr id="8" name="Text 5"/>
          <p:cNvSpPr/>
          <p:nvPr/>
        </p:nvSpPr>
        <p:spPr>
          <a:xfrm>
            <a:off x="7481768" y="5034082"/>
            <a:ext cx="4524256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Quadratic Quality Loss Function</a:t>
            </a:r>
            <a:endParaRPr lang="en-US" sz="1750" dirty="0"/>
          </a:p>
        </p:txBody>
      </p:sp>
      <p:pic>
        <p:nvPicPr>
          <p:cNvPr id="9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0553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68307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783800" y="3273266"/>
            <a:ext cx="5667018" cy="67067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282"/>
              </a:lnSpc>
              <a:buNone/>
            </a:pPr>
            <a:r>
              <a:rPr lang="en-US" sz="4225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Results and Discussions</a:t>
            </a:r>
            <a:endParaRPr lang="en-US" sz="4225" dirty="0"/>
          </a:p>
        </p:txBody>
      </p:sp>
      <p:sp>
        <p:nvSpPr>
          <p:cNvPr id="6" name="Shape 2"/>
          <p:cNvSpPr/>
          <p:nvPr/>
        </p:nvSpPr>
        <p:spPr>
          <a:xfrm>
            <a:off x="3084314" y="4265890"/>
            <a:ext cx="42863" cy="3374469"/>
          </a:xfrm>
          <a:prstGeom prst="roundRect">
            <a:avLst>
              <a:gd name="adj" fmla="val 225348"/>
            </a:avLst>
          </a:prstGeom>
          <a:solidFill>
            <a:srgbClr val="922022"/>
          </a:solidFill>
          <a:ln/>
        </p:spPr>
      </p:sp>
      <p:sp>
        <p:nvSpPr>
          <p:cNvPr id="7" name="Shape 3"/>
          <p:cNvSpPr/>
          <p:nvPr/>
        </p:nvSpPr>
        <p:spPr>
          <a:xfrm>
            <a:off x="3347204" y="4653558"/>
            <a:ext cx="751165" cy="42863"/>
          </a:xfrm>
          <a:prstGeom prst="roundRect">
            <a:avLst>
              <a:gd name="adj" fmla="val 225348"/>
            </a:avLst>
          </a:prstGeom>
          <a:solidFill>
            <a:srgbClr val="922022"/>
          </a:solidFill>
          <a:ln/>
        </p:spPr>
      </p:sp>
      <p:sp>
        <p:nvSpPr>
          <p:cNvPr id="8" name="Shape 4"/>
          <p:cNvSpPr/>
          <p:nvPr/>
        </p:nvSpPr>
        <p:spPr>
          <a:xfrm>
            <a:off x="2864287" y="4433530"/>
            <a:ext cx="482917" cy="482918"/>
          </a:xfrm>
          <a:prstGeom prst="roundRect">
            <a:avLst>
              <a:gd name="adj" fmla="val 20002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3048833" y="4473773"/>
            <a:ext cx="113705" cy="40243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169"/>
              </a:lnSpc>
              <a:buNone/>
            </a:pPr>
            <a:r>
              <a:rPr lang="en-US" sz="253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1</a:t>
            </a:r>
            <a:endParaRPr lang="en-US" sz="2535" dirty="0"/>
          </a:p>
        </p:txBody>
      </p:sp>
      <p:sp>
        <p:nvSpPr>
          <p:cNvPr id="10" name="Text 6"/>
          <p:cNvSpPr/>
          <p:nvPr/>
        </p:nvSpPr>
        <p:spPr>
          <a:xfrm>
            <a:off x="4286250" y="4480441"/>
            <a:ext cx="3513534" cy="3353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41"/>
              </a:lnSpc>
              <a:buNone/>
            </a:pPr>
            <a:r>
              <a:rPr lang="en-US" sz="2113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Impact on Surface Roughness</a:t>
            </a:r>
            <a:endParaRPr lang="en-US" sz="2113" dirty="0"/>
          </a:p>
        </p:txBody>
      </p:sp>
      <p:sp>
        <p:nvSpPr>
          <p:cNvPr id="11" name="Text 7"/>
          <p:cNvSpPr/>
          <p:nvPr/>
        </p:nvSpPr>
        <p:spPr>
          <a:xfrm>
            <a:off x="4286250" y="4944547"/>
            <a:ext cx="7560350" cy="6867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04"/>
              </a:lnSpc>
              <a:buNone/>
            </a:pPr>
            <a:r>
              <a:rPr lang="en-US" sz="169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The order of high impact to low impact on surface roughness by process parameters is cutting velocity, nose radius, feed rate, and depth of cut.</a:t>
            </a:r>
            <a:endParaRPr lang="en-US" sz="1690" dirty="0"/>
          </a:p>
        </p:txBody>
      </p:sp>
      <p:sp>
        <p:nvSpPr>
          <p:cNvPr id="12" name="Shape 8"/>
          <p:cNvSpPr/>
          <p:nvPr/>
        </p:nvSpPr>
        <p:spPr>
          <a:xfrm>
            <a:off x="3347204" y="6448068"/>
            <a:ext cx="751165" cy="42863"/>
          </a:xfrm>
          <a:prstGeom prst="roundRect">
            <a:avLst>
              <a:gd name="adj" fmla="val 225348"/>
            </a:avLst>
          </a:prstGeom>
          <a:solidFill>
            <a:srgbClr val="922022"/>
          </a:solidFill>
          <a:ln/>
        </p:spPr>
      </p:sp>
      <p:sp>
        <p:nvSpPr>
          <p:cNvPr id="13" name="Shape 9"/>
          <p:cNvSpPr/>
          <p:nvPr/>
        </p:nvSpPr>
        <p:spPr>
          <a:xfrm>
            <a:off x="2864287" y="6228040"/>
            <a:ext cx="482917" cy="482918"/>
          </a:xfrm>
          <a:prstGeom prst="roundRect">
            <a:avLst>
              <a:gd name="adj" fmla="val 20002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3017044" y="6268283"/>
            <a:ext cx="177403" cy="40243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169"/>
              </a:lnSpc>
              <a:buNone/>
            </a:pPr>
            <a:r>
              <a:rPr lang="en-US" sz="253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2</a:t>
            </a:r>
            <a:endParaRPr lang="en-US" sz="2535" dirty="0"/>
          </a:p>
        </p:txBody>
      </p:sp>
      <p:sp>
        <p:nvSpPr>
          <p:cNvPr id="15" name="Text 11"/>
          <p:cNvSpPr/>
          <p:nvPr/>
        </p:nvSpPr>
        <p:spPr>
          <a:xfrm>
            <a:off x="4286250" y="6274951"/>
            <a:ext cx="2880241" cy="3353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41"/>
              </a:lnSpc>
              <a:buNone/>
            </a:pPr>
            <a:r>
              <a:rPr lang="en-US" sz="2113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Linear Regression Model</a:t>
            </a:r>
            <a:endParaRPr lang="en-US" sz="2113" dirty="0"/>
          </a:p>
        </p:txBody>
      </p:sp>
      <p:sp>
        <p:nvSpPr>
          <p:cNvPr id="16" name="Text 12"/>
          <p:cNvSpPr/>
          <p:nvPr/>
        </p:nvSpPr>
        <p:spPr>
          <a:xfrm>
            <a:off x="4286250" y="6739057"/>
            <a:ext cx="7560350" cy="6867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04"/>
              </a:lnSpc>
              <a:buNone/>
            </a:pPr>
            <a:r>
              <a:rPr lang="en-US" sz="169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The linear regression model developed is applicable to the given work material and tool material.</a:t>
            </a:r>
            <a:endParaRPr lang="en-US" sz="1690" dirty="0"/>
          </a:p>
        </p:txBody>
      </p:sp>
      <p:pic>
        <p:nvPicPr>
          <p:cNvPr id="17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624376" y="3461742"/>
            <a:ext cx="9381649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Conclusion: Development of Roughness Model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2624376" y="5183743"/>
            <a:ext cx="4579739" cy="2361605"/>
          </a:xfrm>
          <a:prstGeom prst="roundRect">
            <a:avLst>
              <a:gd name="adj" fmla="val 4234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2854166" y="5413534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Material Removal Rate</a:t>
            </a:r>
            <a:endParaRPr lang="en-US" sz="2187" dirty="0"/>
          </a:p>
        </p:txBody>
      </p:sp>
      <p:sp>
        <p:nvSpPr>
          <p:cNvPr id="8" name="Text 4"/>
          <p:cNvSpPr/>
          <p:nvPr/>
        </p:nvSpPr>
        <p:spPr>
          <a:xfrm>
            <a:off x="2854166" y="5893951"/>
            <a:ext cx="4120158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The same model can be developed for material removal rate, which can save cutting time and increase productivity.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7426285" y="5183743"/>
            <a:ext cx="4579739" cy="2361605"/>
          </a:xfrm>
          <a:prstGeom prst="roundRect">
            <a:avLst>
              <a:gd name="adj" fmla="val 4234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7656076" y="5413534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Experimental Design</a:t>
            </a:r>
            <a:endParaRPr lang="en-US" sz="2187" dirty="0"/>
          </a:p>
        </p:txBody>
      </p:sp>
      <p:sp>
        <p:nvSpPr>
          <p:cNvPr id="11" name="Text 7"/>
          <p:cNvSpPr/>
          <p:nvPr/>
        </p:nvSpPr>
        <p:spPr>
          <a:xfrm>
            <a:off x="7656076" y="5893951"/>
            <a:ext cx="4120158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The paper has considered fraction factorial Taguchi design, reducing experimental time and cost while providing the same results.</a:t>
            </a:r>
            <a:endParaRPr lang="en-US" sz="1750" dirty="0"/>
          </a:p>
        </p:txBody>
      </p:sp>
      <p:pic>
        <p:nvPicPr>
          <p:cNvPr id="12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0076"/>
          </a:xfrm>
          <a:prstGeom prst="rect">
            <a:avLst/>
          </a:prstGeom>
          <a:solidFill>
            <a:srgbClr val="0C0C0C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30076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0" y="0"/>
            <a:ext cx="14630400" cy="8230076"/>
          </a:xfrm>
          <a:prstGeom prst="rect">
            <a:avLst/>
          </a:prstGeom>
          <a:solidFill>
            <a:srgbClr val="0C0C0C">
              <a:alpha val="80000"/>
            </a:srgbClr>
          </a:solidFill>
          <a:ln/>
        </p:spPr>
      </p:sp>
      <p:sp>
        <p:nvSpPr>
          <p:cNvPr id="6" name="Text 2"/>
          <p:cNvSpPr/>
          <p:nvPr/>
        </p:nvSpPr>
        <p:spPr>
          <a:xfrm>
            <a:off x="2730460" y="597218"/>
            <a:ext cx="5429250" cy="67865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344"/>
              </a:lnSpc>
              <a:buNone/>
            </a:pPr>
            <a:r>
              <a:rPr lang="en-US" sz="4275" b="1" dirty="0">
                <a:solidFill>
                  <a:srgbClr val="FFFFF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References</a:t>
            </a:r>
            <a:endParaRPr lang="en-US" sz="4275" dirty="0"/>
          </a:p>
        </p:txBody>
      </p:sp>
      <p:sp>
        <p:nvSpPr>
          <p:cNvPr id="7" name="Shape 3"/>
          <p:cNvSpPr/>
          <p:nvPr/>
        </p:nvSpPr>
        <p:spPr>
          <a:xfrm>
            <a:off x="2730460" y="1775341"/>
            <a:ext cx="488633" cy="48863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2917269" y="1816060"/>
            <a:ext cx="115014" cy="40719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06"/>
              </a:lnSpc>
              <a:buNone/>
            </a:pPr>
            <a:r>
              <a:rPr lang="en-US" sz="256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1</a:t>
            </a:r>
            <a:endParaRPr lang="en-US" sz="2565" dirty="0"/>
          </a:p>
        </p:txBody>
      </p:sp>
      <p:sp>
        <p:nvSpPr>
          <p:cNvPr id="9" name="Text 5"/>
          <p:cNvSpPr/>
          <p:nvPr/>
        </p:nvSpPr>
        <p:spPr>
          <a:xfrm>
            <a:off x="3436263" y="1845945"/>
            <a:ext cx="3770352" cy="13896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Deepak, S. S. K. (2012), A Geometric Programming Model for Production Rate Optimization of Turning Process with Experimental Validation.</a:t>
            </a:r>
            <a:endParaRPr lang="en-US" sz="1710" dirty="0"/>
          </a:p>
        </p:txBody>
      </p:sp>
      <p:sp>
        <p:nvSpPr>
          <p:cNvPr id="10" name="Shape 6"/>
          <p:cNvSpPr/>
          <p:nvPr/>
        </p:nvSpPr>
        <p:spPr>
          <a:xfrm>
            <a:off x="7423785" y="1775341"/>
            <a:ext cx="488633" cy="48863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7578328" y="1816060"/>
            <a:ext cx="179546" cy="40719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06"/>
              </a:lnSpc>
              <a:buNone/>
            </a:pPr>
            <a:r>
              <a:rPr lang="en-US" sz="256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2</a:t>
            </a:r>
            <a:endParaRPr lang="en-US" sz="2565" dirty="0"/>
          </a:p>
        </p:txBody>
      </p:sp>
      <p:sp>
        <p:nvSpPr>
          <p:cNvPr id="12" name="Text 8"/>
          <p:cNvSpPr/>
          <p:nvPr/>
        </p:nvSpPr>
        <p:spPr>
          <a:xfrm>
            <a:off x="8129588" y="1845945"/>
            <a:ext cx="3770352" cy="173712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Deepak Pal et. al. (2013), Optimization of Turning Process Parameters for Their Effect on En 8 steel Material Work piece Hardness by Using Taguchi Parametric Optimization Method.</a:t>
            </a:r>
            <a:endParaRPr lang="en-US" sz="1710" dirty="0"/>
          </a:p>
        </p:txBody>
      </p:sp>
      <p:sp>
        <p:nvSpPr>
          <p:cNvPr id="13" name="Shape 9"/>
          <p:cNvSpPr/>
          <p:nvPr/>
        </p:nvSpPr>
        <p:spPr>
          <a:xfrm>
            <a:off x="2730460" y="3973949"/>
            <a:ext cx="488633" cy="48863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2888218" y="4014668"/>
            <a:ext cx="172998" cy="40719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06"/>
              </a:lnSpc>
              <a:buNone/>
            </a:pPr>
            <a:r>
              <a:rPr lang="en-US" sz="256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3</a:t>
            </a:r>
            <a:endParaRPr lang="en-US" sz="2565" dirty="0"/>
          </a:p>
        </p:txBody>
      </p:sp>
      <p:sp>
        <p:nvSpPr>
          <p:cNvPr id="15" name="Text 11"/>
          <p:cNvSpPr/>
          <p:nvPr/>
        </p:nvSpPr>
        <p:spPr>
          <a:xfrm>
            <a:off x="3436263" y="4044553"/>
            <a:ext cx="3770352" cy="173712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M. N. Islam (2011), An investigation of surface finish in dry turning, Proceedings of the World Congress on Engineering, Vol I, WCE, July 6 - 8, London, U.K.</a:t>
            </a:r>
            <a:endParaRPr lang="en-US" sz="1710" dirty="0"/>
          </a:p>
        </p:txBody>
      </p:sp>
      <p:sp>
        <p:nvSpPr>
          <p:cNvPr id="16" name="Shape 12"/>
          <p:cNvSpPr/>
          <p:nvPr/>
        </p:nvSpPr>
        <p:spPr>
          <a:xfrm>
            <a:off x="7423785" y="3973949"/>
            <a:ext cx="488633" cy="48863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7572732" y="4014668"/>
            <a:ext cx="190619" cy="40719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06"/>
              </a:lnSpc>
              <a:buNone/>
            </a:pPr>
            <a:r>
              <a:rPr lang="en-US" sz="256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4</a:t>
            </a:r>
            <a:endParaRPr lang="en-US" sz="2565" dirty="0"/>
          </a:p>
        </p:txBody>
      </p:sp>
      <p:sp>
        <p:nvSpPr>
          <p:cNvPr id="18" name="Text 14"/>
          <p:cNvSpPr/>
          <p:nvPr/>
        </p:nvSpPr>
        <p:spPr>
          <a:xfrm>
            <a:off x="8129588" y="4044553"/>
            <a:ext cx="3770352" cy="208454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Cus F and Balic J (2000), Selection of Cutting Conditions and Tool Flow in Flexible Manufacturing System, the International Journal for Manufacturing Science and Technology, Vol. 2, pp. 101-106.</a:t>
            </a:r>
            <a:endParaRPr lang="en-US" sz="1710" dirty="0"/>
          </a:p>
        </p:txBody>
      </p:sp>
      <p:sp>
        <p:nvSpPr>
          <p:cNvPr id="19" name="Shape 15"/>
          <p:cNvSpPr/>
          <p:nvPr/>
        </p:nvSpPr>
        <p:spPr>
          <a:xfrm>
            <a:off x="2730460" y="6519982"/>
            <a:ext cx="488633" cy="488633"/>
          </a:xfrm>
          <a:prstGeom prst="roundRect">
            <a:avLst>
              <a:gd name="adj" fmla="val 20000"/>
            </a:avLst>
          </a:prstGeom>
          <a:solidFill>
            <a:srgbClr val="790709"/>
          </a:solidFill>
          <a:ln w="7620">
            <a:solidFill>
              <a:srgbClr val="922022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2888337" y="6560701"/>
            <a:ext cx="172760" cy="40719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06"/>
              </a:lnSpc>
              <a:buNone/>
            </a:pPr>
            <a:r>
              <a:rPr lang="en-US" sz="2565" b="1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5</a:t>
            </a:r>
            <a:endParaRPr lang="en-US" sz="2565" dirty="0"/>
          </a:p>
        </p:txBody>
      </p:sp>
      <p:sp>
        <p:nvSpPr>
          <p:cNvPr id="21" name="Text 17"/>
          <p:cNvSpPr/>
          <p:nvPr/>
        </p:nvSpPr>
        <p:spPr>
          <a:xfrm>
            <a:off x="3436263" y="6590586"/>
            <a:ext cx="8463677" cy="1042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E5E0DF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S. Xie, Y. Guo , et. al.(2011), Intelligent Selection of Machining Parameters in Multi-pass Turnings Using a GA-based Approach, journal of computational information system, vol. 7:5, pp. 1714-1721.</a:t>
            </a:r>
            <a:endParaRPr lang="en-US" sz="1710" dirty="0"/>
          </a:p>
        </p:txBody>
      </p:sp>
      <p:pic>
        <p:nvPicPr>
          <p:cNvPr id="22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2024-03-19T10:48:34Z</dcterms:created>
  <dcterms:modified xsi:type="dcterms:W3CDTF">2024-03-19T10:48:34Z</dcterms:modified>
</cp:coreProperties>
</file>