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5" r:id="rId9"/>
    <p:sldId id="266"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D9BABB8C-8355-418A-BD8A-6CCB58EA64EF}" type="slidenum">
              <a:rPr lang="en-IN" smtClean="0"/>
              <a:pPr/>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80279649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9BABB8C-8355-418A-BD8A-6CCB58EA64EF}" type="slidenum">
              <a:rPr lang="en-IN" smtClean="0"/>
              <a:pPr/>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78963804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9BABB8C-8355-418A-BD8A-6CCB58EA64EF}" type="slidenum">
              <a:rPr lang="en-IN" smtClean="0"/>
              <a:pPr/>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401846627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9BABB8C-8355-418A-BD8A-6CCB58EA64EF}" type="slidenum">
              <a:rPr lang="en-IN" smtClean="0"/>
              <a:pPr/>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405507370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9BABB8C-8355-418A-BD8A-6CCB58EA64EF}" type="slidenum">
              <a:rPr lang="en-IN" smtClean="0"/>
              <a:pPr/>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89544339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9BABB8C-8355-418A-BD8A-6CCB58EA64EF}" type="slidenum">
              <a:rPr lang="en-IN" smtClean="0"/>
              <a:pPr/>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226705695"/>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9BABB8C-8355-418A-BD8A-6CCB58EA64EF}" type="slidenum">
              <a:rPr lang="en-IN" smtClean="0"/>
              <a:pPr/>
              <a:t>‹#›</a:t>
            </a:fld>
            <a:endParaRPr lang="en-IN"/>
          </a:p>
        </p:txBody>
      </p:sp>
    </p:spTree>
    <p:extLst>
      <p:ext uri="{BB962C8B-B14F-4D97-AF65-F5344CB8AC3E}">
        <p14:creationId xmlns:p14="http://schemas.microsoft.com/office/powerpoint/2010/main" xmlns="" val="354388449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9BABB8C-8355-418A-BD8A-6CCB58EA64EF}" type="slidenum">
              <a:rPr lang="en-IN" smtClean="0"/>
              <a:pPr/>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400930577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F1738F8-9E1E-4FD6-9330-AD339DC95C2A}" type="datetimeFigureOut">
              <a:rPr lang="en-IN" smtClean="0"/>
              <a:pPr/>
              <a:t>12-03-2024</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D9BABB8C-8355-418A-BD8A-6CCB58EA64EF}" type="slidenum">
              <a:rPr lang="en-IN" smtClean="0"/>
              <a:pPr/>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155352908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9BABB8C-8355-418A-BD8A-6CCB58EA64EF}" type="slidenum">
              <a:rPr lang="en-IN" smtClean="0"/>
              <a:pPr/>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99333934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1738F8-9E1E-4FD6-9330-AD339DC95C2A}"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9BABB8C-8355-418A-BD8A-6CCB58EA64EF}" type="slidenum">
              <a:rPr lang="en-IN" smtClean="0"/>
              <a:pPr/>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34498338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xmlns=""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F1738F8-9E1E-4FD6-9330-AD339DC95C2A}" type="datetimeFigureOut">
              <a:rPr lang="en-IN" smtClean="0"/>
              <a:pPr/>
              <a:t>12-03-2024</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9BABB8C-8355-418A-BD8A-6CCB58EA64EF}" type="slidenum">
              <a:rPr lang="en-IN" smtClean="0"/>
              <a:pPr/>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2494753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99F192-E3FF-A216-35C9-2F02623862B0}"/>
              </a:ext>
            </a:extLst>
          </p:cNvPr>
          <p:cNvSpPr>
            <a:spLocks noGrp="1"/>
          </p:cNvSpPr>
          <p:nvPr>
            <p:ph type="ctrTitle"/>
          </p:nvPr>
        </p:nvSpPr>
        <p:spPr>
          <a:xfrm>
            <a:off x="1524000" y="1248229"/>
            <a:ext cx="9144000" cy="2061027"/>
          </a:xfrm>
        </p:spPr>
        <p:txBody>
          <a:bodyPr>
            <a:normAutofit/>
          </a:bodyPr>
          <a:lstStyle/>
          <a:p>
            <a:pPr algn="ctr">
              <a:lnSpc>
                <a:spcPct val="100000"/>
              </a:lnSpc>
            </a:pPr>
            <a:r>
              <a:rPr lang="en-IN" sz="3600" b="1" kern="100" dirty="0">
                <a:effectLst/>
                <a:latin typeface="Times New Roman" panose="02020603050405020304" pitchFamily="18" charset="0"/>
                <a:ea typeface="Calibri" panose="020F0502020204030204" pitchFamily="34" charset="0"/>
                <a:cs typeface="Times New Roman" panose="02020603050405020304" pitchFamily="18" charset="0"/>
              </a:rPr>
              <a:t>A STUDY OF ATTITUDE OF TEACHERS TOWARDS INCLUSIVE EDUCATION IN BELLARY DISTRICT</a:t>
            </a:r>
            <a:endParaRPr lang="en-IN" sz="3600" dirty="0"/>
          </a:p>
        </p:txBody>
      </p:sp>
      <p:sp>
        <p:nvSpPr>
          <p:cNvPr id="3" name="Rectangle 2"/>
          <p:cNvSpPr/>
          <p:nvPr/>
        </p:nvSpPr>
        <p:spPr>
          <a:xfrm>
            <a:off x="0" y="5083644"/>
            <a:ext cx="2114105" cy="369332"/>
          </a:xfrm>
          <a:prstGeom prst="rect">
            <a:avLst/>
          </a:prstGeom>
        </p:spPr>
        <p:txBody>
          <a:bodyPr wrap="none">
            <a:spAutoFit/>
          </a:bodyPr>
          <a:lstStyle/>
          <a:p>
            <a:r>
              <a:rPr lang="en-US" dirty="0" smtClean="0"/>
              <a:t>SHAREENA PINTO </a:t>
            </a:r>
            <a:endParaRPr lang="en-US" dirty="0"/>
          </a:p>
        </p:txBody>
      </p:sp>
      <p:sp>
        <p:nvSpPr>
          <p:cNvPr id="4" name="Rectangle 3"/>
          <p:cNvSpPr/>
          <p:nvPr/>
        </p:nvSpPr>
        <p:spPr>
          <a:xfrm>
            <a:off x="0" y="5409465"/>
            <a:ext cx="2401298" cy="369332"/>
          </a:xfrm>
          <a:prstGeom prst="rect">
            <a:avLst/>
          </a:prstGeom>
        </p:spPr>
        <p:txBody>
          <a:bodyPr wrap="none">
            <a:spAutoFit/>
          </a:bodyPr>
          <a:lstStyle/>
          <a:p>
            <a:r>
              <a:rPr lang="en-US" dirty="0" smtClean="0"/>
              <a:t>Subject :  EDUCATION</a:t>
            </a:r>
            <a:endParaRPr lang="en-US" dirty="0"/>
          </a:p>
        </p:txBody>
      </p:sp>
    </p:spTree>
    <p:extLst>
      <p:ext uri="{BB962C8B-B14F-4D97-AF65-F5344CB8AC3E}">
        <p14:creationId xmlns:p14="http://schemas.microsoft.com/office/powerpoint/2010/main" xmlns="" val="394418274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2EBED4-5D6E-C0BE-9DFA-8463057AC984}"/>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ABSTRACT </a:t>
            </a:r>
            <a:endParaRPr lang="en-IN" sz="8800" dirty="0"/>
          </a:p>
        </p:txBody>
      </p:sp>
      <p:sp>
        <p:nvSpPr>
          <p:cNvPr id="3" name="Content Placeholder 2">
            <a:extLst>
              <a:ext uri="{FF2B5EF4-FFF2-40B4-BE49-F238E27FC236}">
                <a16:creationId xmlns:a16="http://schemas.microsoft.com/office/drawing/2014/main" xmlns="" id="{83EC5006-0234-DE80-5DD2-8A87003A213C}"/>
              </a:ext>
            </a:extLst>
          </p:cNvPr>
          <p:cNvSpPr>
            <a:spLocks noGrp="1"/>
          </p:cNvSpPr>
          <p:nvPr>
            <p:ph idx="1"/>
          </p:nvPr>
        </p:nvSpPr>
        <p:spPr/>
        <p:txBody>
          <a:bodyPr>
            <a:normAutofit fontScale="85000" lnSpcReduction="10000"/>
          </a:bodyPr>
          <a:lstStyle/>
          <a:p>
            <a:pPr algn="just">
              <a:lnSpc>
                <a:spcPct val="20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This exploration inspected educators' perspectives towards comprehensive schooling since their mentalities influence its exhibition.</a:t>
            </a:r>
          </a:p>
          <a:p>
            <a:pPr algn="just">
              <a:lnSpc>
                <a:spcPct val="20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Utilizing standard examining, 100 pre-administration and in-administration essential and optional teachers from 11 government and tuition-based schools were enlisted. </a:t>
            </a:r>
          </a:p>
          <a:p>
            <a:pPr algn="just">
              <a:lnSpc>
                <a:spcPct val="20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We need to realize teachers' comprehensive training sees by method of administration, orientation, and area.</a:t>
            </a:r>
          </a:p>
          <a:p>
            <a:pPr algn="just">
              <a:lnSpc>
                <a:spcPct val="200000"/>
              </a:lnSpc>
              <a:buFont typeface="Wingdings" panose="05000000000000000000" pitchFamily="2" charset="2"/>
              <a:buChar char="ü"/>
            </a:pPr>
            <a:r>
              <a:rPr lang="en-IN" sz="1800" dirty="0">
                <a:effectLst/>
                <a:latin typeface="Times New Roman" panose="02020603050405020304" pitchFamily="18" charset="0"/>
                <a:ea typeface="Calibri" panose="020F0502020204030204" pitchFamily="34" charset="0"/>
              </a:rPr>
              <a:t>The outcomes recommend that instructors' comprehensive training mentalities were to some degree positive. </a:t>
            </a:r>
            <a:endParaRPr lang="en-IN" dirty="0"/>
          </a:p>
        </p:txBody>
      </p:sp>
    </p:spTree>
    <p:extLst>
      <p:ext uri="{BB962C8B-B14F-4D97-AF65-F5344CB8AC3E}">
        <p14:creationId xmlns:p14="http://schemas.microsoft.com/office/powerpoint/2010/main" xmlns="" val="145921947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1B4322-7C37-C757-792C-5BBF077A1726}"/>
              </a:ext>
            </a:extLst>
          </p:cNvPr>
          <p:cNvSpPr>
            <a:spLocks noGrp="1"/>
          </p:cNvSpPr>
          <p:nvPr>
            <p:ph type="title"/>
          </p:nvPr>
        </p:nvSpPr>
        <p:spPr/>
        <p:txBody>
          <a:bodyPr>
            <a:normAutofit/>
          </a:bodyPr>
          <a:lstStyle/>
          <a:p>
            <a:pPr algn="ctr"/>
            <a:r>
              <a:rPr lang="en-IN" sz="4800" b="1" kern="100" dirty="0">
                <a:effectLst/>
                <a:latin typeface="Times New Roman" panose="02020603050405020304" pitchFamily="18" charset="0"/>
                <a:ea typeface="Calibri" panose="020F0502020204030204" pitchFamily="34" charset="0"/>
                <a:cs typeface="Times New Roman" panose="02020603050405020304" pitchFamily="18" charset="0"/>
              </a:rPr>
              <a:t>INTRODUCTION </a:t>
            </a:r>
            <a:endParaRPr lang="en-IN" sz="9600" dirty="0"/>
          </a:p>
        </p:txBody>
      </p:sp>
      <p:sp>
        <p:nvSpPr>
          <p:cNvPr id="3" name="Content Placeholder 2">
            <a:extLst>
              <a:ext uri="{FF2B5EF4-FFF2-40B4-BE49-F238E27FC236}">
                <a16:creationId xmlns:a16="http://schemas.microsoft.com/office/drawing/2014/main" xmlns="" id="{8AC4BBCB-7F95-90F3-B3BB-383B6590E3B0}"/>
              </a:ext>
            </a:extLst>
          </p:cNvPr>
          <p:cNvSpPr>
            <a:spLocks noGrp="1"/>
          </p:cNvSpPr>
          <p:nvPr>
            <p:ph idx="1"/>
          </p:nvPr>
        </p:nvSpPr>
        <p:spPr/>
        <p:txBody>
          <a:bodyPr>
            <a:normAutofit fontScale="92500" lnSpcReduction="20000"/>
          </a:bodyPr>
          <a:lstStyle/>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World's biggest democracy is India. </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Justice, liberty, equality, and fraternity are guaranteed in the quasi-federal constitution's preamble. </a:t>
            </a:r>
          </a:p>
          <a:p>
            <a:pPr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Education is the largest social equaliser, but disregarding needs makes it the worst discriminator. </a:t>
            </a:r>
          </a:p>
          <a:p>
            <a:pPr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School ignores handicapped and poor pupils' needs.</a:t>
            </a:r>
          </a:p>
          <a:p>
            <a:pPr algn="just">
              <a:lnSpc>
                <a:spcPct val="150000"/>
              </a:lnSpc>
              <a:buFont typeface="Wingdings" panose="05000000000000000000" pitchFamily="2" charset="2"/>
              <a:buChar char="v"/>
            </a:pPr>
            <a:r>
              <a:rPr lang="en-IN" sz="1800" dirty="0">
                <a:effectLst/>
                <a:latin typeface="Times New Roman" panose="02020603050405020304" pitchFamily="18" charset="0"/>
                <a:ea typeface="Calibri" panose="020F0502020204030204" pitchFamily="34" charset="0"/>
              </a:rPr>
              <a:t>Inclusive education values diversity, enriches all students, gives fair access to education, and adapts to diverse child groups without excluding them. </a:t>
            </a:r>
          </a:p>
          <a:p>
            <a:pPr algn="just">
              <a:lnSpc>
                <a:spcPct val="150000"/>
              </a:lnSpc>
              <a:buFont typeface="Wingdings" panose="05000000000000000000" pitchFamily="2" charset="2"/>
              <a:buChar char="v"/>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It invites jokes around with exceptional requirements into the customary homeroom, recognizes their variety, and offers them chances to prevail in every aspect of training.</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282420810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C35B43-2EF3-38AD-9F13-9E028D5AFC21}"/>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OBJECTIVES OF THE STUDY </a:t>
            </a:r>
            <a:endParaRPr lang="en-IN" dirty="0"/>
          </a:p>
        </p:txBody>
      </p:sp>
      <p:sp>
        <p:nvSpPr>
          <p:cNvPr id="3" name="Content Placeholder 2">
            <a:extLst>
              <a:ext uri="{FF2B5EF4-FFF2-40B4-BE49-F238E27FC236}">
                <a16:creationId xmlns:a16="http://schemas.microsoft.com/office/drawing/2014/main" xmlns="" id="{DCD7DF49-91D4-9C8A-2092-51FD9D2E7D7D}"/>
              </a:ext>
            </a:extLst>
          </p:cNvPr>
          <p:cNvSpPr>
            <a:spLocks noGrp="1"/>
          </p:cNvSpPr>
          <p:nvPr>
            <p:ph idx="1"/>
          </p:nvPr>
        </p:nvSpPr>
        <p:spPr>
          <a:xfrm>
            <a:off x="1592943" y="2128384"/>
            <a:ext cx="8741229" cy="2601232"/>
          </a:xfrm>
        </p:spPr>
        <p:txBody>
          <a:bodyPr>
            <a:normAutofit/>
          </a:bodyPr>
          <a:lstStyle/>
          <a:p>
            <a:pPr marL="342900" lvl="0" indent="-342900" algn="just">
              <a:lnSpc>
                <a:spcPct val="150000"/>
              </a:lnSpc>
              <a:spcBef>
                <a:spcPts val="1200"/>
              </a:spcBef>
              <a:spcAft>
                <a:spcPts val="800"/>
              </a:spcAft>
              <a:buFont typeface="Wingdings" panose="05000000000000000000" pitchFamily="2"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investigate teachers' attitudes towards inclusive education. </a:t>
            </a:r>
          </a:p>
          <a:p>
            <a:pPr marL="342900" lvl="0" indent="-342900" algn="just">
              <a:lnSpc>
                <a:spcPct val="150000"/>
              </a:lnSpc>
              <a:spcBef>
                <a:spcPts val="1200"/>
              </a:spcBef>
              <a:spcAft>
                <a:spcPts val="800"/>
              </a:spcAft>
              <a:buFont typeface="Wingdings" panose="05000000000000000000" pitchFamily="2" charset="2"/>
              <a:buChar char=""/>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To investigate educators' perspectives on Inclusive Education with regard to: Mode of service and Gender.</a:t>
            </a:r>
          </a:p>
          <a:p>
            <a:endParaRPr lang="en-IN" dirty="0"/>
          </a:p>
        </p:txBody>
      </p:sp>
    </p:spTree>
    <p:extLst>
      <p:ext uri="{BB962C8B-B14F-4D97-AF65-F5344CB8AC3E}">
        <p14:creationId xmlns:p14="http://schemas.microsoft.com/office/powerpoint/2010/main" xmlns="" val="420065385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9CFB0E-B322-0404-1A59-C9CBC8C50DCF}"/>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LITERATURE REVIEW </a:t>
            </a:r>
            <a:endParaRPr lang="en-IN" sz="8800" dirty="0"/>
          </a:p>
        </p:txBody>
      </p:sp>
      <p:sp>
        <p:nvSpPr>
          <p:cNvPr id="3" name="Content Placeholder 2">
            <a:extLst>
              <a:ext uri="{FF2B5EF4-FFF2-40B4-BE49-F238E27FC236}">
                <a16:creationId xmlns:a16="http://schemas.microsoft.com/office/drawing/2014/main" xmlns="" id="{DBBFAF01-6390-48C1-C7FA-81BF75531D6C}"/>
              </a:ext>
            </a:extLst>
          </p:cNvPr>
          <p:cNvSpPr>
            <a:spLocks noGrp="1"/>
          </p:cNvSpPr>
          <p:nvPr>
            <p:ph idx="1"/>
          </p:nvPr>
        </p:nvSpPr>
        <p:spPr/>
        <p:txBody>
          <a:bodyPr>
            <a:normAutofit fontScale="77500" lnSpcReduction="20000"/>
          </a:bodyPr>
          <a:lstStyle/>
          <a:p>
            <a:pPr algn="just">
              <a:lnSpc>
                <a:spcPct val="115000"/>
              </a:lnSpc>
              <a:spcBef>
                <a:spcPts val="1200"/>
              </a:spcBef>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Agbenyega (2007)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directed a review looking at educators' interests and mentalities towards comprehensive schooling in Ghana. The exploration expected to comprehend the impression of instructors with respect to the execution of comprehensive practices. Agbenyega's discoveries give bits of knowledge into the difficulties looked by educators in embracing comprehensive training and feature the significance of addressing these worries to successfully advance comprehensive practices.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1200"/>
              </a:spcBef>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Balboni and Pedrabissi (2000)</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Their review investigated the job of involvement with forming mentalities towards comprehensive schooling. The discoveries shed light on the elements affecting teachers' and guardians' view of comprehensive works on, offering significant experiences into the improvement of comprehensive training strategies and projects.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Bef>
                <a:spcPts val="1200"/>
              </a:spcBef>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Bansal (2018)</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inspected instructors' points of view of comprehensive schooling for children with special needs (CWSN). The exploration planned to comprehend teachers' view of the difficulties and potential open doors related with comprehensive practices. Bansal's review features the significance of addressing educators' interests and offering sufficient help to work with the fruitful execution of comprehensive schooling programs.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18559149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5B3B59-AB75-B20F-8DE8-F805B2F140A5}"/>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MATERIALS AND METHODS</a:t>
            </a:r>
            <a:endParaRPr lang="en-IN" sz="8800" dirty="0"/>
          </a:p>
        </p:txBody>
      </p:sp>
      <p:sp>
        <p:nvSpPr>
          <p:cNvPr id="3" name="Content Placeholder 2">
            <a:extLst>
              <a:ext uri="{FF2B5EF4-FFF2-40B4-BE49-F238E27FC236}">
                <a16:creationId xmlns:a16="http://schemas.microsoft.com/office/drawing/2014/main" xmlns="" id="{FA7471BA-4459-BF59-1647-C710F2EA1122}"/>
              </a:ext>
            </a:extLst>
          </p:cNvPr>
          <p:cNvSpPr>
            <a:spLocks noGrp="1"/>
          </p:cNvSpPr>
          <p:nvPr>
            <p:ph idx="1"/>
          </p:nvPr>
        </p:nvSpPr>
        <p:spPr/>
        <p:txBody>
          <a:bodyPr>
            <a:normAutofit fontScale="92500" lnSpcReduction="10000"/>
          </a:bodyPr>
          <a:lstStyle/>
          <a:p>
            <a:pPr algn="just">
              <a:lnSpc>
                <a:spcPct val="20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In this examination, the clear study approach was utilized. </a:t>
            </a:r>
          </a:p>
          <a:p>
            <a:pPr algn="just">
              <a:lnSpc>
                <a:spcPct val="20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All of the Bellary region's pre-administration and in-administration educators make up the review's populace. </a:t>
            </a:r>
          </a:p>
          <a:p>
            <a:pPr algn="just">
              <a:lnSpc>
                <a:spcPct val="20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The strategy for quantity examining was applied to the testing system. </a:t>
            </a:r>
          </a:p>
          <a:p>
            <a:pPr algn="just">
              <a:lnSpc>
                <a:spcPct val="200000"/>
              </a:lnSpc>
              <a:buFont typeface="Wingdings" panose="05000000000000000000" pitchFamily="2" charset="2"/>
              <a:buChar char="Ø"/>
            </a:pPr>
            <a:r>
              <a:rPr lang="en-IN" sz="1800" dirty="0">
                <a:effectLst/>
                <a:latin typeface="Times New Roman" panose="02020603050405020304" pitchFamily="18" charset="0"/>
                <a:ea typeface="Calibri" panose="020F0502020204030204" pitchFamily="34" charset="0"/>
              </a:rPr>
              <a:t>Pre-administration educators and in-administration instructors up to auxiliary school level made up the picked respondents. </a:t>
            </a:r>
            <a:endParaRPr lang="en-IN" dirty="0"/>
          </a:p>
        </p:txBody>
      </p:sp>
    </p:spTree>
    <p:extLst>
      <p:ext uri="{BB962C8B-B14F-4D97-AF65-F5344CB8AC3E}">
        <p14:creationId xmlns:p14="http://schemas.microsoft.com/office/powerpoint/2010/main" xmlns="" val="239089341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D6D82A-A8BA-BD41-077C-47B9502EDB7F}"/>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RESULT AND INTERPRETATION</a:t>
            </a:r>
            <a:endParaRPr lang="en-IN" sz="8800" dirty="0"/>
          </a:p>
        </p:txBody>
      </p:sp>
      <p:graphicFrame>
        <p:nvGraphicFramePr>
          <p:cNvPr id="5" name="Content Placeholder 4">
            <a:extLst>
              <a:ext uri="{FF2B5EF4-FFF2-40B4-BE49-F238E27FC236}">
                <a16:creationId xmlns:a16="http://schemas.microsoft.com/office/drawing/2014/main" xmlns="" id="{269CBF18-6E2A-AFDD-DE6C-6D136DEDAEE8}"/>
              </a:ext>
            </a:extLst>
          </p:cNvPr>
          <p:cNvGraphicFramePr>
            <a:graphicFrameLocks noGrp="1"/>
          </p:cNvGraphicFramePr>
          <p:nvPr>
            <p:ph sz="half" idx="1"/>
            <p:extLst>
              <p:ext uri="{D42A27DB-BD31-4B8C-83A1-F6EECF244321}">
                <p14:modId xmlns:p14="http://schemas.microsoft.com/office/powerpoint/2010/main" xmlns="" val="3561526329"/>
              </p:ext>
            </p:extLst>
          </p:nvPr>
        </p:nvGraphicFramePr>
        <p:xfrm>
          <a:off x="736600" y="2301081"/>
          <a:ext cx="5181600" cy="2895033"/>
        </p:xfrm>
        <a:graphic>
          <a:graphicData uri="http://schemas.openxmlformats.org/drawingml/2006/table">
            <a:tbl>
              <a:tblPr firstRow="1" firstCol="1" bandRow="1">
                <a:tableStyleId>{5C22544A-7EE6-4342-B048-85BDC9FD1C3A}</a:tableStyleId>
              </a:tblPr>
              <a:tblGrid>
                <a:gridCol w="740229">
                  <a:extLst>
                    <a:ext uri="{9D8B030D-6E8A-4147-A177-3AD203B41FA5}">
                      <a16:colId xmlns:a16="http://schemas.microsoft.com/office/drawing/2014/main" xmlns="" val="1762881266"/>
                    </a:ext>
                  </a:extLst>
                </a:gridCol>
                <a:gridCol w="739079">
                  <a:extLst>
                    <a:ext uri="{9D8B030D-6E8A-4147-A177-3AD203B41FA5}">
                      <a16:colId xmlns:a16="http://schemas.microsoft.com/office/drawing/2014/main" xmlns="" val="4051861698"/>
                    </a:ext>
                  </a:extLst>
                </a:gridCol>
                <a:gridCol w="739079">
                  <a:extLst>
                    <a:ext uri="{9D8B030D-6E8A-4147-A177-3AD203B41FA5}">
                      <a16:colId xmlns:a16="http://schemas.microsoft.com/office/drawing/2014/main" xmlns="" val="2500253687"/>
                    </a:ext>
                  </a:extLst>
                </a:gridCol>
                <a:gridCol w="740229">
                  <a:extLst>
                    <a:ext uri="{9D8B030D-6E8A-4147-A177-3AD203B41FA5}">
                      <a16:colId xmlns:a16="http://schemas.microsoft.com/office/drawing/2014/main" xmlns="" val="2374695166"/>
                    </a:ext>
                  </a:extLst>
                </a:gridCol>
                <a:gridCol w="739079">
                  <a:extLst>
                    <a:ext uri="{9D8B030D-6E8A-4147-A177-3AD203B41FA5}">
                      <a16:colId xmlns:a16="http://schemas.microsoft.com/office/drawing/2014/main" xmlns="" val="1789235290"/>
                    </a:ext>
                  </a:extLst>
                </a:gridCol>
                <a:gridCol w="739079">
                  <a:extLst>
                    <a:ext uri="{9D8B030D-6E8A-4147-A177-3AD203B41FA5}">
                      <a16:colId xmlns:a16="http://schemas.microsoft.com/office/drawing/2014/main" xmlns="" val="1003781443"/>
                    </a:ext>
                  </a:extLst>
                </a:gridCol>
                <a:gridCol w="744826">
                  <a:extLst>
                    <a:ext uri="{9D8B030D-6E8A-4147-A177-3AD203B41FA5}">
                      <a16:colId xmlns:a16="http://schemas.microsoft.com/office/drawing/2014/main" xmlns="" val="746849377"/>
                    </a:ext>
                  </a:extLst>
                </a:gridCol>
              </a:tblGrid>
              <a:tr h="1513742">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Total Number of Teachers (N)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Mean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Range</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Standard Error (SE) of Mean</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SD</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ctr">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Z-Score</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ctr">
                        <a:lnSpc>
                          <a:spcPct val="107000"/>
                        </a:lnSpc>
                        <a:spcAft>
                          <a:spcPts val="800"/>
                        </a:spcAft>
                      </a:pPr>
                      <a:r>
                        <a:rPr lang="en-IN" sz="1200" kern="100">
                          <a:effectLst/>
                          <a:latin typeface="Times New Roman" panose="02020603050405020304" pitchFamily="18" charset="0"/>
                          <a:cs typeface="Times New Roman" panose="02020603050405020304" pitchFamily="18" charset="0"/>
                        </a:rPr>
                        <a:t>Level of Attitude</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xmlns="" val="2225703581"/>
                  </a:ext>
                </a:extLst>
              </a:tr>
              <a:tr h="1381291">
                <a:tc>
                  <a:txBody>
                    <a:bodyPr/>
                    <a:lstStyle/>
                    <a:p>
                      <a:pPr algn="just">
                        <a:lnSpc>
                          <a:spcPct val="107000"/>
                        </a:lnSpc>
                        <a:spcAft>
                          <a:spcPts val="800"/>
                        </a:spcAft>
                      </a:pPr>
                      <a:r>
                        <a:rPr lang="en-IN" sz="1200" kern="100">
                          <a:effectLst/>
                          <a:latin typeface="Times New Roman" panose="02020603050405020304" pitchFamily="18" charset="0"/>
                          <a:cs typeface="Times New Roman" panose="02020603050405020304" pitchFamily="18" charset="0"/>
                        </a:rPr>
                        <a:t>100 </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just">
                        <a:lnSpc>
                          <a:spcPct val="107000"/>
                        </a:lnSpc>
                        <a:spcAft>
                          <a:spcPts val="800"/>
                        </a:spcAft>
                      </a:pPr>
                      <a:r>
                        <a:rPr lang="en-IN" sz="1200" kern="100">
                          <a:effectLst/>
                          <a:latin typeface="Times New Roman" panose="02020603050405020304" pitchFamily="18" charset="0"/>
                          <a:cs typeface="Times New Roman" panose="02020603050405020304" pitchFamily="18" charset="0"/>
                        </a:rPr>
                        <a:t> 100.66</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just">
                        <a:lnSpc>
                          <a:spcPct val="107000"/>
                        </a:lnSpc>
                        <a:spcAft>
                          <a:spcPts val="800"/>
                        </a:spcAft>
                      </a:pPr>
                      <a:r>
                        <a:rPr lang="en-IN" sz="1200" kern="100">
                          <a:effectLst/>
                          <a:latin typeface="Times New Roman" panose="02020603050405020304" pitchFamily="18" charset="0"/>
                          <a:cs typeface="Times New Roman" panose="02020603050405020304" pitchFamily="18" charset="0"/>
                        </a:rPr>
                        <a:t>75-234</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just">
                        <a:lnSpc>
                          <a:spcPct val="107000"/>
                        </a:lnSpc>
                        <a:spcAft>
                          <a:spcPts val="800"/>
                        </a:spcAft>
                      </a:pPr>
                      <a:r>
                        <a:rPr lang="en-IN" sz="1200" kern="100">
                          <a:effectLst/>
                          <a:latin typeface="Times New Roman" panose="02020603050405020304" pitchFamily="18" charset="0"/>
                          <a:cs typeface="Times New Roman" panose="02020603050405020304" pitchFamily="18" charset="0"/>
                        </a:rPr>
                        <a:t>1.236 </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just">
                        <a:lnSpc>
                          <a:spcPct val="107000"/>
                        </a:lnSpc>
                        <a:spcAft>
                          <a:spcPts val="800"/>
                        </a:spcAft>
                      </a:pPr>
                      <a:r>
                        <a:rPr lang="en-IN" sz="1200" kern="100">
                          <a:effectLst/>
                          <a:latin typeface="Times New Roman" panose="02020603050405020304" pitchFamily="18" charset="0"/>
                          <a:cs typeface="Times New Roman" panose="02020603050405020304" pitchFamily="18" charset="0"/>
                        </a:rPr>
                        <a:t>11.798</a:t>
                      </a:r>
                      <a:endParaRPr lang="en-IN"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just">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(-2.38 to +2.11)</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algn="just">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Average to Favourable</a:t>
                      </a:r>
                    </a:p>
                    <a:p>
                      <a:pPr algn="just">
                        <a:lnSpc>
                          <a:spcPct val="107000"/>
                        </a:lnSpc>
                        <a:spcAft>
                          <a:spcPts val="800"/>
                        </a:spcAft>
                      </a:pPr>
                      <a:r>
                        <a:rPr lang="en-IN" sz="1200" kern="100" dirty="0">
                          <a:effectLst/>
                          <a:latin typeface="Times New Roman" panose="02020603050405020304" pitchFamily="18" charset="0"/>
                          <a:cs typeface="Times New Roman" panose="02020603050405020304" pitchFamily="18" charset="0"/>
                        </a:rPr>
                        <a:t> </a:t>
                      </a:r>
                      <a:endParaRPr lang="en-IN"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xmlns="" val="4017898724"/>
                  </a:ext>
                </a:extLst>
              </a:tr>
            </a:tbl>
          </a:graphicData>
        </a:graphic>
      </p:graphicFrame>
      <p:sp>
        <p:nvSpPr>
          <p:cNvPr id="4" name="Content Placeholder 3">
            <a:extLst>
              <a:ext uri="{FF2B5EF4-FFF2-40B4-BE49-F238E27FC236}">
                <a16:creationId xmlns:a16="http://schemas.microsoft.com/office/drawing/2014/main" xmlns="" id="{10E1CD1E-0703-E0D1-0161-4886A3C8A98B}"/>
              </a:ext>
            </a:extLst>
          </p:cNvPr>
          <p:cNvSpPr>
            <a:spLocks noGrp="1"/>
          </p:cNvSpPr>
          <p:nvPr>
            <p:ph sz="half" idx="2"/>
          </p:nvPr>
        </p:nvSpPr>
        <p:spPr>
          <a:xfrm>
            <a:off x="6375400" y="1801313"/>
            <a:ext cx="5181600" cy="4351338"/>
          </a:xfrm>
        </p:spPr>
        <p:txBody>
          <a:bodyPr>
            <a:normAutofit fontScale="92500" lnSpcReduction="10000"/>
          </a:bodyPr>
          <a:lstStyle/>
          <a:p>
            <a:pPr algn="just">
              <a:lnSpc>
                <a:spcPct val="200000"/>
              </a:lnSpc>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With a mean score of 100.66, the review showed that educators' mentalities towards comprehensive instruction changed from 75-234. </a:t>
            </a:r>
          </a:p>
          <a:p>
            <a:pPr algn="just">
              <a:lnSpc>
                <a:spcPct val="200000"/>
              </a:lnSpc>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This proposes a fair to positive view on comprehensive schooling. </a:t>
            </a:r>
          </a:p>
          <a:p>
            <a:pPr algn="just">
              <a:lnSpc>
                <a:spcPct val="200000"/>
              </a:lnSpc>
              <a:buFont typeface="Wingdings" panose="05000000000000000000" pitchFamily="2" charset="2"/>
              <a:buChar char="ü"/>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Around 19% of educators had seen that were less than ideal, and 81% had mentalities that were busy being positive and moderate. </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7" name="TextBox 6">
            <a:extLst>
              <a:ext uri="{FF2B5EF4-FFF2-40B4-BE49-F238E27FC236}">
                <a16:creationId xmlns:a16="http://schemas.microsoft.com/office/drawing/2014/main" xmlns="" id="{4E061F17-652C-6F06-8A71-423420D2630A}"/>
              </a:ext>
            </a:extLst>
          </p:cNvPr>
          <p:cNvSpPr txBox="1"/>
          <p:nvPr/>
        </p:nvSpPr>
        <p:spPr>
          <a:xfrm>
            <a:off x="424543" y="1860912"/>
            <a:ext cx="6096000" cy="390684"/>
          </a:xfrm>
          <a:prstGeom prst="rect">
            <a:avLst/>
          </a:prstGeom>
          <a:noFill/>
        </p:spPr>
        <p:txBody>
          <a:bodyPr wrap="square">
            <a:spAutoFit/>
          </a:bodyPr>
          <a:lstStyle/>
          <a:p>
            <a:pPr algn="ctr">
              <a:lnSpc>
                <a:spcPct val="115000"/>
              </a:lnSpc>
              <a:spcBef>
                <a:spcPts val="1200"/>
              </a:spcBef>
              <a:spcAft>
                <a:spcPts val="800"/>
              </a:spcAft>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Views on Inclusive Education from the Perspective of Teachers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10638454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45FD73-4A9E-E24D-5D69-75EE7B91AA45}"/>
              </a:ext>
            </a:extLst>
          </p:cNvPr>
          <p:cNvSpPr>
            <a:spLocks noGrp="1"/>
          </p:cNvSpPr>
          <p:nvPr>
            <p:ph type="title"/>
          </p:nvPr>
        </p:nvSpPr>
        <p:spPr/>
        <p:txBody>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CONCLUSION </a:t>
            </a:r>
            <a:endParaRPr lang="en-IN" dirty="0"/>
          </a:p>
        </p:txBody>
      </p:sp>
      <p:sp>
        <p:nvSpPr>
          <p:cNvPr id="3" name="Content Placeholder 2">
            <a:extLst>
              <a:ext uri="{FF2B5EF4-FFF2-40B4-BE49-F238E27FC236}">
                <a16:creationId xmlns:a16="http://schemas.microsoft.com/office/drawing/2014/main" xmlns="" id="{BC20127A-033B-1865-4204-66F23C1B72F6}"/>
              </a:ext>
            </a:extLst>
          </p:cNvPr>
          <p:cNvSpPr>
            <a:spLocks noGrp="1"/>
          </p:cNvSpPr>
          <p:nvPr>
            <p:ph idx="1"/>
          </p:nvPr>
        </p:nvSpPr>
        <p:spPr/>
        <p:txBody>
          <a:bodyPr>
            <a:normAutofit fontScale="85000" lnSpcReduction="10000"/>
          </a:bodyPr>
          <a:lstStyle/>
          <a:p>
            <a:pPr algn="just">
              <a:lnSpc>
                <a:spcPct val="20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results of the study provide credence to the idea that teachers have mixed feelings about all-encompassing training. </a:t>
            </a:r>
          </a:p>
          <a:p>
            <a:pPr algn="just">
              <a:lnSpc>
                <a:spcPct val="20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Educators' orientation has little bearing on their feelings about comprehensive schooling, according to the study's results; male and female educators generally hold similar degrees of views towards it.</a:t>
            </a:r>
          </a:p>
          <a:p>
            <a:pPr algn="just">
              <a:lnSpc>
                <a:spcPct val="200000"/>
              </a:lnSpc>
              <a:buFont typeface="Wingdings" panose="05000000000000000000" pitchFamily="2" charset="2"/>
              <a:buChar char="q"/>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 view of the consequences of this review, the scientist reached the resolution that educators in metropolitan regions had a more uplifting outlook towards comprehensive schooling than teachers in country regions.</a:t>
            </a:r>
          </a:p>
          <a:p>
            <a:endParaRPr lang="en-IN" dirty="0"/>
          </a:p>
        </p:txBody>
      </p:sp>
    </p:spTree>
    <p:extLst>
      <p:ext uri="{BB962C8B-B14F-4D97-AF65-F5344CB8AC3E}">
        <p14:creationId xmlns:p14="http://schemas.microsoft.com/office/powerpoint/2010/main" xmlns="" val="285160587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E791D9-A869-1F18-CC42-03C0D79DE1B6}"/>
              </a:ext>
            </a:extLst>
          </p:cNvPr>
          <p:cNvSpPr>
            <a:spLocks noGrp="1"/>
          </p:cNvSpPr>
          <p:nvPr>
            <p:ph type="title"/>
          </p:nvPr>
        </p:nvSpPr>
        <p:spPr/>
        <p:txBody>
          <a:bodyPr>
            <a:normAutofit/>
          </a:bodyPr>
          <a:lstStyle/>
          <a:p>
            <a:pPr algn="ctr"/>
            <a:r>
              <a:rPr lang="en-IN" b="1" kern="100" dirty="0">
                <a:effectLst/>
                <a:latin typeface="Times New Roman" panose="02020603050405020304" pitchFamily="18" charset="0"/>
                <a:ea typeface="Calibri" panose="020F0502020204030204" pitchFamily="34" charset="0"/>
                <a:cs typeface="Times New Roman" panose="02020603050405020304" pitchFamily="18" charset="0"/>
              </a:rPr>
              <a:t>REFERENCES </a:t>
            </a:r>
            <a:endParaRPr lang="en-IN" dirty="0"/>
          </a:p>
        </p:txBody>
      </p:sp>
      <p:sp>
        <p:nvSpPr>
          <p:cNvPr id="3" name="Content Placeholder 2">
            <a:extLst>
              <a:ext uri="{FF2B5EF4-FFF2-40B4-BE49-F238E27FC236}">
                <a16:creationId xmlns:a16="http://schemas.microsoft.com/office/drawing/2014/main" xmlns="" id="{629EDF8E-3F28-5366-7952-86D54A458FB8}"/>
              </a:ext>
            </a:extLst>
          </p:cNvPr>
          <p:cNvSpPr>
            <a:spLocks noGrp="1"/>
          </p:cNvSpPr>
          <p:nvPr>
            <p:ph idx="1"/>
          </p:nvPr>
        </p:nvSpPr>
        <p:spPr/>
        <p:txBody>
          <a:bodyPr>
            <a:normAutofit fontScale="85000" lnSpcReduction="10000"/>
          </a:bodyPr>
          <a:lstStyle/>
          <a:p>
            <a:pPr lvl="0" algn="just">
              <a:lnSpc>
                <a:spcPct val="110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Agbenyega, J. (2007). Examining teachers’ concerns and attitudes to inclusive education in Ghana. International Journal of Whole Schooling, 3(1), 41-56.</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0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Balboni, G., &amp; Pedrabissi, L. (2000). Attitudes of Italian teachers and parents toward school inclusion of students with mental retardation: The role of experience. Education and Training in Mental Retardation and Developmental Disabilities, 35(2), 148-159.</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0000"/>
              </a:lnSpc>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Bansal, S. (2018). Understanding teachers’ perspective of inclusive education for children with special needs (CWSN). Educational Quest-An International Journal of Education and Applied Social Sciences, 9(1), 115-123.</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0000"/>
              </a:lnSpc>
              <a:buFont typeface="Wingdings" panose="05000000000000000000" pitchFamily="2" charset="2"/>
              <a:buChar char="ü"/>
            </a:pP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Bindhu</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C. M., &amp; Niranjana, K. P. (2014). Attitude of prospective teachers at primary level towards inclusive education. Guru Journal of Behavioural and Social Sciences, 2(1), 265-270.</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0000"/>
              </a:lnSpc>
              <a:spcAft>
                <a:spcPts val="800"/>
              </a:spcAft>
              <a:buFont typeface="Wingdings" panose="05000000000000000000" pitchFamily="2" charset="2"/>
              <a:buChar char="ü"/>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Cassady, J. M. (2011). Teachers’ attitudes toward the inclusion of students with autism and emotional behavioral disorder. Electronic Journal for Inclusive Education, 2(7).</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232645367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EDBBF9-996B-AC8B-5E9E-132A8F1B8249}"/>
              </a:ext>
            </a:extLst>
          </p:cNvPr>
          <p:cNvSpPr>
            <a:spLocks noGrp="1"/>
          </p:cNvSpPr>
          <p:nvPr>
            <p:ph type="title"/>
          </p:nvPr>
        </p:nvSpPr>
        <p:spPr>
          <a:xfrm>
            <a:off x="1549400" y="2075542"/>
            <a:ext cx="8770256" cy="3091543"/>
          </a:xfrm>
        </p:spPr>
        <p:txBody>
          <a:bodyPr>
            <a:noAutofit/>
          </a:bodyPr>
          <a:lstStyle/>
          <a:p>
            <a:pPr algn="ctr">
              <a:lnSpc>
                <a:spcPct val="100000"/>
              </a:lnSpc>
            </a:pPr>
            <a:r>
              <a:rPr lang="en-US" sz="10000" dirty="0">
                <a:latin typeface="Times New Roman" panose="02020603050405020304" pitchFamily="18" charset="0"/>
                <a:cs typeface="Times New Roman" panose="02020603050405020304" pitchFamily="18" charset="0"/>
              </a:rPr>
              <a:t>THANK </a:t>
            </a:r>
            <a:br>
              <a:rPr lang="en-US" sz="10000" dirty="0">
                <a:latin typeface="Times New Roman" panose="02020603050405020304" pitchFamily="18" charset="0"/>
                <a:cs typeface="Times New Roman" panose="02020603050405020304" pitchFamily="18" charset="0"/>
              </a:rPr>
            </a:br>
            <a:r>
              <a:rPr lang="en-US" sz="10000" dirty="0">
                <a:latin typeface="Times New Roman" panose="02020603050405020304" pitchFamily="18" charset="0"/>
                <a:cs typeface="Times New Roman" panose="02020603050405020304" pitchFamily="18" charset="0"/>
              </a:rPr>
              <a:t>YOU </a:t>
            </a:r>
            <a:endParaRPr lang="en-IN" sz="10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3297410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11</TotalTime>
  <Words>842</Words>
  <Application>Microsoft Office PowerPoint</Application>
  <PresentationFormat>Custom</PresentationFormat>
  <Paragraphs>58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Gallery</vt:lpstr>
      <vt:lpstr>A STUDY OF ATTITUDE OF TEACHERS TOWARDS INCLUSIVE EDUCATION IN BELLARY DISTRICT</vt:lpstr>
      <vt:lpstr>ABSTRACT </vt:lpstr>
      <vt:lpstr>INTRODUCTION </vt:lpstr>
      <vt:lpstr>OBJECTIVES OF THE STUDY </vt:lpstr>
      <vt:lpstr>LITERATURE REVIEW </vt:lpstr>
      <vt:lpstr>MATERIALS AND METHODS</vt:lpstr>
      <vt:lpstr>RESULT AND INTERPRETATION</vt:lpstr>
      <vt:lpstr>CONCLUSION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OF ATTITUDE OF TEACHERS TOWARDS INCLUSIVE EDUCATION IN BELLARY DISTRICT</dc:title>
  <dc:creator>intel</dc:creator>
  <cp:lastModifiedBy>pc</cp:lastModifiedBy>
  <cp:revision>2</cp:revision>
  <dcterms:created xsi:type="dcterms:W3CDTF">2024-02-23T12:32:12Z</dcterms:created>
  <dcterms:modified xsi:type="dcterms:W3CDTF">2024-03-12T08:31:26Z</dcterms:modified>
</cp:coreProperties>
</file>