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8959" autoAdjust="0"/>
    <p:restoredTop sz="94660"/>
  </p:normalViewPr>
  <p:slideViewPr>
    <p:cSldViewPr snapToGrid="0">
      <p:cViewPr varScale="1">
        <p:scale>
          <a:sx n="87" d="100"/>
          <a:sy n="87" d="100"/>
        </p:scale>
        <p:origin x="-78" y="-132"/>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3/11/2024</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3/11/2024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xmlns=""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3/11/2024</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C734C14-7F37-4A84-9C01-885642712C63}"/>
              </a:ext>
            </a:extLst>
          </p:cNvPr>
          <p:cNvSpPr>
            <a:spLocks noGrp="1"/>
          </p:cNvSpPr>
          <p:nvPr>
            <p:ph type="ctrTitle"/>
          </p:nvPr>
        </p:nvSpPr>
        <p:spPr>
          <a:xfrm>
            <a:off x="2465076" y="1685168"/>
            <a:ext cx="8637073" cy="2541431"/>
          </a:xfrm>
        </p:spPr>
        <p:txBody>
          <a:bodyPr>
            <a:normAutofit fontScale="90000"/>
          </a:bodyPr>
          <a:lstStyle/>
          <a:p>
            <a:pPr algn="ctr"/>
            <a:r>
              <a:rPr lang="en-GB" sz="4400" b="1" dirty="0">
                <a:latin typeface="Times New Roman" panose="02020603050405020304" pitchFamily="18" charset="0"/>
                <a:cs typeface="Times New Roman" panose="02020603050405020304" pitchFamily="18" charset="0"/>
              </a:rPr>
              <a:t>FUTURE CHALLENGES POSED BY AQUATIC INVASIVE SPECIES</a:t>
            </a:r>
            <a:r>
              <a:rPr lang="en-US" dirty="0"/>
              <a:t/>
            </a:r>
            <a:br>
              <a:rPr lang="en-US" dirty="0"/>
            </a:br>
            <a:endParaRPr lang="en-US" dirty="0"/>
          </a:p>
        </p:txBody>
      </p:sp>
      <p:sp>
        <p:nvSpPr>
          <p:cNvPr id="3" name="Rectangle 2"/>
          <p:cNvSpPr/>
          <p:nvPr/>
        </p:nvSpPr>
        <p:spPr>
          <a:xfrm>
            <a:off x="0" y="5105791"/>
            <a:ext cx="2936381" cy="369332"/>
          </a:xfrm>
          <a:prstGeom prst="rect">
            <a:avLst/>
          </a:prstGeom>
        </p:spPr>
        <p:txBody>
          <a:bodyPr wrap="none">
            <a:spAutoFit/>
          </a:bodyPr>
          <a:lstStyle/>
          <a:p>
            <a:r>
              <a:rPr lang="en-US" dirty="0" smtClean="0"/>
              <a:t>JATINDRA KUMAR MISHRA</a:t>
            </a:r>
            <a:endParaRPr lang="en-US" dirty="0"/>
          </a:p>
        </p:txBody>
      </p:sp>
      <p:sp>
        <p:nvSpPr>
          <p:cNvPr id="4" name="Rectangle 3"/>
          <p:cNvSpPr/>
          <p:nvPr/>
        </p:nvSpPr>
        <p:spPr>
          <a:xfrm>
            <a:off x="0" y="5465020"/>
            <a:ext cx="2099614" cy="369332"/>
          </a:xfrm>
          <a:prstGeom prst="rect">
            <a:avLst/>
          </a:prstGeom>
        </p:spPr>
        <p:txBody>
          <a:bodyPr wrap="none">
            <a:spAutoFit/>
          </a:bodyPr>
          <a:lstStyle/>
          <a:p>
            <a:r>
              <a:rPr lang="en-US" dirty="0" smtClean="0"/>
              <a:t>Subject: ZOOLOGY</a:t>
            </a:r>
            <a:endParaRPr lang="en-US" dirty="0"/>
          </a:p>
        </p:txBody>
      </p:sp>
    </p:spTree>
    <p:extLst>
      <p:ext uri="{BB962C8B-B14F-4D97-AF65-F5344CB8AC3E}">
        <p14:creationId xmlns:p14="http://schemas.microsoft.com/office/powerpoint/2010/main" xmlns="" val="29156558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B98A44D7-4B33-4904-97BB-90ECB6F1CCD0}"/>
              </a:ext>
            </a:extLst>
          </p:cNvPr>
          <p:cNvSpPr/>
          <p:nvPr/>
        </p:nvSpPr>
        <p:spPr>
          <a:xfrm>
            <a:off x="570187" y="495070"/>
            <a:ext cx="11051626" cy="743473"/>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INTRODUCTION</a:t>
            </a:r>
            <a:r>
              <a:rPr lang="en-GB" b="1" dirty="0">
                <a:latin typeface="Times New Roman" panose="02020603050405020304" pitchFamily="18" charset="0"/>
                <a:ea typeface="Calibri" panose="020F0502020204030204" pitchFamily="34"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F482E399-605E-4FC5-A0A0-6FAFF487E057}"/>
              </a:ext>
            </a:extLst>
          </p:cNvPr>
          <p:cNvSpPr/>
          <p:nvPr/>
        </p:nvSpPr>
        <p:spPr>
          <a:xfrm>
            <a:off x="570187" y="1238543"/>
            <a:ext cx="11051626" cy="493981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Invasive species, as enormous scope, by and large inadvertent trials, have progressed a few natural review points. Moreover, invasive species have demonstrated to be versatile to various refined biological speculations, featuring the constraints of the reductionistic way to deal with many-sided environmental frameworks and the restricted progress of summing up patterns across species and biological systems.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Various late surveys offer a valuable starting point for digging into various features of aquatic invasive species (AIS) research, for example, intrusion conditions, influences demonstrating, characteristics and effects, intrusion rates.</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AIS are more notable than other aquatic environmental issues that might cause more overall eliminations, for example, natural surroundings change and misfortune.</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AIS have surely raised public attention to freshwater and marine aquatic environments' delicacy. Researching the connection between open view of AIS and fruitful administration and control would be advantageous.</a:t>
            </a:r>
          </a:p>
          <a:p>
            <a:endParaRPr lang="en-US" dirty="0"/>
          </a:p>
        </p:txBody>
      </p:sp>
    </p:spTree>
    <p:extLst>
      <p:ext uri="{BB962C8B-B14F-4D97-AF65-F5344CB8AC3E}">
        <p14:creationId xmlns:p14="http://schemas.microsoft.com/office/powerpoint/2010/main" xmlns="" val="3875145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8B53E836-3ABB-451F-A110-83748CFE1A30}"/>
              </a:ext>
            </a:extLst>
          </p:cNvPr>
          <p:cNvSpPr/>
          <p:nvPr/>
        </p:nvSpPr>
        <p:spPr>
          <a:xfrm>
            <a:off x="599089" y="574820"/>
            <a:ext cx="11020097" cy="755400"/>
          </a:xfrm>
          <a:prstGeom prst="rect">
            <a:avLst/>
          </a:prstGeom>
        </p:spPr>
        <p:txBody>
          <a:bodyPr wrap="square">
            <a:spAutoFit/>
          </a:bodyPr>
          <a:lstStyle/>
          <a:p>
            <a:pPr marR="0" lvl="0" algn="ctr">
              <a:lnSpc>
                <a:spcPct val="115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LITERATURE REVIEW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A0ECB39E-7B8A-4E9D-BF7C-238C74F7CFC6}"/>
              </a:ext>
            </a:extLst>
          </p:cNvPr>
          <p:cNvSpPr/>
          <p:nvPr/>
        </p:nvSpPr>
        <p:spPr>
          <a:xfrm>
            <a:off x="441434" y="1330220"/>
            <a:ext cx="11177752" cy="4197559"/>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b="1" dirty="0">
                <a:latin typeface="Times New Roman" panose="02020603050405020304" pitchFamily="18" charset="0"/>
                <a:ea typeface="Calibri" panose="020F0502020204030204" pitchFamily="34" charset="0"/>
                <a:cs typeface="Times New Roman" panose="02020603050405020304" pitchFamily="18" charset="0"/>
              </a:rPr>
              <a:t>Kovalenko, K. E. (2021)</a:t>
            </a:r>
            <a:r>
              <a:rPr lang="en-GB" dirty="0">
                <a:latin typeface="Times New Roman" panose="02020603050405020304" pitchFamily="18" charset="0"/>
                <a:ea typeface="Calibri" panose="020F0502020204030204" pitchFamily="34" charset="0"/>
                <a:cs typeface="Times New Roman" panose="02020603050405020304" pitchFamily="18" charset="0"/>
              </a:rPr>
              <a:t> looked into commitments to the ongoing Unique Issue, remembering new investigations for presentation and foundation, high-influence trespasser qualities and effects, AIS-human stressor connections, and the executives improvements. </a:t>
            </a:r>
          </a:p>
          <a:p>
            <a:pPr marL="285750" indent="-285750" algn="just">
              <a:lnSpc>
                <a:spcPct val="150000"/>
              </a:lnSpc>
              <a:buFont typeface="Arial" panose="020B0604020202020204" pitchFamily="34" charset="0"/>
              <a:buChar char="•"/>
            </a:pPr>
            <a:r>
              <a:rPr lang="en-GB" b="1" dirty="0" err="1">
                <a:latin typeface="Times New Roman" panose="02020603050405020304" pitchFamily="18" charset="0"/>
                <a:cs typeface="Times New Roman" panose="02020603050405020304" pitchFamily="18" charset="0"/>
              </a:rPr>
              <a:t>Rahel</a:t>
            </a:r>
            <a:r>
              <a:rPr lang="en-GB" b="1" dirty="0">
                <a:latin typeface="Times New Roman" panose="02020603050405020304" pitchFamily="18" charset="0"/>
                <a:cs typeface="Times New Roman" panose="02020603050405020304" pitchFamily="18" charset="0"/>
              </a:rPr>
              <a:t> and Past (2008)</a:t>
            </a:r>
            <a:r>
              <a:rPr lang="en-GB" dirty="0">
                <a:latin typeface="Times New Roman" panose="02020603050405020304" pitchFamily="18" charset="0"/>
                <a:cs typeface="Times New Roman" panose="02020603050405020304" pitchFamily="18" charset="0"/>
              </a:rPr>
              <a:t> </a:t>
            </a:r>
            <a:r>
              <a:rPr lang="en-GB" dirty="0" err="1">
                <a:latin typeface="Times New Roman" panose="02020603050405020304" pitchFamily="18" charset="0"/>
                <a:cs typeface="Times New Roman" panose="02020603050405020304" pitchFamily="18" charset="0"/>
              </a:rPr>
              <a:t>analyzed</a:t>
            </a:r>
            <a:r>
              <a:rPr lang="en-GB" dirty="0">
                <a:latin typeface="Times New Roman" panose="02020603050405020304" pitchFamily="18" charset="0"/>
                <a:cs typeface="Times New Roman" panose="02020603050405020304" pitchFamily="18" charset="0"/>
              </a:rPr>
              <a:t> how environmental change and invasive species communicate in freshwater biological systems. Climbing water temperatures, more limited ice cover, adjusted streamflow designs, expanded salinization, and expanded interest for water capacity and movement structures are supposed because of environmental change. </a:t>
            </a:r>
          </a:p>
          <a:p>
            <a:pPr marL="285750" indent="-285750" algn="just">
              <a:lnSpc>
                <a:spcPct val="150000"/>
              </a:lnSpc>
              <a:buFont typeface="Arial" panose="020B0604020202020204" pitchFamily="34" charset="0"/>
              <a:buChar char="•"/>
            </a:pPr>
            <a:r>
              <a:rPr lang="en-GB" b="1" dirty="0" err="1">
                <a:latin typeface="Times New Roman" panose="02020603050405020304" pitchFamily="18" charset="0"/>
                <a:cs typeface="Times New Roman" panose="02020603050405020304" pitchFamily="18" charset="0"/>
              </a:rPr>
              <a:t>Grosholz</a:t>
            </a:r>
            <a:r>
              <a:rPr lang="en-GB" b="1" dirty="0">
                <a:latin typeface="Times New Roman" panose="02020603050405020304" pitchFamily="18" charset="0"/>
                <a:cs typeface="Times New Roman" panose="02020603050405020304" pitchFamily="18" charset="0"/>
              </a:rPr>
              <a:t> (2008)</a:t>
            </a:r>
            <a:r>
              <a:rPr lang="en-GB" dirty="0">
                <a:latin typeface="Times New Roman" panose="02020603050405020304" pitchFamily="18" charset="0"/>
                <a:cs typeface="Times New Roman" panose="02020603050405020304" pitchFamily="18" charset="0"/>
              </a:rPr>
              <a:t> gave instances of estuarine and beach front presented species' financial expenses and a synopsis of late natural costs data to help our case. We examine the administrative system for presented species the board and different elements that frustrate or help science-the executives associations. </a:t>
            </a:r>
          </a:p>
        </p:txBody>
      </p:sp>
    </p:spTree>
    <p:extLst>
      <p:ext uri="{BB962C8B-B14F-4D97-AF65-F5344CB8AC3E}">
        <p14:creationId xmlns:p14="http://schemas.microsoft.com/office/powerpoint/2010/main" xmlns="" val="124210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825664A3-DA9E-4A40-9D2F-61DDED5F5798}"/>
              </a:ext>
            </a:extLst>
          </p:cNvPr>
          <p:cNvSpPr/>
          <p:nvPr/>
        </p:nvSpPr>
        <p:spPr>
          <a:xfrm>
            <a:off x="599090" y="364333"/>
            <a:ext cx="11240813" cy="755400"/>
          </a:xfrm>
          <a:prstGeom prst="rect">
            <a:avLst/>
          </a:prstGeom>
        </p:spPr>
        <p:txBody>
          <a:bodyPr wrap="square">
            <a:spAutoFit/>
          </a:bodyPr>
          <a:lstStyle/>
          <a:p>
            <a:pPr marR="0" lvl="0" algn="ctr">
              <a:lnSpc>
                <a:spcPct val="115000"/>
              </a:lnSpc>
              <a:spcBef>
                <a:spcPts val="0"/>
              </a:spcBef>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IMPACTS OF INVASIVE SPECIES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5BE80F7A-00BA-4E04-B016-856357B1CD59}"/>
              </a:ext>
            </a:extLst>
          </p:cNvPr>
          <p:cNvSpPr/>
          <p:nvPr/>
        </p:nvSpPr>
        <p:spPr>
          <a:xfrm>
            <a:off x="352097" y="1119733"/>
            <a:ext cx="11240813" cy="535531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There are a few known and potential impacts of organic intrusions on local area design and biological system capability in freshwater conditions. It has been shown that AIS foundation rates are moreover high for different aquatic animals and conditions.</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The ongoing intrusion pace impressively outperforms that of the paleo-attacks and biotic exchanges that happened throughout geologic time spans, albeit the two cycles added to biodiversity as far as we might be concerned.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Numerous AIS have adversely affected the biological system and human interests, even as some have had insignificant or no outcomes by any means. In scholastic texts, the general press, and essential writing, contextual analyses of their effects are much of the time distributed.</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The natural pecking order, which incorporates zooplankton and bugs, was fundamentally rearranged when peacock bass were acquainted with Lake Gatun, Panama. This presentation additionally expanded mosquito populaces and mosquito-borne diseases by diminishing mosquitofish (Gambusia </a:t>
            </a:r>
            <a:r>
              <a:rPr lang="en-GB" dirty="0" err="1">
                <a:latin typeface="Times New Roman" panose="02020603050405020304" pitchFamily="18" charset="0"/>
                <a:cs typeface="Times New Roman" panose="02020603050405020304" pitchFamily="18" charset="0"/>
              </a:rPr>
              <a:t>affinis</a:t>
            </a:r>
            <a:r>
              <a:rPr lang="en-GB" dirty="0">
                <a:latin typeface="Times New Roman" panose="02020603050405020304" pitchFamily="18" charset="0"/>
                <a:cs typeface="Times New Roman" panose="02020603050405020304" pitchFamily="18" charset="0"/>
              </a:rPr>
              <a:t>). Aquatic people group can be essentially influenced by omnivores also. </a:t>
            </a:r>
            <a:endParaRPr lang="en-GB" dirty="0">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2187264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B97F67C0-C531-4CD5-B67B-954952BD7FAE}"/>
              </a:ext>
            </a:extLst>
          </p:cNvPr>
          <p:cNvSpPr/>
          <p:nvPr/>
        </p:nvSpPr>
        <p:spPr>
          <a:xfrm>
            <a:off x="504496" y="331184"/>
            <a:ext cx="11114689" cy="1051955"/>
          </a:xfrm>
          <a:prstGeom prst="rect">
            <a:avLst/>
          </a:prstGeom>
        </p:spPr>
        <p:txBody>
          <a:bodyPr wrap="square">
            <a:spAutoFit/>
          </a:bodyPr>
          <a:lstStyle/>
          <a:p>
            <a:pPr marR="0" lvl="0" algn="ctr">
              <a:lnSpc>
                <a:spcPct val="115000"/>
              </a:lnSpc>
              <a:spcBef>
                <a:spcPts val="0"/>
              </a:spcBef>
              <a:spcAft>
                <a:spcPts val="800"/>
              </a:spcAft>
            </a:pPr>
            <a:r>
              <a:rPr lang="en-GB" sz="2800" b="1" dirty="0">
                <a:latin typeface="Times New Roman" panose="02020603050405020304" pitchFamily="18" charset="0"/>
                <a:ea typeface="Calibri" panose="020F0502020204030204" pitchFamily="34" charset="0"/>
                <a:cs typeface="Mangal" panose="02040503050203030202" pitchFamily="18" charset="0"/>
              </a:rPr>
              <a:t>FEATURES OF A SPECIES THAT IMPROVE THEIR ABILITY TO INFILTRATE</a:t>
            </a:r>
            <a:endParaRPr lang="en-US" sz="28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416CC729-2B4D-4815-B05A-687C18673DBE}"/>
              </a:ext>
            </a:extLst>
          </p:cNvPr>
          <p:cNvSpPr/>
          <p:nvPr/>
        </p:nvSpPr>
        <p:spPr>
          <a:xfrm>
            <a:off x="504495" y="1383139"/>
            <a:ext cx="11114689" cy="4613058"/>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Early exploration on attacking species for the most part comprised of lovely depictions of the fruitful intruders, similarly as with numerous environmental events. These examination carefully described the situation into the presentation of non-local species and the mischief they caused to the encompassing networks.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The primary comprises of attributes that empower non-local organic entities to colonize new regions (see the part above on dispersal). The limit of a colonizing species to thrive in its new watery home is covered constantly set of qualities.</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Outcome of intrusions can be anticipated utilizing a scope of life history qualities. Agamic generation, which is common in numerous aquatic plants and creatures, is one of the most huge.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Safe resting eggs of </a:t>
            </a:r>
            <a:r>
              <a:rPr lang="en-GB" dirty="0" err="1">
                <a:latin typeface="Times New Roman" panose="02020603050405020304" pitchFamily="18" charset="0"/>
                <a:cs typeface="Times New Roman" panose="02020603050405020304" pitchFamily="18" charset="0"/>
              </a:rPr>
              <a:t>cladocerans</a:t>
            </a:r>
            <a:r>
              <a:rPr lang="en-GB" dirty="0">
                <a:latin typeface="Times New Roman" panose="02020603050405020304" pitchFamily="18" charset="0"/>
                <a:cs typeface="Times New Roman" panose="02020603050405020304" pitchFamily="18" charset="0"/>
              </a:rPr>
              <a:t> and rotifers can begin new populaces or clonal heredities by agamic propagation (apomictic parthenogenesis) following overland dispersal and incubating. Invasive earthly plant species normally show more noteworthy sizes, higher development rates, and more shoot assignment than painless species.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590462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9243F3A-CE06-43CC-A3CD-D41460FDD8A9}"/>
              </a:ext>
            </a:extLst>
          </p:cNvPr>
          <p:cNvSpPr/>
          <p:nvPr/>
        </p:nvSpPr>
        <p:spPr>
          <a:xfrm>
            <a:off x="554420" y="425777"/>
            <a:ext cx="11083159" cy="1043619"/>
          </a:xfrm>
          <a:prstGeom prst="rect">
            <a:avLst/>
          </a:prstGeom>
        </p:spPr>
        <p:txBody>
          <a:bodyPr wrap="square">
            <a:spAutoFit/>
          </a:bodyPr>
          <a:lstStyle/>
          <a:p>
            <a:pPr marR="0" lvl="0" algn="ctr">
              <a:lnSpc>
                <a:spcPct val="115000"/>
              </a:lnSpc>
              <a:spcBef>
                <a:spcPts val="0"/>
              </a:spcBef>
              <a:spcAft>
                <a:spcPts val="800"/>
              </a:spcAft>
            </a:pPr>
            <a:r>
              <a:rPr lang="en-US" sz="2800" b="1" dirty="0">
                <a:latin typeface="Times New Roman" panose="02020603050405020304" pitchFamily="18" charset="0"/>
                <a:ea typeface="Calibri" panose="020F0502020204030204" pitchFamily="34" charset="0"/>
                <a:cs typeface="Times New Roman" panose="02020603050405020304" pitchFamily="18" charset="0"/>
              </a:rPr>
              <a:t>INVASIBILITY AQUATIC COMMUNITIES' SUSCEPTIBILITY TO INVASION</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xmlns="" id="{E4C7ABC5-FED4-41A4-A754-46D56076421D}"/>
              </a:ext>
            </a:extLst>
          </p:cNvPr>
          <p:cNvSpPr/>
          <p:nvPr/>
        </p:nvSpPr>
        <p:spPr>
          <a:xfrm>
            <a:off x="554419" y="1630254"/>
            <a:ext cx="11083159" cy="4613058"/>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 inability of non-native species to colonise a new ecosystem is frequently explained by biotic resistance in conjunction with abiotic environmental variables. The primary factor influencing the success of an invasion, according to Elton, is the species variety of the recipient community.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This theory is known as the biotic resistance hypothesis. Essentially, competition, predation, and parasitism are the factors that give rise to a local community's resistance against the invasion of </a:t>
            </a:r>
            <a:r>
              <a:rPr lang="en-GB" dirty="0" err="1">
                <a:latin typeface="Times New Roman" panose="02020603050405020304" pitchFamily="18" charset="0"/>
                <a:cs typeface="Times New Roman" panose="02020603050405020304" pitchFamily="18" charset="0"/>
              </a:rPr>
              <a:t>nonnative</a:t>
            </a:r>
            <a:r>
              <a:rPr lang="en-GB" dirty="0">
                <a:latin typeface="Times New Roman" panose="02020603050405020304" pitchFamily="18" charset="0"/>
                <a:cs typeface="Times New Roman" panose="02020603050405020304" pitchFamily="18" charset="0"/>
              </a:rPr>
              <a:t> species.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Since native species become more diverse and densely populated, macrophytes' growth is inhibited, demonstrating the significance of competition in biotic resistance. </a:t>
            </a:r>
          </a:p>
          <a:p>
            <a:pPr marL="285750" indent="-285750" algn="just">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Invasive species can also be impacted by native predators. Zebra mussel mortality in rivers is increased by crabs and other predators, whereas native fish in lakes reduce the number of non-native crayfishes. Apple snail invasions in rivers are resisted by fish, turtles, and crayfish, among other predators. </a:t>
            </a:r>
            <a:endParaRPr lang="en-US" dirty="0">
              <a:latin typeface="Times New Roman" panose="02020603050405020304" pitchFamily="18" charset="0"/>
              <a:cs typeface="Times New Roman" panose="02020603050405020304" pitchFamily="18" charset="0"/>
            </a:endParaRP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975121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DA9B69E-E1EA-4B9D-81BC-D070C7596248}"/>
              </a:ext>
            </a:extLst>
          </p:cNvPr>
          <p:cNvSpPr/>
          <p:nvPr/>
        </p:nvSpPr>
        <p:spPr>
          <a:xfrm>
            <a:off x="593835" y="490458"/>
            <a:ext cx="11004330" cy="755400"/>
          </a:xfrm>
          <a:prstGeom prst="rect">
            <a:avLst/>
          </a:prstGeom>
        </p:spPr>
        <p:txBody>
          <a:bodyPr wrap="square">
            <a:spAutoFit/>
          </a:bodyPr>
          <a:lstStyle/>
          <a:p>
            <a:pPr marR="0" lvl="0" algn="ctr">
              <a:lnSpc>
                <a:spcPct val="115000"/>
              </a:lnSpc>
              <a:spcBef>
                <a:spcPts val="0"/>
              </a:spcBef>
              <a:spcAft>
                <a:spcPts val="800"/>
              </a:spcAft>
            </a:pPr>
            <a:r>
              <a:rPr lang="en-GB" sz="4000" b="1">
                <a:latin typeface="Times New Roman" panose="02020603050405020304" pitchFamily="18" charset="0"/>
                <a:ea typeface="Calibri" panose="020F0502020204030204" pitchFamily="34" charset="0"/>
                <a:cs typeface="Mangal" panose="02040503050203030202" pitchFamily="18" charset="0"/>
              </a:rPr>
              <a:t>CONCLUSION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D54CC60B-D81F-40B5-B654-DBDAD48243AD}"/>
              </a:ext>
            </a:extLst>
          </p:cNvPr>
          <p:cNvSpPr/>
          <p:nvPr/>
        </p:nvSpPr>
        <p:spPr>
          <a:xfrm>
            <a:off x="593835" y="1245858"/>
            <a:ext cx="11004330" cy="4524315"/>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In addition to posing management difficulties, invasive species offer a chance to investigate fundamental ecological issues. How are communities formed, and how do existing groups react to the emergence of new species? </a:t>
            </a:r>
            <a:r>
              <a:rPr lang="en-US" dirty="0">
                <a:latin typeface="Times New Roman" panose="02020603050405020304" pitchFamily="18" charset="0"/>
                <a:cs typeface="Times New Roman" panose="02020603050405020304" pitchFamily="18" charset="0"/>
              </a:rPr>
              <a:t>What is the frequency of niche shifts? </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Furthermore, a number of significant biases in the quantity of research done in various ecosystems are highlighted by our present AIS study.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First, compared to terrestrial ecosystems, freshwater habitats have gotten far less attention. For example, future studies of ongoing invasions offer a large number of examples from terrestrial ecosystems, but there are very few in freshwater environments.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Nonetheless, freshwater communities have a greater risk of losing more species due to invasions than temperate systems do because of the greater diversity found in the tropics, especially with regard to plants and fish. </a:t>
            </a:r>
            <a:endParaRPr lang="en-US" b="1"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67223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171876B3-4239-4A5E-890F-EA4FB3A86D59}"/>
              </a:ext>
            </a:extLst>
          </p:cNvPr>
          <p:cNvSpPr/>
          <p:nvPr/>
        </p:nvSpPr>
        <p:spPr>
          <a:xfrm>
            <a:off x="486103" y="574820"/>
            <a:ext cx="10909738" cy="755400"/>
          </a:xfrm>
          <a:prstGeom prst="rect">
            <a:avLst/>
          </a:prstGeom>
        </p:spPr>
        <p:txBody>
          <a:bodyPr wrap="square">
            <a:spAutoFit/>
          </a:bodyPr>
          <a:lstStyle/>
          <a:p>
            <a:pPr algn="ctr">
              <a:lnSpc>
                <a:spcPct val="115000"/>
              </a:lnSpc>
              <a:spcAft>
                <a:spcPts val="800"/>
              </a:spcAft>
            </a:pPr>
            <a:r>
              <a:rPr lang="en-GB" sz="4000" b="1" dirty="0">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xmlns="" id="{6F38E692-C72B-4D32-BA33-3BD3D29292CC}"/>
              </a:ext>
            </a:extLst>
          </p:cNvPr>
          <p:cNvSpPr/>
          <p:nvPr/>
        </p:nvSpPr>
        <p:spPr>
          <a:xfrm>
            <a:off x="486103" y="1472110"/>
            <a:ext cx="11219793" cy="4197559"/>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GB" dirty="0">
                <a:latin typeface="Times New Roman" panose="02020603050405020304" pitchFamily="18" charset="0"/>
                <a:ea typeface="Calibri" panose="020F0502020204030204" pitchFamily="34" charset="0"/>
                <a:cs typeface="Times New Roman" panose="02020603050405020304" pitchFamily="18" charset="0"/>
              </a:rPr>
              <a:t>Cuthbert, R. N., Pattison, Z., Taylor, N. G., </a:t>
            </a:r>
            <a:r>
              <a:rPr lang="en-GB" dirty="0" err="1">
                <a:latin typeface="Times New Roman" panose="02020603050405020304" pitchFamily="18" charset="0"/>
                <a:ea typeface="Calibri" panose="020F0502020204030204" pitchFamily="34" charset="0"/>
                <a:cs typeface="Times New Roman" panose="02020603050405020304" pitchFamily="18" charset="0"/>
              </a:rPr>
              <a:t>Verbrugge</a:t>
            </a:r>
            <a:r>
              <a:rPr lang="en-GB" dirty="0">
                <a:latin typeface="Times New Roman" panose="02020603050405020304" pitchFamily="18" charset="0"/>
                <a:ea typeface="Calibri" panose="020F0502020204030204" pitchFamily="34" charset="0"/>
                <a:cs typeface="Times New Roman" panose="02020603050405020304" pitchFamily="18" charset="0"/>
              </a:rPr>
              <a:t>, L., </a:t>
            </a:r>
            <a:r>
              <a:rPr lang="en-GB" dirty="0" err="1">
                <a:latin typeface="Times New Roman" panose="02020603050405020304" pitchFamily="18" charset="0"/>
                <a:ea typeface="Calibri" panose="020F0502020204030204" pitchFamily="34" charset="0"/>
                <a:cs typeface="Times New Roman" panose="02020603050405020304" pitchFamily="18" charset="0"/>
              </a:rPr>
              <a:t>Diagne</a:t>
            </a:r>
            <a:r>
              <a:rPr lang="en-GB" dirty="0">
                <a:latin typeface="Times New Roman" panose="02020603050405020304" pitchFamily="18" charset="0"/>
                <a:ea typeface="Calibri" panose="020F0502020204030204" pitchFamily="34" charset="0"/>
                <a:cs typeface="Times New Roman" panose="02020603050405020304" pitchFamily="18" charset="0"/>
              </a:rPr>
              <a:t>, C., Ahmed, D. A., ... &amp; </a:t>
            </a:r>
            <a:r>
              <a:rPr lang="en-GB" dirty="0" err="1">
                <a:latin typeface="Times New Roman" panose="02020603050405020304" pitchFamily="18" charset="0"/>
                <a:ea typeface="Calibri" panose="020F0502020204030204" pitchFamily="34" charset="0"/>
                <a:cs typeface="Times New Roman" panose="02020603050405020304" pitchFamily="18" charset="0"/>
              </a:rPr>
              <a:t>Courchamp</a:t>
            </a:r>
            <a:r>
              <a:rPr lang="en-GB" dirty="0">
                <a:latin typeface="Times New Roman" panose="02020603050405020304" pitchFamily="18" charset="0"/>
                <a:ea typeface="Calibri" panose="020F0502020204030204" pitchFamily="34" charset="0"/>
                <a:cs typeface="Times New Roman" panose="02020603050405020304" pitchFamily="18" charset="0"/>
              </a:rPr>
              <a:t>, F. (2021). Global economic costs of aquatic invasive alien species. Science of the total environment, 775, 145238.</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dirty="0">
                <a:latin typeface="Times New Roman" panose="02020603050405020304" pitchFamily="18" charset="0"/>
                <a:ea typeface="Calibri" panose="020F0502020204030204" pitchFamily="34" charset="0"/>
                <a:cs typeface="Times New Roman" panose="02020603050405020304" pitchFamily="18" charset="0"/>
              </a:rPr>
              <a:t>Gallardo, B., &amp; Aldridge, D. C. (2018). Inter-basin water transfers and the expansion of aquatic invasive species. Water Research, 143, 282-291.</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dirty="0">
                <a:latin typeface="Times New Roman" panose="02020603050405020304" pitchFamily="18" charset="0"/>
                <a:ea typeface="Calibri" panose="020F0502020204030204" pitchFamily="34" charset="0"/>
                <a:cs typeface="Times New Roman" panose="02020603050405020304" pitchFamily="18" charset="0"/>
              </a:rPr>
              <a:t>Hill, M. P., &amp; Coetzee, J. (2017). The biological control of aquatic weeds in South Africa: Current status and future challenges. </a:t>
            </a:r>
            <a:r>
              <a:rPr lang="en-GB" dirty="0" err="1">
                <a:latin typeface="Times New Roman" panose="02020603050405020304" pitchFamily="18" charset="0"/>
                <a:ea typeface="Calibri" panose="020F0502020204030204" pitchFamily="34" charset="0"/>
                <a:cs typeface="Times New Roman" panose="02020603050405020304" pitchFamily="18" charset="0"/>
              </a:rPr>
              <a:t>Bothalia</a:t>
            </a:r>
            <a:r>
              <a:rPr lang="en-GB" dirty="0">
                <a:latin typeface="Times New Roman" panose="02020603050405020304" pitchFamily="18" charset="0"/>
                <a:ea typeface="Calibri" panose="020F0502020204030204" pitchFamily="34" charset="0"/>
                <a:cs typeface="Times New Roman" panose="02020603050405020304" pitchFamily="18" charset="0"/>
              </a:rPr>
              <a:t>-African Biodiversity &amp; Conservation, 47(2), 1-12.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GB" dirty="0" err="1">
                <a:latin typeface="Times New Roman" panose="02020603050405020304" pitchFamily="18" charset="0"/>
                <a:ea typeface="Calibri" panose="020F0502020204030204" pitchFamily="34" charset="0"/>
                <a:cs typeface="Times New Roman" panose="02020603050405020304" pitchFamily="18" charset="0"/>
              </a:rPr>
              <a:t>Kernan</a:t>
            </a:r>
            <a:r>
              <a:rPr lang="en-GB" dirty="0">
                <a:latin typeface="Times New Roman" panose="02020603050405020304" pitchFamily="18" charset="0"/>
                <a:ea typeface="Calibri" panose="020F0502020204030204" pitchFamily="34" charset="0"/>
                <a:cs typeface="Times New Roman" panose="02020603050405020304" pitchFamily="18" charset="0"/>
              </a:rPr>
              <a:t>, M. (2015). Climate change and the impact of invasive species on aquatic ecosystems. Aquatic Ecosystem Health &amp; Management, 18(3), 321-333.</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GB" dirty="0">
                <a:latin typeface="Times New Roman" panose="02020603050405020304" pitchFamily="18" charset="0"/>
                <a:ea typeface="Calibri" panose="020F0502020204030204" pitchFamily="34" charset="0"/>
                <a:cs typeface="Times New Roman" panose="02020603050405020304" pitchFamily="18" charset="0"/>
              </a:rPr>
              <a:t>Kovalenko, K. E., </a:t>
            </a:r>
            <a:r>
              <a:rPr lang="en-GB" dirty="0" err="1">
                <a:latin typeface="Times New Roman" panose="02020603050405020304" pitchFamily="18" charset="0"/>
                <a:ea typeface="Calibri" panose="020F0502020204030204" pitchFamily="34" charset="0"/>
                <a:cs typeface="Times New Roman" panose="02020603050405020304" pitchFamily="18" charset="0"/>
              </a:rPr>
              <a:t>Pelicice</a:t>
            </a:r>
            <a:r>
              <a:rPr lang="en-GB" dirty="0">
                <a:latin typeface="Times New Roman" panose="02020603050405020304" pitchFamily="18" charset="0"/>
                <a:ea typeface="Calibri" panose="020F0502020204030204" pitchFamily="34" charset="0"/>
                <a:cs typeface="Times New Roman" panose="02020603050405020304" pitchFamily="18" charset="0"/>
              </a:rPr>
              <a:t>, F. M., Kats, L. B., </a:t>
            </a:r>
            <a:r>
              <a:rPr lang="en-GB" dirty="0" err="1">
                <a:latin typeface="Times New Roman" panose="02020603050405020304" pitchFamily="18" charset="0"/>
                <a:ea typeface="Calibri" panose="020F0502020204030204" pitchFamily="34" charset="0"/>
                <a:cs typeface="Times New Roman" panose="02020603050405020304" pitchFamily="18" charset="0"/>
              </a:rPr>
              <a:t>Kotta</a:t>
            </a:r>
            <a:r>
              <a:rPr lang="en-GB" dirty="0">
                <a:latin typeface="Times New Roman" panose="02020603050405020304" pitchFamily="18" charset="0"/>
                <a:ea typeface="Calibri" panose="020F0502020204030204" pitchFamily="34" charset="0"/>
                <a:cs typeface="Times New Roman" panose="02020603050405020304" pitchFamily="18" charset="0"/>
              </a:rPr>
              <a:t>, J., &amp; </a:t>
            </a:r>
            <a:r>
              <a:rPr lang="en-GB" dirty="0" err="1">
                <a:latin typeface="Times New Roman" panose="02020603050405020304" pitchFamily="18" charset="0"/>
                <a:ea typeface="Calibri" panose="020F0502020204030204" pitchFamily="34" charset="0"/>
                <a:cs typeface="Times New Roman" panose="02020603050405020304" pitchFamily="18" charset="0"/>
              </a:rPr>
              <a:t>Thomaz</a:t>
            </a:r>
            <a:r>
              <a:rPr lang="en-GB" dirty="0">
                <a:latin typeface="Times New Roman" panose="02020603050405020304" pitchFamily="18" charset="0"/>
                <a:ea typeface="Calibri" panose="020F0502020204030204" pitchFamily="34" charset="0"/>
                <a:cs typeface="Times New Roman" panose="02020603050405020304" pitchFamily="18" charset="0"/>
              </a:rPr>
              <a:t>, S. M. (2021). Aquatic invasive species: introduction to the Special Issue and dynamics of public interest. </a:t>
            </a:r>
            <a:r>
              <a:rPr lang="en-GB" dirty="0" err="1">
                <a:latin typeface="Times New Roman" panose="02020603050405020304" pitchFamily="18" charset="0"/>
                <a:ea typeface="Calibri" panose="020F0502020204030204" pitchFamily="34" charset="0"/>
                <a:cs typeface="Times New Roman" panose="02020603050405020304" pitchFamily="18" charset="0"/>
              </a:rPr>
              <a:t>Hydrobiologia</a:t>
            </a:r>
            <a:r>
              <a:rPr lang="en-GB" dirty="0">
                <a:latin typeface="Times New Roman" panose="02020603050405020304" pitchFamily="18" charset="0"/>
                <a:ea typeface="Calibri" panose="020F0502020204030204" pitchFamily="34" charset="0"/>
                <a:cs typeface="Times New Roman" panose="02020603050405020304" pitchFamily="18" charset="0"/>
              </a:rPr>
              <a:t>, 848, 1939-1953.</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083909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73BC5929-8F5D-480D-8140-3D83CF9866A4}"/>
              </a:ext>
            </a:extLst>
          </p:cNvPr>
          <p:cNvSpPr/>
          <p:nvPr/>
        </p:nvSpPr>
        <p:spPr>
          <a:xfrm>
            <a:off x="3791614" y="2168615"/>
            <a:ext cx="4608772" cy="1732013"/>
          </a:xfrm>
          <a:prstGeom prst="rect">
            <a:avLst/>
          </a:prstGeom>
        </p:spPr>
        <p:txBody>
          <a:bodyPr wrap="square">
            <a:spAutoFit/>
          </a:bodyPr>
          <a:lstStyle/>
          <a:p>
            <a:pPr algn="just">
              <a:lnSpc>
                <a:spcPct val="115000"/>
              </a:lnSpc>
              <a:spcAft>
                <a:spcPts val="800"/>
              </a:spcAft>
            </a:pPr>
            <a:r>
              <a:rPr lang="en-US" sz="9600" b="1" dirty="0">
                <a:latin typeface="Kunstler Script" panose="030304020206070D0D06" pitchFamily="66" charset="0"/>
                <a:ea typeface="Calibri" panose="020F0502020204030204" pitchFamily="34" charset="0"/>
                <a:cs typeface="Mangal" panose="02040503050203030202" pitchFamily="18" charset="0"/>
              </a:rPr>
              <a:t>Thank You</a:t>
            </a:r>
            <a:endParaRPr lang="en-US" sz="9600" b="1" dirty="0">
              <a:effectLst/>
              <a:latin typeface="Kunstler Script" panose="030304020206070D0D06" pitchFamily="66"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xmlns="" val="344997159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19</TotalTime>
  <Words>1046</Words>
  <Application>Microsoft Office PowerPoint</Application>
  <PresentationFormat>Custom</PresentationFormat>
  <Paragraphs>39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Gallery</vt:lpstr>
      <vt:lpstr>FUTURE CHALLENGES POSED BY AQUATIC INVASIVE SPECIES </vt:lpstr>
      <vt:lpstr>Slide 2</vt:lpstr>
      <vt:lpstr>Slide 3</vt:lpstr>
      <vt:lpstr>Slide 4</vt:lpstr>
      <vt:lpstr>Slide 5</vt:lpstr>
      <vt:lpstr>Slide 6</vt:lpstr>
      <vt:lpstr>Slide 7</vt:lpstr>
      <vt:lpstr>Slide 8</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CHALLENGES POSED BY AQUATIC INVASIVE SPECIES</dc:title>
  <dc:creator>intel</dc:creator>
  <cp:lastModifiedBy>pc</cp:lastModifiedBy>
  <cp:revision>5</cp:revision>
  <dcterms:created xsi:type="dcterms:W3CDTF">2024-03-07T10:42:54Z</dcterms:created>
  <dcterms:modified xsi:type="dcterms:W3CDTF">2024-03-11T13:20:07Z</dcterms:modified>
</cp:coreProperties>
</file>