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sldIdLst>
    <p:sldId id="256" r:id="rId2"/>
    <p:sldId id="257" r:id="rId3"/>
    <p:sldId id="258" r:id="rId4"/>
    <p:sldId id="259" r:id="rId5"/>
    <p:sldId id="260" r:id="rId6"/>
    <p:sldId id="266" r:id="rId7"/>
    <p:sldId id="267" r:id="rId8"/>
    <p:sldId id="268" r:id="rId9"/>
    <p:sldId id="261" r:id="rId10"/>
    <p:sldId id="262" r:id="rId11"/>
    <p:sldId id="263" r:id="rId12"/>
    <p:sldId id="264"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9E37EE6A-5635-43B3-838A-669E93CAC48A}" type="datetimeFigureOut">
              <a:rPr lang="en-US" smtClean="0"/>
              <a:t>8/28/2024</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74E4D15-F990-4B4A-9AA3-CE2D390361D5}" type="slidenum">
              <a:rPr lang="en-US" smtClean="0"/>
              <a:t>‹#›</a:t>
            </a:fld>
            <a:endParaRPr lang="en-US"/>
          </a:p>
        </p:txBody>
      </p:sp>
    </p:spTree>
    <p:extLst>
      <p:ext uri="{BB962C8B-B14F-4D97-AF65-F5344CB8AC3E}">
        <p14:creationId xmlns:p14="http://schemas.microsoft.com/office/powerpoint/2010/main" val="21061746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37EE6A-5635-43B3-838A-669E93CAC48A}" type="datetimeFigureOut">
              <a:rPr lang="en-US" smtClean="0"/>
              <a:t>8/28/2024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1597808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9E37EE6A-5635-43B3-838A-669E93CAC48A}" type="datetimeFigureOut">
              <a:rPr lang="en-US" smtClean="0"/>
              <a:t>8/28/2024</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174169477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37EE6A-5635-43B3-838A-669E93CAC48A}"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4264012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37EE6A-5635-43B3-838A-669E93CAC48A}" type="datetimeFigureOut">
              <a:rPr lang="en-US" smtClean="0"/>
              <a:t>8/28/2024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1128693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37EE6A-5635-43B3-838A-669E93CAC48A}" type="datetimeFigureOut">
              <a:rPr lang="en-US" smtClean="0"/>
              <a:t>8/28/2024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1297075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7EE6A-5635-43B3-838A-669E93CAC48A}" type="datetimeFigureOut">
              <a:rPr lang="en-US" smtClean="0"/>
              <a:t>8/28/2024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3300523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9E37EE6A-5635-43B3-838A-669E93CAC48A}" type="datetimeFigureOut">
              <a:rPr lang="en-US" smtClean="0"/>
              <a:t>8/28/2024</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74E4D15-F990-4B4A-9AA3-CE2D390361D5}"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19353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9E37EE6A-5635-43B3-838A-669E93CAC48A}" type="datetimeFigureOut">
              <a:rPr lang="en-US" smtClean="0"/>
              <a:t>8/28/2024</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74E4D15-F990-4B4A-9AA3-CE2D390361D5}"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8424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37EE6A-5635-43B3-838A-669E93CAC48A}"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2033725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37EE6A-5635-43B3-838A-669E93CAC48A}"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326985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37EE6A-5635-43B3-838A-669E93CAC48A}"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4E4D15-F990-4B4A-9AA3-CE2D390361D5}" type="slidenum">
              <a:rPr lang="en-US" smtClean="0"/>
              <a:t>‹#›</a:t>
            </a:fld>
            <a:endParaRPr lang="en-US"/>
          </a:p>
        </p:txBody>
      </p:sp>
    </p:spTree>
    <p:extLst>
      <p:ext uri="{BB962C8B-B14F-4D97-AF65-F5344CB8AC3E}">
        <p14:creationId xmlns:p14="http://schemas.microsoft.com/office/powerpoint/2010/main" val="1179874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9E37EE6A-5635-43B3-838A-669E93CAC48A}" type="datetimeFigureOut">
              <a:rPr lang="en-US" smtClean="0"/>
              <a:t>8/28/2024</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74E4D15-F990-4B4A-9AA3-CE2D390361D5}" type="slidenum">
              <a:rPr lang="en-US" smtClean="0"/>
              <a:t>‹#›</a:t>
            </a:fld>
            <a:endParaRPr lang="en-US"/>
          </a:p>
        </p:txBody>
      </p:sp>
    </p:spTree>
    <p:extLst>
      <p:ext uri="{BB962C8B-B14F-4D97-AF65-F5344CB8AC3E}">
        <p14:creationId xmlns:p14="http://schemas.microsoft.com/office/powerpoint/2010/main" val="475088837"/>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ardaman.kaur@ggi.ac.in" TargetMode="External"/><Relationship Id="rId2" Type="http://schemas.openxmlformats.org/officeDocument/2006/relationships/hyperlink" Target="mailto:shivanibalu002@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doi.org/10.1080/03075079.2019.1582014"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4D944-52CF-2692-E12C-A93C62AF0F71}"/>
              </a:ext>
            </a:extLst>
          </p:cNvPr>
          <p:cNvSpPr>
            <a:spLocks noGrp="1"/>
          </p:cNvSpPr>
          <p:nvPr>
            <p:ph type="ctrTitle"/>
          </p:nvPr>
        </p:nvSpPr>
        <p:spPr>
          <a:xfrm>
            <a:off x="1561708" y="2091263"/>
            <a:ext cx="9068586" cy="1371599"/>
          </a:xfrm>
        </p:spPr>
        <p:txBody>
          <a:bodyPr/>
          <a:lstStyle/>
          <a:p>
            <a:pPr>
              <a:lnSpc>
                <a:spcPct val="150000"/>
              </a:lnSpc>
            </a:pPr>
            <a:r>
              <a:rPr lang="en-US" sz="2400" b="1" dirty="0">
                <a:effectLst/>
                <a:latin typeface="Times New Roman" panose="02020603050405020304" pitchFamily="18" charset="0"/>
                <a:ea typeface="Calibri" panose="020F0502020204030204" pitchFamily="34" charset="0"/>
                <a:cs typeface="Mangal" panose="02040503050203030202" pitchFamily="18" charset="0"/>
              </a:rPr>
              <a:t>THE IMPACT OF ARTIFICAL INTELLIGENCE ON ORGANISATION PERFORMANCE OF EMPLOYEES </a:t>
            </a:r>
            <a:endParaRPr lang="en-US" dirty="0"/>
          </a:p>
        </p:txBody>
      </p:sp>
      <p:sp>
        <p:nvSpPr>
          <p:cNvPr id="3" name="Subtitle 2">
            <a:extLst>
              <a:ext uri="{FF2B5EF4-FFF2-40B4-BE49-F238E27FC236}">
                <a16:creationId xmlns:a16="http://schemas.microsoft.com/office/drawing/2014/main" id="{7F286964-7998-36BB-A1F5-1197D7AD699B}"/>
              </a:ext>
            </a:extLst>
          </p:cNvPr>
          <p:cNvSpPr>
            <a:spLocks noGrp="1"/>
          </p:cNvSpPr>
          <p:nvPr>
            <p:ph type="subTitle" idx="1"/>
          </p:nvPr>
        </p:nvSpPr>
        <p:spPr>
          <a:xfrm>
            <a:off x="6829255" y="3996263"/>
            <a:ext cx="3801037" cy="1371599"/>
          </a:xfrm>
        </p:spPr>
        <p:txBody>
          <a:bodyPr>
            <a:normAutofit fontScale="70000" lnSpcReduction="20000"/>
          </a:bodyPr>
          <a:lstStyle/>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Shivani Balu</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Email Id: </a:t>
            </a:r>
            <a:r>
              <a:rPr lang="en-IN" sz="1800" b="1" u="sng"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shivanibalu002@gmail.com</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Dr.</a:t>
            </a: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Pardaman</a:t>
            </a: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Kaur</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IN"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Email Id: </a:t>
            </a:r>
            <a:r>
              <a:rPr lang="en-IN" sz="1800" b="1" u="sng"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pardaman.kaur@ggi.ac.in</a:t>
            </a: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27483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1DA4-E063-C660-DB37-FEFE40B57C76}"/>
              </a:ext>
            </a:extLst>
          </p:cNvPr>
          <p:cNvSpPr>
            <a:spLocks noGrp="1"/>
          </p:cNvSpPr>
          <p:nvPr>
            <p:ph type="title"/>
          </p:nvPr>
        </p:nvSpPr>
        <p:spPr>
          <a:xfrm>
            <a:off x="1083212" y="400928"/>
            <a:ext cx="10058400" cy="834514"/>
          </a:xfrm>
        </p:spPr>
        <p:txBody>
          <a:bodyPr/>
          <a:lstStyle/>
          <a:p>
            <a:pPr algn="ctr"/>
            <a:r>
              <a:rPr lang="en-US" sz="32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US" dirty="0"/>
          </a:p>
        </p:txBody>
      </p:sp>
      <p:sp>
        <p:nvSpPr>
          <p:cNvPr id="3" name="Content Placeholder 2">
            <a:extLst>
              <a:ext uri="{FF2B5EF4-FFF2-40B4-BE49-F238E27FC236}">
                <a16:creationId xmlns:a16="http://schemas.microsoft.com/office/drawing/2014/main" id="{9AC4307D-06D3-485F-3EC2-12EC6E05F223}"/>
              </a:ext>
            </a:extLst>
          </p:cNvPr>
          <p:cNvSpPr>
            <a:spLocks noGrp="1"/>
          </p:cNvSpPr>
          <p:nvPr>
            <p:ph sz="quarter" idx="13"/>
          </p:nvPr>
        </p:nvSpPr>
        <p:spPr>
          <a:xfrm>
            <a:off x="351692" y="1477108"/>
            <a:ext cx="11521440" cy="4979964"/>
          </a:xfrm>
        </p:spPr>
        <p:txBody>
          <a:bodyPr>
            <a:normAutofit/>
          </a:bodyPr>
          <a:lstStyle/>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Technological advancements are bringing about a significant transformation of modern workplaces, particularly with the introduction of Artificial Intelligence (AI) into many organizational activities. </a:t>
            </a:r>
          </a:p>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As previously mentioned, any tool or machine that performs human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labor</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must be considered as part of the idea of artificial intelligence (AI). These devices are products of human invention, meant to automate daily routines so that people can do more in less time (Harrison,1986). </a:t>
            </a:r>
            <a:endParaRPr lang="en-IN"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company's workforce is one of its most significant assets. Reaching organizational objectives and gaining a competitive edge depend heavily on the performance of individual employees. In the modern era of highly developed IT, One of the most ground-breaking developments in a number of industries, including human resource development, is artificial intelligence (AI)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We also discussed how the nature of work and the competencies needed to succeed in the current organizational environment are influenced by and changed by human-AI collaboration.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50223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B4A44-F1CD-AB82-2AC5-600124BF4E00}"/>
              </a:ext>
            </a:extLst>
          </p:cNvPr>
          <p:cNvSpPr>
            <a:spLocks noGrp="1"/>
          </p:cNvSpPr>
          <p:nvPr>
            <p:ph type="title"/>
          </p:nvPr>
        </p:nvSpPr>
        <p:spPr>
          <a:xfrm>
            <a:off x="926123" y="984740"/>
            <a:ext cx="10058400" cy="534572"/>
          </a:xfrm>
        </p:spPr>
        <p:txBody>
          <a:bodyPr>
            <a:noAutofit/>
          </a:bodyPr>
          <a:lstStyle/>
          <a:p>
            <a:pPr algn="ctr"/>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LITERATURE REVIEW</a:t>
            </a:r>
            <a:br>
              <a:rPr lang="en-US" sz="28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6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08BFEF5-1A02-C1C8-B6E1-B0AE3694D96E}"/>
              </a:ext>
            </a:extLst>
          </p:cNvPr>
          <p:cNvSpPr>
            <a:spLocks noGrp="1"/>
          </p:cNvSpPr>
          <p:nvPr>
            <p:ph sz="quarter" idx="13"/>
          </p:nvPr>
        </p:nvSpPr>
        <p:spPr>
          <a:xfrm>
            <a:off x="475957" y="1519312"/>
            <a:ext cx="11240086" cy="4951826"/>
          </a:xfrm>
        </p:spPr>
        <p:txBody>
          <a:bodyPr>
            <a:norm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Agarwal and Dhar's (2014) recent research examines the potential that big data and analytics bring to performance management and emphasizes how these changes may affect organizational procedures.</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Tong et al. (2020) explore the advantages and disadvantages of artificial intelligence (AI) in performance management, talking about how it may increase employee engagement, expedite procedures, and promote a continuous improvement culture. </a:t>
            </a:r>
          </a:p>
          <a:p>
            <a:pPr algn="just">
              <a:lnSpc>
                <a:spcPct val="150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Graßmann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Schermuly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(2021) examine how AI is being used in businesses, highlighting how crucial it is to combine machine and human viewpoints for a successful rollout. The study explores how employee acceptability, leadership support, and organizational culture influence the uptake of AI-driven performance management systems</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influence of artificial intelligence (AI) on human resource management methods has been shown in research by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Vrontis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et al. (2022), which emphasizes how AI improves decision-making processes and boosts organizational performance.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5536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4E5F5-8F8E-8775-DB12-4972AF2B7BCD}"/>
              </a:ext>
            </a:extLst>
          </p:cNvPr>
          <p:cNvSpPr>
            <a:spLocks noGrp="1"/>
          </p:cNvSpPr>
          <p:nvPr>
            <p:ph type="title"/>
          </p:nvPr>
        </p:nvSpPr>
        <p:spPr>
          <a:xfrm>
            <a:off x="1066800" y="642594"/>
            <a:ext cx="10058400" cy="961123"/>
          </a:xfrm>
        </p:spPr>
        <p:txBody>
          <a:bodyPr>
            <a:normAutofit fontScale="90000"/>
          </a:bodyPr>
          <a:lstStyle/>
          <a:p>
            <a:pPr algn="ctr"/>
            <a:r>
              <a:rPr lang="en-IN" sz="3600" b="1" dirty="0">
                <a:effectLst/>
                <a:latin typeface="Times New Roman" panose="02020603050405020304" pitchFamily="18" charset="0"/>
                <a:ea typeface="Calibri" panose="020F0502020204030204" pitchFamily="34" charset="0"/>
                <a:cs typeface="Mangal" panose="02040503050203030202" pitchFamily="18" charset="0"/>
              </a:rPr>
              <a:t>OBJECTIVES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93E36390-A69D-57DE-9D27-2C9E0B5418B9}"/>
              </a:ext>
            </a:extLst>
          </p:cNvPr>
          <p:cNvSpPr>
            <a:spLocks noGrp="1"/>
          </p:cNvSpPr>
          <p:nvPr>
            <p:ph idx="1"/>
          </p:nvPr>
        </p:nvSpPr>
        <p:spPr/>
        <p:txBody>
          <a:bodyPr/>
          <a:lstStyle/>
          <a:p>
            <a:pPr marR="0" lvl="0" algn="just">
              <a:lnSpc>
                <a:spcPct val="150000"/>
              </a:lnSpc>
              <a:spcBef>
                <a:spcPts val="0"/>
              </a:spcBef>
              <a:spcAft>
                <a:spcPts val="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To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analyze</a:t>
            </a:r>
            <a:r>
              <a:rPr lang="en-IN" sz="1800" dirty="0">
                <a:effectLst/>
                <a:latin typeface="Times New Roman" panose="02020603050405020304" pitchFamily="18" charset="0"/>
                <a:ea typeface="Calibri" panose="020F0502020204030204" pitchFamily="34" charset="0"/>
                <a:cs typeface="Mangal" panose="02040503050203030202" pitchFamily="18" charset="0"/>
              </a:rPr>
              <a:t> the impact of artificial intelligence on organisational performance metrics across various industries.</a:t>
            </a:r>
            <a:endParaRPr lang="en-US" dirty="0">
              <a:latin typeface="Calibri" panose="020F0502020204030204" pitchFamily="34" charset="0"/>
              <a:ea typeface="Calibri" panose="020F0502020204030204" pitchFamily="34" charset="0"/>
              <a:cs typeface="Mangal" panose="02040503050203030202" pitchFamily="18" charset="0"/>
            </a:endParaRPr>
          </a:p>
          <a:p>
            <a:pPr marR="0" lvl="0" algn="just">
              <a:lnSpc>
                <a:spcPct val="150000"/>
              </a:lnSpc>
              <a:spcBef>
                <a:spcPts val="0"/>
              </a:spcBef>
              <a:spcAft>
                <a:spcPts val="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To identify and evaluate the key AI technologies and strategies that drive performances optimization in business</a:t>
            </a:r>
            <a:r>
              <a:rPr lang="en-US" sz="18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41703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F5884-6EDA-4AAD-B094-3D171D83F1DD}"/>
              </a:ext>
            </a:extLst>
          </p:cNvPr>
          <p:cNvSpPr>
            <a:spLocks noGrp="1"/>
          </p:cNvSpPr>
          <p:nvPr>
            <p:ph type="title"/>
          </p:nvPr>
        </p:nvSpPr>
        <p:spPr/>
        <p:txBody>
          <a:bodyPr/>
          <a:lstStyle/>
          <a:p>
            <a:pPr algn="ctr"/>
            <a:r>
              <a:rPr lang="en-IN" sz="3200" b="1" dirty="0">
                <a:effectLst/>
                <a:latin typeface="Times New Roman" panose="02020603050405020304" pitchFamily="18" charset="0"/>
                <a:ea typeface="Calibri" panose="020F0502020204030204" pitchFamily="34" charset="0"/>
                <a:cs typeface="Mangal" panose="02040503050203030202" pitchFamily="18" charset="0"/>
              </a:rPr>
              <a:t>RESEARCH METHODOLOGY</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FCE18109-4665-ABF8-6F68-9655DCE64BC3}"/>
              </a:ext>
            </a:extLst>
          </p:cNvPr>
          <p:cNvSpPr>
            <a:spLocks noGrp="1"/>
          </p:cNvSpPr>
          <p:nvPr>
            <p:ph idx="1"/>
          </p:nvPr>
        </p:nvSpPr>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The study's technique includes gathering primary data from 150 respondents in the Punjabi area of Ludhiana using an online questionnaire. </a:t>
            </a:r>
          </a:p>
          <a:p>
            <a:pPr algn="just">
              <a:lnSpc>
                <a:spcPct val="150000"/>
              </a:lnSpc>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The study, "The impact of Artificial intelligence of organisation on performance of employees," evaluates how AI technologies affect organisational performance management procedures using quantitative techniques.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67663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9730A-6542-6EF4-CC64-D54F8A58FEA3}"/>
              </a:ext>
            </a:extLst>
          </p:cNvPr>
          <p:cNvSpPr>
            <a:spLocks noGrp="1"/>
          </p:cNvSpPr>
          <p:nvPr>
            <p:ph type="title"/>
          </p:nvPr>
        </p:nvSpPr>
        <p:spPr/>
        <p:txBody>
          <a:bodyPr/>
          <a:lstStyle/>
          <a:p>
            <a:pPr algn="ctr"/>
            <a:r>
              <a:rPr lang="en-IN" sz="3200" b="1" dirty="0">
                <a:effectLst/>
                <a:latin typeface="Times New Roman" panose="02020603050405020304" pitchFamily="18" charset="0"/>
                <a:ea typeface="Calibri" panose="020F0502020204030204" pitchFamily="34" charset="0"/>
                <a:cs typeface="Mangal" panose="02040503050203030202" pitchFamily="18" charset="0"/>
              </a:rPr>
              <a:t>RESULT AND DISCUSSION </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graphicFrame>
        <p:nvGraphicFramePr>
          <p:cNvPr id="5" name="Content Placeholder 4">
            <a:extLst>
              <a:ext uri="{FF2B5EF4-FFF2-40B4-BE49-F238E27FC236}">
                <a16:creationId xmlns:a16="http://schemas.microsoft.com/office/drawing/2014/main" id="{059EE993-8692-3FC9-D2E7-FDE8A0198F78}"/>
              </a:ext>
            </a:extLst>
          </p:cNvPr>
          <p:cNvGraphicFramePr>
            <a:graphicFrameLocks noGrp="1"/>
          </p:cNvGraphicFramePr>
          <p:nvPr>
            <p:ph sz="half" idx="1"/>
            <p:extLst>
              <p:ext uri="{D42A27DB-BD31-4B8C-83A1-F6EECF244321}">
                <p14:modId xmlns:p14="http://schemas.microsoft.com/office/powerpoint/2010/main" val="4271906123"/>
              </p:ext>
            </p:extLst>
          </p:nvPr>
        </p:nvGraphicFramePr>
        <p:xfrm>
          <a:off x="731520" y="2264897"/>
          <a:ext cx="5089844" cy="3080826"/>
        </p:xfrm>
        <a:graphic>
          <a:graphicData uri="http://schemas.openxmlformats.org/drawingml/2006/table">
            <a:tbl>
              <a:tblPr firstRow="1" firstCol="1" bandRow="1">
                <a:tableStyleId>{5C22544A-7EE6-4342-B048-85BDC9FD1C3A}</a:tableStyleId>
              </a:tblPr>
              <a:tblGrid>
                <a:gridCol w="602908">
                  <a:extLst>
                    <a:ext uri="{9D8B030D-6E8A-4147-A177-3AD203B41FA5}">
                      <a16:colId xmlns:a16="http://schemas.microsoft.com/office/drawing/2014/main" val="4025126539"/>
                    </a:ext>
                  </a:extLst>
                </a:gridCol>
                <a:gridCol w="751181">
                  <a:extLst>
                    <a:ext uri="{9D8B030D-6E8A-4147-A177-3AD203B41FA5}">
                      <a16:colId xmlns:a16="http://schemas.microsoft.com/office/drawing/2014/main" val="3467548708"/>
                    </a:ext>
                  </a:extLst>
                </a:gridCol>
                <a:gridCol w="751181">
                  <a:extLst>
                    <a:ext uri="{9D8B030D-6E8A-4147-A177-3AD203B41FA5}">
                      <a16:colId xmlns:a16="http://schemas.microsoft.com/office/drawing/2014/main" val="2203346340"/>
                    </a:ext>
                  </a:extLst>
                </a:gridCol>
                <a:gridCol w="909786">
                  <a:extLst>
                    <a:ext uri="{9D8B030D-6E8A-4147-A177-3AD203B41FA5}">
                      <a16:colId xmlns:a16="http://schemas.microsoft.com/office/drawing/2014/main" val="2276733952"/>
                    </a:ext>
                  </a:extLst>
                </a:gridCol>
                <a:gridCol w="1037394">
                  <a:extLst>
                    <a:ext uri="{9D8B030D-6E8A-4147-A177-3AD203B41FA5}">
                      <a16:colId xmlns:a16="http://schemas.microsoft.com/office/drawing/2014/main" val="1959445847"/>
                    </a:ext>
                  </a:extLst>
                </a:gridCol>
                <a:gridCol w="1037394">
                  <a:extLst>
                    <a:ext uri="{9D8B030D-6E8A-4147-A177-3AD203B41FA5}">
                      <a16:colId xmlns:a16="http://schemas.microsoft.com/office/drawing/2014/main" val="1390368249"/>
                    </a:ext>
                  </a:extLst>
                </a:gridCol>
              </a:tblGrid>
              <a:tr h="375669">
                <a:tc gridSpan="6">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Gender</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96603792"/>
                  </a:ext>
                </a:extLst>
              </a:tr>
              <a:tr h="789045">
                <a:tc gridSpan="2">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hMerge="1">
                  <a:txBody>
                    <a:bodyPr/>
                    <a:lstStyle/>
                    <a:p>
                      <a:endParaRPr lang="en-US"/>
                    </a:p>
                  </a:txBody>
                  <a:tcPr/>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Frequency</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Valid 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Cumulative 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726866105"/>
                  </a:ext>
                </a:extLst>
              </a:tr>
              <a:tr h="375798">
                <a:tc rowSpan="3">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Valid</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male</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75</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49.7</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50.3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50.3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017384133"/>
                  </a:ext>
                </a:extLst>
              </a:tr>
              <a:tr h="394359">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Female</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74</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49.0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49.7</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95007659"/>
                  </a:ext>
                </a:extLst>
              </a:tr>
              <a:tr h="394359">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Total</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149</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98.7</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100.0</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just">
                        <a:lnSpc>
                          <a:spcPct val="107000"/>
                        </a:lnSpc>
                        <a:spcBef>
                          <a:spcPts val="0"/>
                        </a:spcBef>
                        <a:spcAft>
                          <a:spcPts val="0"/>
                        </a:spcAft>
                      </a:pPr>
                      <a:r>
                        <a:rPr lang="en-IN" sz="1200">
                          <a:effectLst/>
                          <a:latin typeface="Times New Roman" panose="02020603050405020304" pitchFamily="18" charset="0"/>
                          <a:cs typeface="Times New Roman" panose="02020603050405020304" pitchFamily="18" charset="0"/>
                        </a:rPr>
                        <a:t> </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68708341"/>
                  </a:ext>
                </a:extLst>
              </a:tr>
              <a:tr h="375798">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Missing</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System</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2</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marL="0" marR="0" algn="just">
                        <a:lnSpc>
                          <a:spcPct val="107000"/>
                        </a:lnSpc>
                        <a:spcBef>
                          <a:spcPts val="0"/>
                        </a:spcBef>
                        <a:spcAft>
                          <a:spcPts val="0"/>
                        </a:spcAft>
                      </a:pPr>
                      <a:r>
                        <a:rPr lang="en-IN" sz="1200">
                          <a:effectLst/>
                          <a:latin typeface="Times New Roman" panose="02020603050405020304" pitchFamily="18" charset="0"/>
                          <a:cs typeface="Times New Roman" panose="02020603050405020304" pitchFamily="18" charset="0"/>
                        </a:rPr>
                        <a:t> </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324900601"/>
                  </a:ext>
                </a:extLst>
              </a:tr>
              <a:tr h="375798">
                <a:tc gridSpan="2">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Total</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151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192770781"/>
                  </a:ext>
                </a:extLst>
              </a:tr>
            </a:tbl>
          </a:graphicData>
        </a:graphic>
      </p:graphicFrame>
      <p:sp>
        <p:nvSpPr>
          <p:cNvPr id="4" name="Content Placeholder 3">
            <a:extLst>
              <a:ext uri="{FF2B5EF4-FFF2-40B4-BE49-F238E27FC236}">
                <a16:creationId xmlns:a16="http://schemas.microsoft.com/office/drawing/2014/main" id="{F68217F2-2D9D-D1BF-C375-A2652F5AAC2D}"/>
              </a:ext>
            </a:extLst>
          </p:cNvPr>
          <p:cNvSpPr>
            <a:spLocks noGrp="1"/>
          </p:cNvSpPr>
          <p:nvPr>
            <p:ph sz="half" idx="2"/>
          </p:nvPr>
        </p:nvSpPr>
        <p:spPr/>
        <p:txBody>
          <a:bodyPr/>
          <a:lstStyle/>
          <a:p>
            <a:pPr algn="just"/>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 the analysis, the gender distribution among respondents is nearly balanced, with 50.3% male and 49.7% female participants. </a:t>
            </a:r>
          </a:p>
          <a:p>
            <a:pPr algn="just"/>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This slight difference ensures a diverse range of perspectives on the impact of AI on organizational performance. </a:t>
            </a:r>
          </a:p>
          <a:p>
            <a:pPr algn="just"/>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data reflects inclusivity, with only a small portion (1.3%) of responses missing, making the findings robust and representative of both genders.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5273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D0405-8BF9-0691-91B5-B88A50E9951C}"/>
              </a:ext>
            </a:extLst>
          </p:cNvPr>
          <p:cNvSpPr>
            <a:spLocks noGrp="1"/>
          </p:cNvSpPr>
          <p:nvPr>
            <p:ph type="title"/>
          </p:nvPr>
        </p:nvSpPr>
        <p:spPr>
          <a:xfrm>
            <a:off x="1066800" y="642594"/>
            <a:ext cx="10058400" cy="1371600"/>
          </a:xfrm>
        </p:spPr>
        <p:txBody>
          <a:bodyPr>
            <a:normAutofit/>
          </a:bodyPr>
          <a:lstStyle/>
          <a:p>
            <a:pPr algn="ctr"/>
            <a:r>
              <a:rPr lang="en-IN" sz="3200" b="1" dirty="0">
                <a:effectLst/>
                <a:latin typeface="Times New Roman" panose="02020603050405020304" pitchFamily="18" charset="0"/>
                <a:ea typeface="Calibri" panose="020F0502020204030204" pitchFamily="34" charset="0"/>
              </a:rPr>
              <a:t>INDIVIDUAL GOAL WITH ORGANISATION OBJECTIVES</a:t>
            </a:r>
            <a:endParaRPr lang="en-US" sz="7200" dirty="0"/>
          </a:p>
        </p:txBody>
      </p:sp>
      <p:graphicFrame>
        <p:nvGraphicFramePr>
          <p:cNvPr id="8" name="Content Placeholder 7">
            <a:extLst>
              <a:ext uri="{FF2B5EF4-FFF2-40B4-BE49-F238E27FC236}">
                <a16:creationId xmlns:a16="http://schemas.microsoft.com/office/drawing/2014/main" id="{679FDB74-3842-47D7-9CE7-7E7AEED7D8E3}"/>
              </a:ext>
            </a:extLst>
          </p:cNvPr>
          <p:cNvGraphicFramePr>
            <a:graphicFrameLocks noGrp="1"/>
          </p:cNvGraphicFramePr>
          <p:nvPr>
            <p:ph sz="half" idx="1"/>
            <p:extLst>
              <p:ext uri="{D42A27DB-BD31-4B8C-83A1-F6EECF244321}">
                <p14:modId xmlns:p14="http://schemas.microsoft.com/office/powerpoint/2010/main" val="61709863"/>
              </p:ext>
            </p:extLst>
          </p:nvPr>
        </p:nvGraphicFramePr>
        <p:xfrm>
          <a:off x="841717" y="2644727"/>
          <a:ext cx="4754563" cy="2616590"/>
        </p:xfrm>
        <a:graphic>
          <a:graphicData uri="http://schemas.openxmlformats.org/drawingml/2006/table">
            <a:tbl>
              <a:tblPr firstRow="1" firstCol="1" bandRow="1">
                <a:tableStyleId>{5C22544A-7EE6-4342-B048-85BDC9FD1C3A}</a:tableStyleId>
              </a:tblPr>
              <a:tblGrid>
                <a:gridCol w="907979">
                  <a:extLst>
                    <a:ext uri="{9D8B030D-6E8A-4147-A177-3AD203B41FA5}">
                      <a16:colId xmlns:a16="http://schemas.microsoft.com/office/drawing/2014/main" val="253089731"/>
                    </a:ext>
                  </a:extLst>
                </a:gridCol>
                <a:gridCol w="907979">
                  <a:extLst>
                    <a:ext uri="{9D8B030D-6E8A-4147-A177-3AD203B41FA5}">
                      <a16:colId xmlns:a16="http://schemas.microsoft.com/office/drawing/2014/main" val="334613972"/>
                    </a:ext>
                  </a:extLst>
                </a:gridCol>
                <a:gridCol w="591127">
                  <a:extLst>
                    <a:ext uri="{9D8B030D-6E8A-4147-A177-3AD203B41FA5}">
                      <a16:colId xmlns:a16="http://schemas.microsoft.com/office/drawing/2014/main" val="2735046100"/>
                    </a:ext>
                  </a:extLst>
                </a:gridCol>
                <a:gridCol w="716164">
                  <a:extLst>
                    <a:ext uri="{9D8B030D-6E8A-4147-A177-3AD203B41FA5}">
                      <a16:colId xmlns:a16="http://schemas.microsoft.com/office/drawing/2014/main" val="1393287363"/>
                    </a:ext>
                  </a:extLst>
                </a:gridCol>
                <a:gridCol w="815657">
                  <a:extLst>
                    <a:ext uri="{9D8B030D-6E8A-4147-A177-3AD203B41FA5}">
                      <a16:colId xmlns:a16="http://schemas.microsoft.com/office/drawing/2014/main" val="972933118"/>
                    </a:ext>
                  </a:extLst>
                </a:gridCol>
                <a:gridCol w="815657">
                  <a:extLst>
                    <a:ext uri="{9D8B030D-6E8A-4147-A177-3AD203B41FA5}">
                      <a16:colId xmlns:a16="http://schemas.microsoft.com/office/drawing/2014/main" val="1251722161"/>
                    </a:ext>
                  </a:extLst>
                </a:gridCol>
              </a:tblGrid>
              <a:tr h="531530">
                <a:tc gridSpan="2">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h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Frequency</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Valid 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Cumulative Percent</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995077500"/>
                  </a:ext>
                </a:extLst>
              </a:tr>
              <a:tr h="531530">
                <a:tc rowSpan="6">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Valid</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strongly disagree</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5</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3.3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3.3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3.3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931327130"/>
                  </a:ext>
                </a:extLst>
              </a:tr>
              <a:tr h="255500">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disagree</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4.0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809066235"/>
                  </a:ext>
                </a:extLst>
              </a:tr>
              <a:tr h="255500">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neutral</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17</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11.3</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11.3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15.2</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394039618"/>
                  </a:ext>
                </a:extLst>
              </a:tr>
              <a:tr h="255500">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agree</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88</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58.3</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58.3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73.5</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874514154"/>
                  </a:ext>
                </a:extLst>
              </a:tr>
              <a:tr h="531530">
                <a:tc vMerge="1">
                  <a:txBody>
                    <a:bodyPr/>
                    <a:lstStyle/>
                    <a:p>
                      <a:endParaRPr lang="en-US"/>
                    </a:p>
                  </a:txBody>
                  <a:tcPr/>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strongly agree</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40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26.5</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26.5</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260056976"/>
                  </a:ext>
                </a:extLst>
              </a:tr>
              <a:tr h="255500">
                <a:tc vMerge="1">
                  <a:txBody>
                    <a:bodyPr/>
                    <a:lstStyle/>
                    <a:p>
                      <a:endParaRPr lang="en-US"/>
                    </a:p>
                  </a:txBody>
                  <a:tcPr/>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Total</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151</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100.0</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734595810"/>
                  </a:ext>
                </a:extLst>
              </a:tr>
            </a:tbl>
          </a:graphicData>
        </a:graphic>
      </p:graphicFrame>
      <p:sp>
        <p:nvSpPr>
          <p:cNvPr id="4" name="Content Placeholder 3">
            <a:extLst>
              <a:ext uri="{FF2B5EF4-FFF2-40B4-BE49-F238E27FC236}">
                <a16:creationId xmlns:a16="http://schemas.microsoft.com/office/drawing/2014/main" id="{CE86A627-8180-03C5-57A3-9E24221F35C6}"/>
              </a:ext>
            </a:extLst>
          </p:cNvPr>
          <p:cNvSpPr>
            <a:spLocks noGrp="1"/>
          </p:cNvSpPr>
          <p:nvPr>
            <p:ph sz="half" idx="2"/>
          </p:nvPr>
        </p:nvSpPr>
        <p:spPr>
          <a:xfrm>
            <a:off x="5978769" y="2067951"/>
            <a:ext cx="5781822" cy="4372538"/>
          </a:xfrm>
        </p:spPr>
        <p:txBody>
          <a:bodyPr>
            <a:normAutofit lnSpcReduction="10000"/>
          </a:bodyPr>
          <a:lstStyle/>
          <a:p>
            <a:r>
              <a:rPr lang="en-IN" sz="1800" dirty="0">
                <a:effectLst/>
                <a:latin typeface="Times New Roman" panose="02020603050405020304" pitchFamily="18" charset="0"/>
                <a:ea typeface="Calibri" panose="020F0502020204030204" pitchFamily="34" charset="0"/>
                <a:cs typeface="Mangal" panose="02040503050203030202" pitchFamily="18" charset="0"/>
              </a:rPr>
              <a:t>The analysis shows that a significant majority of respondents (84.8%) agree or strongly agree that AI-powered performance management systems effectively align individual goals with organizational objectives.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Specifically, 58.3% agree, and 26.5% strongly agree with this statement.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A smaller portion remains neutral (11.3%), while a minimal number of respondents disagree (4%).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This strong positive response indicates that AI is perceived as a valuable tool in harmonizing personal ambitions with company goals, promoting a cohesive and aligned workforce.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The data underscores the effectiveness of AI in enhancing organizational goal alignment.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996230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59C44-60E3-CC3D-444D-D2EB228BE83C}"/>
              </a:ext>
            </a:extLst>
          </p:cNvPr>
          <p:cNvSpPr>
            <a:spLocks noGrp="1"/>
          </p:cNvSpPr>
          <p:nvPr>
            <p:ph type="title"/>
          </p:nvPr>
        </p:nvSpPr>
        <p:spPr/>
        <p:txBody>
          <a:bodyPr>
            <a:normAutofit/>
          </a:bodyPr>
          <a:lstStyle/>
          <a:p>
            <a:pPr algn="ctr"/>
            <a:r>
              <a:rPr lang="en-IN" sz="2400" b="1" dirty="0">
                <a:effectLst/>
                <a:latin typeface="Times New Roman" panose="02020603050405020304" pitchFamily="18" charset="0"/>
                <a:ea typeface="Calibri" panose="020F0502020204030204" pitchFamily="34" charset="0"/>
              </a:rPr>
              <a:t>DESCRIPTIVE STATISTICS</a:t>
            </a:r>
            <a:endParaRPr lang="en-US" sz="6000" dirty="0"/>
          </a:p>
        </p:txBody>
      </p:sp>
      <p:graphicFrame>
        <p:nvGraphicFramePr>
          <p:cNvPr id="5" name="Content Placeholder 4">
            <a:extLst>
              <a:ext uri="{FF2B5EF4-FFF2-40B4-BE49-F238E27FC236}">
                <a16:creationId xmlns:a16="http://schemas.microsoft.com/office/drawing/2014/main" id="{A7503D40-0C65-234A-3C18-9DA38441DCF2}"/>
              </a:ext>
            </a:extLst>
          </p:cNvPr>
          <p:cNvGraphicFramePr>
            <a:graphicFrameLocks noGrp="1"/>
          </p:cNvGraphicFramePr>
          <p:nvPr>
            <p:ph sz="half" idx="1"/>
            <p:extLst>
              <p:ext uri="{D42A27DB-BD31-4B8C-83A1-F6EECF244321}">
                <p14:modId xmlns:p14="http://schemas.microsoft.com/office/powerpoint/2010/main" val="4238648488"/>
              </p:ext>
            </p:extLst>
          </p:nvPr>
        </p:nvGraphicFramePr>
        <p:xfrm>
          <a:off x="1066800" y="2658794"/>
          <a:ext cx="4754563" cy="2785401"/>
        </p:xfrm>
        <a:graphic>
          <a:graphicData uri="http://schemas.openxmlformats.org/drawingml/2006/table">
            <a:tbl>
              <a:tblPr firstRow="1" firstCol="1" bandRow="1">
                <a:tableStyleId>{5C22544A-7EE6-4342-B048-85BDC9FD1C3A}</a:tableStyleId>
              </a:tblPr>
              <a:tblGrid>
                <a:gridCol w="1485413">
                  <a:extLst>
                    <a:ext uri="{9D8B030D-6E8A-4147-A177-3AD203B41FA5}">
                      <a16:colId xmlns:a16="http://schemas.microsoft.com/office/drawing/2014/main" val="2178444856"/>
                    </a:ext>
                  </a:extLst>
                </a:gridCol>
                <a:gridCol w="615777">
                  <a:extLst>
                    <a:ext uri="{9D8B030D-6E8A-4147-A177-3AD203B41FA5}">
                      <a16:colId xmlns:a16="http://schemas.microsoft.com/office/drawing/2014/main" val="2104719705"/>
                    </a:ext>
                  </a:extLst>
                </a:gridCol>
                <a:gridCol w="615777">
                  <a:extLst>
                    <a:ext uri="{9D8B030D-6E8A-4147-A177-3AD203B41FA5}">
                      <a16:colId xmlns:a16="http://schemas.microsoft.com/office/drawing/2014/main" val="2679974470"/>
                    </a:ext>
                  </a:extLst>
                </a:gridCol>
                <a:gridCol w="615777">
                  <a:extLst>
                    <a:ext uri="{9D8B030D-6E8A-4147-A177-3AD203B41FA5}">
                      <a16:colId xmlns:a16="http://schemas.microsoft.com/office/drawing/2014/main" val="658197513"/>
                    </a:ext>
                  </a:extLst>
                </a:gridCol>
                <a:gridCol w="615777">
                  <a:extLst>
                    <a:ext uri="{9D8B030D-6E8A-4147-A177-3AD203B41FA5}">
                      <a16:colId xmlns:a16="http://schemas.microsoft.com/office/drawing/2014/main" val="473030510"/>
                    </a:ext>
                  </a:extLst>
                </a:gridCol>
                <a:gridCol w="806042">
                  <a:extLst>
                    <a:ext uri="{9D8B030D-6E8A-4147-A177-3AD203B41FA5}">
                      <a16:colId xmlns:a16="http://schemas.microsoft.com/office/drawing/2014/main" val="1826143436"/>
                    </a:ext>
                  </a:extLst>
                </a:gridCol>
              </a:tblGrid>
              <a:tr h="704685">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N</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Minimum</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Maximum</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Mean</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Std. Deviation</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496729428"/>
                  </a:ext>
                </a:extLst>
              </a:tr>
              <a:tr h="335673">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Gender</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149</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2.00</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1.4966</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.50168</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0095398"/>
                  </a:ext>
                </a:extLst>
              </a:tr>
              <a:tr h="704685">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identify performance trends more effectively</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151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2.00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4.1391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.73066</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27525656"/>
                  </a:ext>
                </a:extLst>
              </a:tr>
              <a:tr h="704685">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Education Qualification</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151</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5.00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3.8411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.81725</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26160090"/>
                  </a:ext>
                </a:extLst>
              </a:tr>
              <a:tr h="335673">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Valid N (listwise)</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38100" marR="38100" algn="just">
                        <a:lnSpc>
                          <a:spcPts val="1600"/>
                        </a:lnSpc>
                        <a:spcBef>
                          <a:spcPts val="0"/>
                        </a:spcBef>
                        <a:spcAft>
                          <a:spcPts val="0"/>
                        </a:spcAft>
                      </a:pPr>
                      <a:r>
                        <a:rPr lang="en-IN" sz="1200">
                          <a:effectLst/>
                          <a:latin typeface="Times New Roman" panose="02020603050405020304" pitchFamily="18" charset="0"/>
                          <a:cs typeface="Times New Roman" panose="02020603050405020304" pitchFamily="18" charset="0"/>
                        </a:rPr>
                        <a:t>149</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marL="0" marR="0" algn="just">
                        <a:lnSpc>
                          <a:spcPct val="107000"/>
                        </a:lnSpc>
                        <a:spcBef>
                          <a:spcPts val="0"/>
                        </a:spcBef>
                        <a:spcAft>
                          <a:spcPts val="0"/>
                        </a:spcAft>
                      </a:pPr>
                      <a:r>
                        <a:rPr lang="en-IN" sz="1200">
                          <a:effectLst/>
                          <a:latin typeface="Times New Roman" panose="02020603050405020304" pitchFamily="18" charset="0"/>
                          <a:cs typeface="Times New Roman" panose="02020603050405020304" pitchFamily="18" charset="0"/>
                        </a:rPr>
                        <a:t> </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marL="0" marR="0" algn="just">
                        <a:lnSpc>
                          <a:spcPct val="107000"/>
                        </a:lnSpc>
                        <a:spcBef>
                          <a:spcPts val="0"/>
                        </a:spcBef>
                        <a:spcAft>
                          <a:spcPts val="0"/>
                        </a:spcAft>
                      </a:pPr>
                      <a:r>
                        <a:rPr lang="en-IN" sz="1200">
                          <a:effectLst/>
                          <a:latin typeface="Times New Roman" panose="02020603050405020304" pitchFamily="18" charset="0"/>
                          <a:cs typeface="Times New Roman" panose="02020603050405020304" pitchFamily="18" charset="0"/>
                        </a:rPr>
                        <a:t> </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marL="0" marR="0" algn="just">
                        <a:lnSpc>
                          <a:spcPct val="107000"/>
                        </a:lnSpc>
                        <a:spcBef>
                          <a:spcPts val="0"/>
                        </a:spcBef>
                        <a:spcAft>
                          <a:spcPts val="0"/>
                        </a:spcAft>
                      </a:pPr>
                      <a:r>
                        <a:rPr lang="en-IN" sz="12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584231421"/>
                  </a:ext>
                </a:extLst>
              </a:tr>
            </a:tbl>
          </a:graphicData>
        </a:graphic>
      </p:graphicFrame>
      <p:sp>
        <p:nvSpPr>
          <p:cNvPr id="4" name="Content Placeholder 3">
            <a:extLst>
              <a:ext uri="{FF2B5EF4-FFF2-40B4-BE49-F238E27FC236}">
                <a16:creationId xmlns:a16="http://schemas.microsoft.com/office/drawing/2014/main" id="{46F5B610-A6A8-66F1-2927-0AB4EF7AE298}"/>
              </a:ext>
            </a:extLst>
          </p:cNvPr>
          <p:cNvSpPr>
            <a:spLocks noGrp="1"/>
          </p:cNvSpPr>
          <p:nvPr>
            <p:ph sz="half" idx="2"/>
          </p:nvPr>
        </p:nvSpPr>
        <p:spPr>
          <a:xfrm>
            <a:off x="6370319" y="2103120"/>
            <a:ext cx="5094849" cy="4213274"/>
          </a:xfrm>
        </p:spPr>
        <p:txBody>
          <a:bodyPr>
            <a:normAutofit/>
          </a:bodyPr>
          <a:lstStyle/>
          <a:p>
            <a:r>
              <a:rPr lang="en-IN" sz="1800" dirty="0">
                <a:effectLst/>
                <a:latin typeface="Times New Roman" panose="02020603050405020304" pitchFamily="18" charset="0"/>
                <a:ea typeface="Calibri" panose="020F0502020204030204" pitchFamily="34" charset="0"/>
                <a:cs typeface="Mangal" panose="02040503050203030202" pitchFamily="18" charset="0"/>
              </a:rPr>
              <a:t>The descriptive statistics provide a summary of key variables in the study. The gender variable, with a mean of 1.4966 and a standard deviation of 0.50168, shows a near-equal distribution between male and female respondents.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The effectiveness of AI in identifying performance trends has a mean of 4.1391, indicating that most respondents agree on its usefulness, with a relatively low standard deviation of 0.73066, suggesting consistent responses. </a:t>
            </a:r>
          </a:p>
          <a:p>
            <a:r>
              <a:rPr lang="en-IN" sz="1800" dirty="0">
                <a:effectLst/>
                <a:latin typeface="Times New Roman" panose="02020603050405020304" pitchFamily="18" charset="0"/>
                <a:ea typeface="Calibri" panose="020F0502020204030204" pitchFamily="34" charset="0"/>
                <a:cs typeface="Mangal" panose="02040503050203030202" pitchFamily="18" charset="0"/>
              </a:rPr>
              <a:t>Education qualification has a mean of 3.8411 and a standard deviation of 0.81725, reflecting a diverse educational background among the respondents.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240951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04B63-C20D-2262-1DD9-AFE021A66162}"/>
              </a:ext>
            </a:extLst>
          </p:cNvPr>
          <p:cNvSpPr>
            <a:spLocks noGrp="1"/>
          </p:cNvSpPr>
          <p:nvPr>
            <p:ph type="title"/>
          </p:nvPr>
        </p:nvSpPr>
        <p:spPr>
          <a:xfrm>
            <a:off x="1062111" y="797339"/>
            <a:ext cx="10058400" cy="721972"/>
          </a:xfrm>
        </p:spPr>
        <p:txBody>
          <a:bodyPr>
            <a:normAutofit fontScale="90000"/>
          </a:bodyPr>
          <a:lstStyle/>
          <a:p>
            <a:pPr algn="ctr"/>
            <a:r>
              <a:rPr lang="en-IN" sz="3600" b="1" dirty="0">
                <a:effectLst/>
                <a:latin typeface="Times New Roman" panose="02020603050405020304" pitchFamily="18" charset="0"/>
                <a:ea typeface="Times New Roman" panose="02020603050405020304" pitchFamily="18" charset="0"/>
                <a:cs typeface="Mangal" panose="02040503050203030202" pitchFamily="18" charset="0"/>
              </a:rPr>
              <a:t>FINDINGS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72C596E0-D849-69A3-18C5-F1192285F398}"/>
              </a:ext>
            </a:extLst>
          </p:cNvPr>
          <p:cNvSpPr>
            <a:spLocks noGrp="1"/>
          </p:cNvSpPr>
          <p:nvPr>
            <p:ph idx="1"/>
          </p:nvPr>
        </p:nvSpPr>
        <p:spPr>
          <a:xfrm>
            <a:off x="342314" y="1910692"/>
            <a:ext cx="11507372" cy="4149969"/>
          </a:xfrm>
        </p:spPr>
        <p:txBody>
          <a:bodyPr/>
          <a:lstStyle/>
          <a:p>
            <a:pPr marL="342900" marR="0" lvl="0" indent="-342900" algn="just">
              <a:lnSpc>
                <a:spcPct val="107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Gender Balance in Perception of AI Impact: The gender distribution among respondents was nearly equal, ensuring diverse perspectives on the impact of AI on organizational performance. Both male and female respondents showed similar views on the effectiveness of AI.</a:t>
            </a:r>
            <a:endParaRPr lang="en-US"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07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rPr>
              <a:t>Alignment of Individual and Organizational Goals: A significant majority (84.8%) of respondents agreed that AI-powered systems effectively align individual goals with organizational objectives.</a:t>
            </a:r>
          </a:p>
          <a:p>
            <a:pPr marL="342900" marR="0" lvl="0" indent="-342900" algn="just">
              <a:lnSpc>
                <a:spcPct val="107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rPr>
              <a:t>Effectiveness in Identifying Performance Trends and Training Needs: AI was highly rated for its ability to identify performance trends and training needs</a:t>
            </a:r>
            <a:r>
              <a:rPr lang="en-IN" dirty="0">
                <a:latin typeface="Times New Roman" panose="02020603050405020304" pitchFamily="18" charset="0"/>
                <a:ea typeface="Times New Roman" panose="02020603050405020304" pitchFamily="18" charset="0"/>
              </a:rPr>
              <a:t>.</a:t>
            </a:r>
          </a:p>
          <a:p>
            <a:pPr marL="342900" marR="0" lvl="0" indent="-342900" algn="just">
              <a:lnSpc>
                <a:spcPct val="107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rPr>
              <a:t>Positive Impact on Performance Evaluation: The data showed that AI contributes positively to the fairness and objectivity of performance evaluations.</a:t>
            </a:r>
          </a:p>
          <a:p>
            <a:pPr marL="342900" marR="0" lvl="0" indent="-342900" algn="just">
              <a:lnSpc>
                <a:spcPct val="107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rPr>
              <a:t>Improvement in Overall Employee Performance: The study found a significant positive correlation between the use of AI in performance management and overall employee performance</a:t>
            </a:r>
            <a:r>
              <a:rPr lang="en-IN"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2777997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58C11-1ED3-3140-2C54-2BA0C3357959}"/>
              </a:ext>
            </a:extLst>
          </p:cNvPr>
          <p:cNvSpPr>
            <a:spLocks noGrp="1"/>
          </p:cNvSpPr>
          <p:nvPr>
            <p:ph type="title"/>
          </p:nvPr>
        </p:nvSpPr>
        <p:spPr/>
        <p:txBody>
          <a:bodyPr/>
          <a:lstStyle/>
          <a:p>
            <a:pPr algn="ctr"/>
            <a:r>
              <a:rPr lang="en-IN" sz="3200" b="1" dirty="0">
                <a:effectLst/>
                <a:latin typeface="Times New Roman" panose="02020603050405020304" pitchFamily="18" charset="0"/>
                <a:ea typeface="Times New Roman" panose="02020603050405020304" pitchFamily="18" charset="0"/>
                <a:cs typeface="Mangal" panose="02040503050203030202" pitchFamily="18" charset="0"/>
              </a:rPr>
              <a:t>SUGGESTIONS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A1C7D023-A624-D19F-5327-D640C0FB6908}"/>
              </a:ext>
            </a:extLst>
          </p:cNvPr>
          <p:cNvSpPr>
            <a:spLocks noGrp="1"/>
          </p:cNvSpPr>
          <p:nvPr>
            <p:ph idx="1"/>
          </p:nvPr>
        </p:nvSpPr>
        <p:spPr>
          <a:xfrm>
            <a:off x="562708" y="1786597"/>
            <a:ext cx="11240086" cy="4656405"/>
          </a:xfrm>
        </p:spPr>
        <p:txBody>
          <a:bodyPr>
            <a:normAutofit/>
          </a:bodyPr>
          <a:lstStyle/>
          <a:p>
            <a:pPr marL="342900" marR="0" lvl="0" indent="-342900" algn="just">
              <a:lnSpc>
                <a:spcPct val="150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Broaden AI Adoption Across Departments: To maximize the benefits observed in performance management, organizations should consider broadening the adoption of AI tools across various departments. </a:t>
            </a:r>
          </a:p>
          <a:p>
            <a:pPr marL="342900" marR="0" lvl="0" indent="-342900" algn="just">
              <a:lnSpc>
                <a:spcPct val="150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Enhance Training and Development Programs: Regular training programs focused on the use of AI in performance management should be implemented. This will help employees and managers to fully understand and utilize AI tools, thereby improving the effectiveness of AI systems.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Continuous Monitoring and Upgrading of AI Systems: Organizations should continuously monitor the effectiveness of their AI systems and invest in upgrading these technologies. This will ensure that AI tools remain aligned with organizational goals and continue to drive performance improvements.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3085967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1058E-6F62-2950-892D-C28DF550A3A3}"/>
              </a:ext>
            </a:extLst>
          </p:cNvPr>
          <p:cNvSpPr>
            <a:spLocks noGrp="1"/>
          </p:cNvSpPr>
          <p:nvPr>
            <p:ph type="title"/>
          </p:nvPr>
        </p:nvSpPr>
        <p:spPr/>
        <p:txBody>
          <a:bodyPr/>
          <a:lstStyle/>
          <a:p>
            <a:pPr algn="ctr"/>
            <a:r>
              <a:rPr lang="en-IN" sz="3200" b="1" dirty="0">
                <a:effectLst/>
                <a:latin typeface="Times New Roman" panose="02020603050405020304" pitchFamily="18" charset="0"/>
                <a:ea typeface="Times New Roman" panose="02020603050405020304" pitchFamily="18" charset="0"/>
                <a:cs typeface="Mangal" panose="02040503050203030202" pitchFamily="18" charset="0"/>
              </a:rPr>
              <a:t>Conclusion</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18197FF9-D65A-5F75-6AF9-EBAC3A4556A0}"/>
              </a:ext>
            </a:extLst>
          </p:cNvPr>
          <p:cNvSpPr>
            <a:spLocks noGrp="1"/>
          </p:cNvSpPr>
          <p:nvPr>
            <p:ph idx="1"/>
          </p:nvPr>
        </p:nvSpPr>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research clearly demonstrates that artificial intelligence significantly enhances organizational performance by aligning individual goals with company objectives, improving the identification of training needs, and ensuring fair and objective performance evaluations. </a:t>
            </a:r>
          </a:p>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strong positive correlations between AI and various performance metrics underscore its crucial role in optimizing employee performance and forecasting outcomes. </a:t>
            </a:r>
          </a:p>
          <a:p>
            <a:pPr algn="just">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As businesses continue to integrate AI into their operations, its impact on organizational success will only grow, making it essential for companies to invest in and leverage AI technologies effectively.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36641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B5052-389C-98D1-9027-3A9927F6B3F1}"/>
              </a:ext>
            </a:extLst>
          </p:cNvPr>
          <p:cNvSpPr>
            <a:spLocks noGrp="1"/>
          </p:cNvSpPr>
          <p:nvPr>
            <p:ph type="title"/>
          </p:nvPr>
        </p:nvSpPr>
        <p:spPr/>
        <p:txBody>
          <a:bodyPr/>
          <a:lstStyle/>
          <a:p>
            <a:pPr algn="ctr"/>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8098F6C0-C3C0-B651-0982-D4F2843277F6}"/>
              </a:ext>
            </a:extLst>
          </p:cNvPr>
          <p:cNvSpPr>
            <a:spLocks noGrp="1"/>
          </p:cNvSpPr>
          <p:nvPr>
            <p:ph idx="1"/>
          </p:nvPr>
        </p:nvSpPr>
        <p:spPr>
          <a:xfrm>
            <a:off x="295422" y="1547447"/>
            <a:ext cx="11605846" cy="4881488"/>
          </a:xfrm>
        </p:spPr>
        <p:txBody>
          <a:bodyPr>
            <a:normAutofit lnSpcReduction="10000"/>
          </a:bodyPr>
          <a:lstStyle/>
          <a:p>
            <a:pPr marL="342900" marR="0" lvl="0" indent="-342900" algn="just">
              <a:lnSpc>
                <a:spcPct val="16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Harrison, N. (1986). Patterns of participation in higher education for care-experienced students in England: why has there not been more progress? Studies in Higher Education, 45(9), 1986– 2000. </a:t>
            </a:r>
            <a:r>
              <a:rPr lang="en-IN"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https://doi.org/10.1080/03075079.2019.1582014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6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Harsha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Palwe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 (2021), “Digitalization in performance management system”, International Journal of Advances in Engineering and Management (IJAEM), ISSN: 2395-5252, Volume 3, Issue 6 June 2021, pp: 49-51.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60000"/>
              </a:lnSpc>
              <a:spcBef>
                <a:spcPts val="0"/>
              </a:spcBef>
              <a:spcAft>
                <a:spcPts val="0"/>
              </a:spcAft>
              <a:buFont typeface="+mj-lt"/>
              <a:buAutoNum type="arabicPeriod"/>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Liu, A., Chowdhury, S., &amp;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Kootbally</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Z. (in press). A thorough analysis of the trends and consequences surrounding the emergence of artificial intelligence in HRM.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doi</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10.1016/j.hrmr.2023.100932 Human Resource Management Review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6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Russell, S., Norvig, P., &amp; Intelligence, A. (1995). Artificial Intelligence: A modern approach.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Egnlewood</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Cliffs: Prentice-Hall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60000"/>
              </a:lnSpc>
              <a:spcBef>
                <a:spcPts val="0"/>
              </a:spcBef>
              <a:spcAft>
                <a:spcPts val="0"/>
              </a:spcAft>
              <a:buFont typeface="+mj-lt"/>
              <a:buAutoNum type="arabicPeriod"/>
            </a:pP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Schermuly</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C. C., and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Graßmann</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C. (2021). Combining the views of humans and machines to better understand how artificial intelligence is being used in organisations. 451-473 in Journal of Applied Psychology, 106(3).</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94829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B4859-02AF-DF6C-9EC1-F63F571B6016}"/>
              </a:ext>
            </a:extLst>
          </p:cNvPr>
          <p:cNvSpPr>
            <a:spLocks noGrp="1"/>
          </p:cNvSpPr>
          <p:nvPr>
            <p:ph type="title"/>
          </p:nvPr>
        </p:nvSpPr>
        <p:spPr/>
        <p:txBody>
          <a:bodyPr/>
          <a:lstStyle/>
          <a:p>
            <a:r>
              <a:rPr lang="en-US" sz="44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2667515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71</TotalTime>
  <Words>1421</Words>
  <Application>Microsoft Office PowerPoint</Application>
  <PresentationFormat>Widescreen</PresentationFormat>
  <Paragraphs>158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Calibri</vt:lpstr>
      <vt:lpstr>Century Gothic</vt:lpstr>
      <vt:lpstr>Garamond</vt:lpstr>
      <vt:lpstr>Times New Roman</vt:lpstr>
      <vt:lpstr>Wingdings</vt:lpstr>
      <vt:lpstr>Savon</vt:lpstr>
      <vt:lpstr>THE IMPACT OF ARTIFICAL INTELLIGENCE ON ORGANISATION PERFORMANCE OF EMPLOYEES </vt:lpstr>
      <vt:lpstr>INTRODUCTION</vt:lpstr>
      <vt:lpstr>LITERATURE REVIEW </vt:lpstr>
      <vt:lpstr>OBJECTIVES </vt:lpstr>
      <vt:lpstr>RESEARCH METHODOLOGY </vt:lpstr>
      <vt:lpstr>RESULT AND DISCUSSION  </vt:lpstr>
      <vt:lpstr>INDIVIDUAL GOAL WITH ORGANISATION OBJECTIVES</vt:lpstr>
      <vt:lpstr>DESCRIPTIVE STATISTICS</vt:lpstr>
      <vt:lpstr>FINDINGS </vt:lpstr>
      <vt:lpstr>SUGGESTIONS </vt:lpstr>
      <vt:lpstr>Conclusion </vt:lpstr>
      <vt:lpstr>REFERENCES </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7</cp:revision>
  <dcterms:created xsi:type="dcterms:W3CDTF">2024-08-28T08:30:51Z</dcterms:created>
  <dcterms:modified xsi:type="dcterms:W3CDTF">2024-08-28T09:41:52Z</dcterms:modified>
</cp:coreProperties>
</file>