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0982942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29600"/>
          </a:xfrm>
          <a:prstGeom prst="rect">
            <a:avLst/>
          </a:prstGeom>
          <a:solidFill>
            <a:srgbClr val="050505"/>
          </a:solidFill>
          <a:ln/>
        </p:spPr>
      </p:sp>
      <p:pic>
        <p:nvPicPr>
          <p:cNvPr id="4"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5" name="Text 2"/>
          <p:cNvSpPr/>
          <p:nvPr/>
        </p:nvSpPr>
        <p:spPr>
          <a:xfrm>
            <a:off x="6250900" y="942261"/>
            <a:ext cx="7614999" cy="3822502"/>
          </a:xfrm>
          <a:prstGeom prst="rect">
            <a:avLst/>
          </a:prstGeom>
          <a:noFill/>
          <a:ln/>
        </p:spPr>
        <p:txBody>
          <a:bodyPr wrap="square" rtlCol="0" anchor="t"/>
          <a:lstStyle/>
          <a:p>
            <a:pPr marL="0" indent="0">
              <a:lnSpc>
                <a:spcPts val="6020"/>
              </a:lnSpc>
              <a:buNone/>
            </a:pPr>
            <a:r>
              <a:rPr lang="en-US" sz="4816" dirty="0">
                <a:solidFill>
                  <a:srgbClr val="F2F2F3"/>
                </a:solidFill>
                <a:latin typeface="Poppins" pitchFamily="34" charset="0"/>
                <a:ea typeface="Poppins" pitchFamily="34" charset="-122"/>
                <a:cs typeface="Poppins" pitchFamily="34" charset="-120"/>
              </a:rPr>
              <a:t>Eggshell-Derived Catalysts in Biodiesel Synthesis: Maximizing Efficiency and Environmental Benefits</a:t>
            </a:r>
            <a:endParaRPr lang="en-US" sz="4816" dirty="0"/>
          </a:p>
        </p:txBody>
      </p:sp>
      <p:sp>
        <p:nvSpPr>
          <p:cNvPr id="6" name="Text 3"/>
          <p:cNvSpPr/>
          <p:nvPr/>
        </p:nvSpPr>
        <p:spPr>
          <a:xfrm>
            <a:off x="6250900" y="5070515"/>
            <a:ext cx="7614999" cy="1630561"/>
          </a:xfrm>
          <a:prstGeom prst="rect">
            <a:avLst/>
          </a:prstGeom>
          <a:noFill/>
          <a:ln/>
        </p:spPr>
        <p:txBody>
          <a:bodyPr wrap="square" rtlCol="0" anchor="t"/>
          <a:lstStyle/>
          <a:p>
            <a:pPr marL="0" indent="0">
              <a:lnSpc>
                <a:spcPts val="2569"/>
              </a:lnSpc>
              <a:buNone/>
            </a:pPr>
            <a:r>
              <a:rPr lang="en-US" sz="1605" dirty="0">
                <a:solidFill>
                  <a:srgbClr val="E5E0DF"/>
                </a:solidFill>
                <a:latin typeface="Roboto" pitchFamily="34" charset="0"/>
                <a:ea typeface="Roboto" pitchFamily="34" charset="-122"/>
                <a:cs typeface="Roboto" pitchFamily="34" charset="-120"/>
              </a:rPr>
              <a:t>The contemporary discourse on energy degradation has intensified the quest for sustainable alternatives, prompting extensive research into biodiesel as a viable substitute energy source. This research explores the catalytic efficacy of discarded eggshells in the transesterification procedure for producing biodiesel, employing reused cooking oil as the primary raw material.</a:t>
            </a:r>
            <a:endParaRPr lang="en-US" sz="1605" dirty="0"/>
          </a:p>
        </p:txBody>
      </p:sp>
      <p:sp>
        <p:nvSpPr>
          <p:cNvPr id="9" name="Text 6"/>
          <p:cNvSpPr/>
          <p:nvPr/>
        </p:nvSpPr>
        <p:spPr>
          <a:xfrm>
            <a:off x="6250900" y="7135773"/>
            <a:ext cx="2190750" cy="659130"/>
          </a:xfrm>
          <a:prstGeom prst="rect">
            <a:avLst/>
          </a:prstGeom>
          <a:noFill/>
          <a:ln/>
        </p:spPr>
        <p:txBody>
          <a:bodyPr wrap="none" rtlCol="0" anchor="t"/>
          <a:lstStyle/>
          <a:p>
            <a:pPr marL="0" indent="0" algn="l">
              <a:lnSpc>
                <a:spcPts val="2809"/>
              </a:lnSpc>
              <a:buNone/>
            </a:pPr>
            <a:r>
              <a:rPr lang="en-US" sz="3200" b="1" dirty="0">
                <a:solidFill>
                  <a:srgbClr val="E5E0DF"/>
                </a:solidFill>
                <a:latin typeface="Roboto" pitchFamily="34" charset="0"/>
                <a:ea typeface="Roboto" pitchFamily="34" charset="-122"/>
                <a:cs typeface="Roboto" pitchFamily="34" charset="-120"/>
              </a:rPr>
              <a:t>Vartika </a:t>
            </a:r>
            <a:r>
              <a:rPr lang="en-US" sz="3200" b="1" dirty="0" smtClean="0">
                <a:solidFill>
                  <a:srgbClr val="E5E0DF"/>
                </a:solidFill>
                <a:latin typeface="Roboto" pitchFamily="34" charset="0"/>
                <a:ea typeface="Roboto" pitchFamily="34" charset="-122"/>
                <a:cs typeface="Roboto" pitchFamily="34" charset="-120"/>
              </a:rPr>
              <a:t>Gupta</a:t>
            </a:r>
          </a:p>
          <a:p>
            <a:pPr marL="0" indent="0" algn="l">
              <a:lnSpc>
                <a:spcPts val="2809"/>
              </a:lnSpc>
              <a:buNone/>
            </a:pPr>
            <a:r>
              <a:rPr lang="en-US" sz="3200" b="1" dirty="0" smtClean="0">
                <a:solidFill>
                  <a:srgbClr val="E5E0DF"/>
                </a:solidFill>
                <a:latin typeface="Roboto" pitchFamily="34" charset="0"/>
                <a:ea typeface="Roboto" pitchFamily="34" charset="-122"/>
              </a:rPr>
              <a:t>Mechnical Engineering </a:t>
            </a:r>
            <a:endParaRPr lang="en-US" sz="3200" b="1" dirty="0" smtClean="0">
              <a:solidFill>
                <a:srgbClr val="E5E0DF"/>
              </a:solidFill>
              <a:latin typeface="Roboto" pitchFamily="34" charset="0"/>
              <a:ea typeface="Roboto"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29600"/>
          </a:xfrm>
          <a:prstGeom prst="rect">
            <a:avLst/>
          </a:prstGeom>
          <a:solidFill>
            <a:srgbClr val="050505"/>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56536" y="537210"/>
            <a:ext cx="4942284" cy="609124"/>
          </a:xfrm>
          <a:prstGeom prst="rect">
            <a:avLst/>
          </a:prstGeom>
          <a:noFill/>
          <a:ln/>
        </p:spPr>
        <p:txBody>
          <a:bodyPr wrap="none" rtlCol="0" anchor="t"/>
          <a:lstStyle/>
          <a:p>
            <a:pPr marL="0" indent="0">
              <a:lnSpc>
                <a:spcPts val="4797"/>
              </a:lnSpc>
              <a:buNone/>
            </a:pPr>
            <a:r>
              <a:rPr lang="en-US" sz="3837" dirty="0">
                <a:solidFill>
                  <a:srgbClr val="F2F2F3"/>
                </a:solidFill>
                <a:latin typeface="Poppins" pitchFamily="34" charset="0"/>
                <a:ea typeface="Poppins" pitchFamily="34" charset="-122"/>
                <a:cs typeface="Poppins" pitchFamily="34" charset="-120"/>
              </a:rPr>
              <a:t>Identifying Strengths</a:t>
            </a:r>
            <a:endParaRPr lang="en-US" sz="3837" dirty="0"/>
          </a:p>
        </p:txBody>
      </p:sp>
      <p:sp>
        <p:nvSpPr>
          <p:cNvPr id="6" name="Shape 3"/>
          <p:cNvSpPr/>
          <p:nvPr/>
        </p:nvSpPr>
        <p:spPr>
          <a:xfrm>
            <a:off x="1129427" y="1438632"/>
            <a:ext cx="38933" cy="6253758"/>
          </a:xfrm>
          <a:prstGeom prst="roundRect">
            <a:avLst>
              <a:gd name="adj" fmla="val 225322"/>
            </a:avLst>
          </a:prstGeom>
          <a:solidFill>
            <a:srgbClr val="56565B"/>
          </a:solidFill>
          <a:ln/>
        </p:spPr>
      </p:sp>
      <p:sp>
        <p:nvSpPr>
          <p:cNvPr id="7" name="Shape 4"/>
          <p:cNvSpPr/>
          <p:nvPr/>
        </p:nvSpPr>
        <p:spPr>
          <a:xfrm>
            <a:off x="1368088" y="1790640"/>
            <a:ext cx="682228" cy="38933"/>
          </a:xfrm>
          <a:prstGeom prst="roundRect">
            <a:avLst>
              <a:gd name="adj" fmla="val 225322"/>
            </a:avLst>
          </a:prstGeom>
          <a:solidFill>
            <a:srgbClr val="56565B"/>
          </a:solidFill>
          <a:ln/>
        </p:spPr>
      </p:sp>
      <p:sp>
        <p:nvSpPr>
          <p:cNvPr id="8" name="Shape 5"/>
          <p:cNvSpPr/>
          <p:nvPr/>
        </p:nvSpPr>
        <p:spPr>
          <a:xfrm>
            <a:off x="929580" y="1590913"/>
            <a:ext cx="438507" cy="438507"/>
          </a:xfrm>
          <a:prstGeom prst="roundRect">
            <a:avLst>
              <a:gd name="adj" fmla="val 20005"/>
            </a:avLst>
          </a:prstGeom>
          <a:solidFill>
            <a:srgbClr val="3D3D42"/>
          </a:solidFill>
          <a:ln w="7620">
            <a:solidFill>
              <a:srgbClr val="56565B"/>
            </a:solidFill>
            <a:prstDash val="solid"/>
          </a:ln>
        </p:spPr>
      </p:sp>
      <p:sp>
        <p:nvSpPr>
          <p:cNvPr id="9" name="Text 6"/>
          <p:cNvSpPr/>
          <p:nvPr/>
        </p:nvSpPr>
        <p:spPr>
          <a:xfrm>
            <a:off x="1106150" y="1627346"/>
            <a:ext cx="85368" cy="365522"/>
          </a:xfrm>
          <a:prstGeom prst="rect">
            <a:avLst/>
          </a:prstGeom>
          <a:noFill/>
          <a:ln/>
        </p:spPr>
        <p:txBody>
          <a:bodyPr wrap="none" rtlCol="0" anchor="t"/>
          <a:lstStyle/>
          <a:p>
            <a:pPr marL="0" indent="0" algn="ctr">
              <a:lnSpc>
                <a:spcPts val="2878"/>
              </a:lnSpc>
              <a:buNone/>
            </a:pPr>
            <a:r>
              <a:rPr lang="en-US" sz="2302" dirty="0">
                <a:solidFill>
                  <a:srgbClr val="E5E0DF"/>
                </a:solidFill>
                <a:latin typeface="Poppins" pitchFamily="34" charset="0"/>
                <a:ea typeface="Poppins" pitchFamily="34" charset="-122"/>
                <a:cs typeface="Poppins" pitchFamily="34" charset="-120"/>
              </a:rPr>
              <a:t>1</a:t>
            </a:r>
            <a:endParaRPr lang="en-US" sz="2302" dirty="0"/>
          </a:p>
        </p:txBody>
      </p:sp>
      <p:sp>
        <p:nvSpPr>
          <p:cNvPr id="10" name="Text 7"/>
          <p:cNvSpPr/>
          <p:nvPr/>
        </p:nvSpPr>
        <p:spPr>
          <a:xfrm>
            <a:off x="2220992" y="1633538"/>
            <a:ext cx="2436733" cy="304562"/>
          </a:xfrm>
          <a:prstGeom prst="rect">
            <a:avLst/>
          </a:prstGeom>
          <a:noFill/>
          <a:ln/>
        </p:spPr>
        <p:txBody>
          <a:bodyPr wrap="none" rtlCol="0" anchor="t"/>
          <a:lstStyle/>
          <a:p>
            <a:pPr marL="0" indent="0" algn="l">
              <a:lnSpc>
                <a:spcPts val="2398"/>
              </a:lnSpc>
              <a:buNone/>
            </a:pPr>
            <a:r>
              <a:rPr lang="en-US" sz="1919" dirty="0">
                <a:solidFill>
                  <a:srgbClr val="E5E0DF"/>
                </a:solidFill>
                <a:latin typeface="Poppins" pitchFamily="34" charset="0"/>
                <a:ea typeface="Poppins" pitchFamily="34" charset="-122"/>
                <a:cs typeface="Poppins" pitchFamily="34" charset="-120"/>
              </a:rPr>
              <a:t>Strengths</a:t>
            </a:r>
            <a:endParaRPr lang="en-US" sz="1919" dirty="0"/>
          </a:p>
        </p:txBody>
      </p:sp>
      <p:sp>
        <p:nvSpPr>
          <p:cNvPr id="11" name="Text 8"/>
          <p:cNvSpPr/>
          <p:nvPr/>
        </p:nvSpPr>
        <p:spPr>
          <a:xfrm>
            <a:off x="2220992" y="2055019"/>
            <a:ext cx="7895273" cy="935474"/>
          </a:xfrm>
          <a:prstGeom prst="rect">
            <a:avLst/>
          </a:prstGeom>
          <a:noFill/>
          <a:ln/>
        </p:spPr>
        <p:txBody>
          <a:bodyPr wrap="square" rtlCol="0" anchor="t"/>
          <a:lstStyle/>
          <a:p>
            <a:pPr marL="0" indent="0" algn="l">
              <a:lnSpc>
                <a:spcPts val="2456"/>
              </a:lnSpc>
              <a:buNone/>
            </a:pPr>
            <a:r>
              <a:rPr lang="en-US" sz="1535" dirty="0">
                <a:solidFill>
                  <a:srgbClr val="E5E0DF"/>
                </a:solidFill>
                <a:latin typeface="Roboto" pitchFamily="34" charset="0"/>
                <a:ea typeface="Roboto" pitchFamily="34" charset="-122"/>
                <a:cs typeface="Roboto" pitchFamily="34" charset="-120"/>
              </a:rPr>
              <a:t>Identifying your strengths is the first step in leadership development. It's important to understand what you're naturally good at and where your skills lie. This can help you focus on areas where you can excel and contribute the most.</a:t>
            </a:r>
            <a:endParaRPr lang="en-US" sz="1535" dirty="0"/>
          </a:p>
        </p:txBody>
      </p:sp>
      <p:sp>
        <p:nvSpPr>
          <p:cNvPr id="12" name="Shape 9"/>
          <p:cNvSpPr/>
          <p:nvPr/>
        </p:nvSpPr>
        <p:spPr>
          <a:xfrm>
            <a:off x="1368088" y="3732312"/>
            <a:ext cx="682228" cy="38933"/>
          </a:xfrm>
          <a:prstGeom prst="roundRect">
            <a:avLst>
              <a:gd name="adj" fmla="val 225322"/>
            </a:avLst>
          </a:prstGeom>
          <a:solidFill>
            <a:srgbClr val="56565B"/>
          </a:solidFill>
          <a:ln/>
        </p:spPr>
      </p:sp>
      <p:sp>
        <p:nvSpPr>
          <p:cNvPr id="13" name="Shape 10"/>
          <p:cNvSpPr/>
          <p:nvPr/>
        </p:nvSpPr>
        <p:spPr>
          <a:xfrm>
            <a:off x="929580" y="3532584"/>
            <a:ext cx="438507" cy="438507"/>
          </a:xfrm>
          <a:prstGeom prst="roundRect">
            <a:avLst>
              <a:gd name="adj" fmla="val 20005"/>
            </a:avLst>
          </a:prstGeom>
          <a:solidFill>
            <a:srgbClr val="3D3D42"/>
          </a:solidFill>
          <a:ln w="7620">
            <a:solidFill>
              <a:srgbClr val="56565B"/>
            </a:solidFill>
            <a:prstDash val="solid"/>
          </a:ln>
        </p:spPr>
      </p:sp>
      <p:sp>
        <p:nvSpPr>
          <p:cNvPr id="14" name="Text 11"/>
          <p:cNvSpPr/>
          <p:nvPr/>
        </p:nvSpPr>
        <p:spPr>
          <a:xfrm>
            <a:off x="1065193" y="3569018"/>
            <a:ext cx="167283" cy="365522"/>
          </a:xfrm>
          <a:prstGeom prst="rect">
            <a:avLst/>
          </a:prstGeom>
          <a:noFill/>
          <a:ln/>
        </p:spPr>
        <p:txBody>
          <a:bodyPr wrap="none" rtlCol="0" anchor="t"/>
          <a:lstStyle/>
          <a:p>
            <a:pPr marL="0" indent="0" algn="ctr">
              <a:lnSpc>
                <a:spcPts val="2878"/>
              </a:lnSpc>
              <a:buNone/>
            </a:pPr>
            <a:r>
              <a:rPr lang="en-US" sz="2302" dirty="0">
                <a:solidFill>
                  <a:srgbClr val="E5E0DF"/>
                </a:solidFill>
                <a:latin typeface="Poppins" pitchFamily="34" charset="0"/>
                <a:ea typeface="Poppins" pitchFamily="34" charset="-122"/>
                <a:cs typeface="Poppins" pitchFamily="34" charset="-120"/>
              </a:rPr>
              <a:t>2</a:t>
            </a:r>
            <a:endParaRPr lang="en-US" sz="2302" dirty="0"/>
          </a:p>
        </p:txBody>
      </p:sp>
      <p:sp>
        <p:nvSpPr>
          <p:cNvPr id="15" name="Text 12"/>
          <p:cNvSpPr/>
          <p:nvPr/>
        </p:nvSpPr>
        <p:spPr>
          <a:xfrm>
            <a:off x="2220992" y="3575209"/>
            <a:ext cx="2436733" cy="304562"/>
          </a:xfrm>
          <a:prstGeom prst="rect">
            <a:avLst/>
          </a:prstGeom>
          <a:noFill/>
          <a:ln/>
        </p:spPr>
        <p:txBody>
          <a:bodyPr wrap="none" rtlCol="0" anchor="t"/>
          <a:lstStyle/>
          <a:p>
            <a:pPr marL="0" indent="0" algn="l">
              <a:lnSpc>
                <a:spcPts val="2398"/>
              </a:lnSpc>
              <a:buNone/>
            </a:pPr>
            <a:r>
              <a:rPr lang="en-US" sz="1919" dirty="0">
                <a:solidFill>
                  <a:srgbClr val="E5E0DF"/>
                </a:solidFill>
                <a:latin typeface="Poppins" pitchFamily="34" charset="0"/>
                <a:ea typeface="Poppins" pitchFamily="34" charset="-122"/>
                <a:cs typeface="Poppins" pitchFamily="34" charset="-120"/>
              </a:rPr>
              <a:t>Goal Setting</a:t>
            </a:r>
            <a:endParaRPr lang="en-US" sz="1919" dirty="0"/>
          </a:p>
        </p:txBody>
      </p:sp>
      <p:sp>
        <p:nvSpPr>
          <p:cNvPr id="16" name="Text 13"/>
          <p:cNvSpPr/>
          <p:nvPr/>
        </p:nvSpPr>
        <p:spPr>
          <a:xfrm>
            <a:off x="2220992" y="3996690"/>
            <a:ext cx="7895273" cy="1247299"/>
          </a:xfrm>
          <a:prstGeom prst="rect">
            <a:avLst/>
          </a:prstGeom>
          <a:noFill/>
          <a:ln/>
        </p:spPr>
        <p:txBody>
          <a:bodyPr wrap="square" rtlCol="0" anchor="t"/>
          <a:lstStyle/>
          <a:p>
            <a:pPr marL="0" indent="0" algn="l">
              <a:lnSpc>
                <a:spcPts val="2456"/>
              </a:lnSpc>
              <a:buNone/>
            </a:pPr>
            <a:r>
              <a:rPr lang="en-US" sz="1535" dirty="0">
                <a:solidFill>
                  <a:srgbClr val="E5E0DF"/>
                </a:solidFill>
                <a:latin typeface="Roboto" pitchFamily="34" charset="0"/>
                <a:ea typeface="Roboto" pitchFamily="34" charset="-122"/>
                <a:cs typeface="Roboto" pitchFamily="34" charset="-120"/>
              </a:rPr>
              <a:t>Setting achievable goals is a crucial part of leadership development. Goals give you a clear direction and a target to aim for. They help you measure progress and keep you motivated. Remember to make your goals SMART - Specific, Measurable, Achievable, Relevant, and Time-bound.</a:t>
            </a:r>
            <a:endParaRPr lang="en-US" sz="1535" dirty="0"/>
          </a:p>
        </p:txBody>
      </p:sp>
      <p:sp>
        <p:nvSpPr>
          <p:cNvPr id="17" name="Shape 14"/>
          <p:cNvSpPr/>
          <p:nvPr/>
        </p:nvSpPr>
        <p:spPr>
          <a:xfrm>
            <a:off x="1368088" y="5985808"/>
            <a:ext cx="682228" cy="38933"/>
          </a:xfrm>
          <a:prstGeom prst="roundRect">
            <a:avLst>
              <a:gd name="adj" fmla="val 225322"/>
            </a:avLst>
          </a:prstGeom>
          <a:solidFill>
            <a:srgbClr val="56565B"/>
          </a:solidFill>
          <a:ln/>
        </p:spPr>
      </p:sp>
      <p:sp>
        <p:nvSpPr>
          <p:cNvPr id="18" name="Shape 15"/>
          <p:cNvSpPr/>
          <p:nvPr/>
        </p:nvSpPr>
        <p:spPr>
          <a:xfrm>
            <a:off x="929580" y="5786080"/>
            <a:ext cx="438507" cy="438507"/>
          </a:xfrm>
          <a:prstGeom prst="roundRect">
            <a:avLst>
              <a:gd name="adj" fmla="val 20005"/>
            </a:avLst>
          </a:prstGeom>
          <a:solidFill>
            <a:srgbClr val="3D3D42"/>
          </a:solidFill>
          <a:ln w="7620">
            <a:solidFill>
              <a:srgbClr val="56565B"/>
            </a:solidFill>
            <a:prstDash val="solid"/>
          </a:ln>
        </p:spPr>
      </p:sp>
      <p:sp>
        <p:nvSpPr>
          <p:cNvPr id="19" name="Text 16"/>
          <p:cNvSpPr/>
          <p:nvPr/>
        </p:nvSpPr>
        <p:spPr>
          <a:xfrm>
            <a:off x="1063288" y="5822513"/>
            <a:ext cx="171093" cy="365522"/>
          </a:xfrm>
          <a:prstGeom prst="rect">
            <a:avLst/>
          </a:prstGeom>
          <a:noFill/>
          <a:ln/>
        </p:spPr>
        <p:txBody>
          <a:bodyPr wrap="none" rtlCol="0" anchor="t"/>
          <a:lstStyle/>
          <a:p>
            <a:pPr marL="0" indent="0" algn="ctr">
              <a:lnSpc>
                <a:spcPts val="2878"/>
              </a:lnSpc>
              <a:buNone/>
            </a:pPr>
            <a:r>
              <a:rPr lang="en-US" sz="2302" dirty="0">
                <a:solidFill>
                  <a:srgbClr val="E5E0DF"/>
                </a:solidFill>
                <a:latin typeface="Poppins" pitchFamily="34" charset="0"/>
                <a:ea typeface="Poppins" pitchFamily="34" charset="-122"/>
                <a:cs typeface="Poppins" pitchFamily="34" charset="-120"/>
              </a:rPr>
              <a:t>3</a:t>
            </a:r>
            <a:endParaRPr lang="en-US" sz="2302" dirty="0"/>
          </a:p>
        </p:txBody>
      </p:sp>
      <p:sp>
        <p:nvSpPr>
          <p:cNvPr id="20" name="Text 17"/>
          <p:cNvSpPr/>
          <p:nvPr/>
        </p:nvSpPr>
        <p:spPr>
          <a:xfrm>
            <a:off x="2220992" y="5828705"/>
            <a:ext cx="2436733" cy="304562"/>
          </a:xfrm>
          <a:prstGeom prst="rect">
            <a:avLst/>
          </a:prstGeom>
          <a:noFill/>
          <a:ln/>
        </p:spPr>
        <p:txBody>
          <a:bodyPr wrap="none" rtlCol="0" anchor="t"/>
          <a:lstStyle/>
          <a:p>
            <a:pPr marL="0" indent="0" algn="l">
              <a:lnSpc>
                <a:spcPts val="2398"/>
              </a:lnSpc>
              <a:buNone/>
            </a:pPr>
            <a:r>
              <a:rPr lang="en-US" sz="1919" dirty="0">
                <a:solidFill>
                  <a:srgbClr val="E5E0DF"/>
                </a:solidFill>
                <a:latin typeface="Poppins" pitchFamily="34" charset="0"/>
                <a:ea typeface="Poppins" pitchFamily="34" charset="-122"/>
                <a:cs typeface="Poppins" pitchFamily="34" charset="-120"/>
              </a:rPr>
              <a:t>Tools &amp; Resources</a:t>
            </a:r>
            <a:endParaRPr lang="en-US" sz="1919" dirty="0"/>
          </a:p>
        </p:txBody>
      </p:sp>
      <p:sp>
        <p:nvSpPr>
          <p:cNvPr id="21" name="Text 18"/>
          <p:cNvSpPr/>
          <p:nvPr/>
        </p:nvSpPr>
        <p:spPr>
          <a:xfrm>
            <a:off x="2220992" y="6250186"/>
            <a:ext cx="7895273" cy="1247299"/>
          </a:xfrm>
          <a:prstGeom prst="rect">
            <a:avLst/>
          </a:prstGeom>
          <a:noFill/>
          <a:ln/>
        </p:spPr>
        <p:txBody>
          <a:bodyPr wrap="square" rtlCol="0" anchor="t"/>
          <a:lstStyle/>
          <a:p>
            <a:pPr marL="0" indent="0" algn="l">
              <a:lnSpc>
                <a:spcPts val="2456"/>
              </a:lnSpc>
              <a:buNone/>
            </a:pPr>
            <a:r>
              <a:rPr lang="en-US" sz="1535" dirty="0">
                <a:solidFill>
                  <a:srgbClr val="E5E0DF"/>
                </a:solidFill>
                <a:latin typeface="Roboto" pitchFamily="34" charset="0"/>
                <a:ea typeface="Roboto" pitchFamily="34" charset="-122"/>
                <a:cs typeface="Roboto" pitchFamily="34" charset="-120"/>
              </a:rPr>
              <a:t>Gathering the right tools and resources is essential for effective leadership development. This could include books, courses, mentors, and real-world experiences. The right resources can provide valuable insights and help you develop the skills you need to be an effective leader.</a:t>
            </a:r>
            <a:endParaRPr lang="en-US" sz="1535" dirty="0"/>
          </a:p>
        </p:txBody>
      </p:sp>
      <p:pic>
        <p:nvPicPr>
          <p:cNvPr id="2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29600"/>
          </a:xfrm>
          <a:prstGeom prst="rect">
            <a:avLst/>
          </a:prstGeom>
          <a:solidFill>
            <a:srgbClr val="050505"/>
          </a:solidFill>
          <a:ln/>
        </p:spPr>
      </p:sp>
      <p:sp>
        <p:nvSpPr>
          <p:cNvPr id="4" name="Text 2"/>
          <p:cNvSpPr/>
          <p:nvPr/>
        </p:nvSpPr>
        <p:spPr>
          <a:xfrm>
            <a:off x="2037993" y="981075"/>
            <a:ext cx="6370201" cy="694373"/>
          </a:xfrm>
          <a:prstGeom prst="rect">
            <a:avLst/>
          </a:prstGeom>
          <a:noFill/>
          <a:ln/>
        </p:spPr>
        <p:txBody>
          <a:bodyPr wrap="none" rtlCol="0" anchor="t"/>
          <a:lstStyle/>
          <a:p>
            <a:pPr marL="0" indent="0">
              <a:lnSpc>
                <a:spcPts val="5468"/>
              </a:lnSpc>
              <a:buNone/>
            </a:pPr>
            <a:r>
              <a:rPr lang="en-US" sz="4374" dirty="0">
                <a:solidFill>
                  <a:srgbClr val="F2F2F3"/>
                </a:solidFill>
                <a:latin typeface="Poppins" pitchFamily="34" charset="0"/>
                <a:ea typeface="Poppins" pitchFamily="34" charset="-122"/>
                <a:cs typeface="Poppins" pitchFamily="34" charset="-120"/>
              </a:rPr>
              <a:t>Challenges of Biodiesel</a:t>
            </a:r>
            <a:endParaRPr lang="en-US" sz="4374" dirty="0"/>
          </a:p>
        </p:txBody>
      </p:sp>
      <p:sp>
        <p:nvSpPr>
          <p:cNvPr id="5" name="Text 3"/>
          <p:cNvSpPr/>
          <p:nvPr/>
        </p:nvSpPr>
        <p:spPr>
          <a:xfrm>
            <a:off x="2037993" y="2230874"/>
            <a:ext cx="3156347" cy="1041559"/>
          </a:xfrm>
          <a:prstGeom prst="rect">
            <a:avLst/>
          </a:prstGeom>
          <a:noFill/>
          <a:ln/>
        </p:spPr>
        <p:txBody>
          <a:bodyPr wrap="square" rtlCol="0" anchor="t"/>
          <a:lstStyle/>
          <a:p>
            <a:pPr marL="0" indent="0">
              <a:lnSpc>
                <a:spcPts val="2734"/>
              </a:lnSpc>
              <a:buNone/>
            </a:pPr>
            <a:r>
              <a:rPr lang="en-US" sz="2187" dirty="0">
                <a:solidFill>
                  <a:srgbClr val="F2F2F3"/>
                </a:solidFill>
                <a:latin typeface="Poppins" pitchFamily="34" charset="0"/>
                <a:ea typeface="Poppins" pitchFamily="34" charset="-122"/>
                <a:cs typeface="Poppins" pitchFamily="34" charset="-120"/>
              </a:rPr>
              <a:t>Escalating Demand for Petroleum-based Gasoline</a:t>
            </a:r>
            <a:endParaRPr lang="en-US" sz="2187" dirty="0"/>
          </a:p>
        </p:txBody>
      </p:sp>
      <p:sp>
        <p:nvSpPr>
          <p:cNvPr id="6" name="Text 4"/>
          <p:cNvSpPr/>
          <p:nvPr/>
        </p:nvSpPr>
        <p:spPr>
          <a:xfrm>
            <a:off x="2037993" y="3494603"/>
            <a:ext cx="3156347" cy="3554016"/>
          </a:xfrm>
          <a:prstGeom prst="rect">
            <a:avLst/>
          </a:prstGeom>
          <a:noFill/>
          <a:ln/>
        </p:spPr>
        <p:txBody>
          <a:bodyPr wrap="squar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The escalating demand for petroleum-based gasoline, fueled by burgeoning economies and a growing global population, has precipitated concerns regarding the finite nature of hydro-carbon based energy sources and their detrimental impact on the environment.</a:t>
            </a:r>
            <a:endParaRPr lang="en-US" sz="1750" dirty="0"/>
          </a:p>
        </p:txBody>
      </p:sp>
      <p:sp>
        <p:nvSpPr>
          <p:cNvPr id="7" name="Text 5"/>
          <p:cNvSpPr/>
          <p:nvPr/>
        </p:nvSpPr>
        <p:spPr>
          <a:xfrm>
            <a:off x="5743932" y="2230874"/>
            <a:ext cx="3156347" cy="1041559"/>
          </a:xfrm>
          <a:prstGeom prst="rect">
            <a:avLst/>
          </a:prstGeom>
          <a:noFill/>
          <a:ln/>
        </p:spPr>
        <p:txBody>
          <a:bodyPr wrap="square" rtlCol="0" anchor="t"/>
          <a:lstStyle/>
          <a:p>
            <a:pPr marL="0" indent="0">
              <a:lnSpc>
                <a:spcPts val="2734"/>
              </a:lnSpc>
              <a:buNone/>
            </a:pPr>
            <a:r>
              <a:rPr lang="en-US" sz="2187" dirty="0">
                <a:solidFill>
                  <a:srgbClr val="F2F2F3"/>
                </a:solidFill>
                <a:latin typeface="Poppins" pitchFamily="34" charset="0"/>
                <a:ea typeface="Poppins" pitchFamily="34" charset="-122"/>
                <a:cs typeface="Poppins" pitchFamily="34" charset="-120"/>
              </a:rPr>
              <a:t>Insufficient Availability of Appropriate Feedstock Sources</a:t>
            </a:r>
            <a:endParaRPr lang="en-US" sz="2187" dirty="0"/>
          </a:p>
        </p:txBody>
      </p:sp>
      <p:sp>
        <p:nvSpPr>
          <p:cNvPr id="8" name="Text 6"/>
          <p:cNvSpPr/>
          <p:nvPr/>
        </p:nvSpPr>
        <p:spPr>
          <a:xfrm>
            <a:off x="5743932" y="3494603"/>
            <a:ext cx="3156347" cy="2487811"/>
          </a:xfrm>
          <a:prstGeom prst="rect">
            <a:avLst/>
          </a:prstGeom>
          <a:noFill/>
          <a:ln/>
        </p:spPr>
        <p:txBody>
          <a:bodyPr wrap="squar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Notwithstanding its potential advantages, biodiesel faces considerable challenges, notably in nations like India, where the insufficient availability of appropriate feedstock sources poses a significant obstacle.</a:t>
            </a:r>
            <a:endParaRPr lang="en-US" sz="1750" dirty="0"/>
          </a:p>
        </p:txBody>
      </p:sp>
      <p:sp>
        <p:nvSpPr>
          <p:cNvPr id="9" name="Text 7"/>
          <p:cNvSpPr/>
          <p:nvPr/>
        </p:nvSpPr>
        <p:spPr>
          <a:xfrm>
            <a:off x="9449872" y="2230874"/>
            <a:ext cx="3156347" cy="1041559"/>
          </a:xfrm>
          <a:prstGeom prst="rect">
            <a:avLst/>
          </a:prstGeom>
          <a:noFill/>
          <a:ln/>
        </p:spPr>
        <p:txBody>
          <a:bodyPr wrap="square" rtlCol="0" anchor="t"/>
          <a:lstStyle/>
          <a:p>
            <a:pPr marL="0" indent="0">
              <a:lnSpc>
                <a:spcPts val="2734"/>
              </a:lnSpc>
              <a:buNone/>
            </a:pPr>
            <a:r>
              <a:rPr lang="en-US" sz="2187" dirty="0">
                <a:solidFill>
                  <a:srgbClr val="F2F2F3"/>
                </a:solidFill>
                <a:latin typeface="Poppins" pitchFamily="34" charset="0"/>
                <a:ea typeface="Poppins" pitchFamily="34" charset="-122"/>
                <a:cs typeface="Poppins" pitchFamily="34" charset="-120"/>
              </a:rPr>
              <a:t>Reliance on Vegetable Oils and Animal-Derived Fats</a:t>
            </a:r>
            <a:endParaRPr lang="en-US" sz="2187" dirty="0"/>
          </a:p>
        </p:txBody>
      </p:sp>
      <p:sp>
        <p:nvSpPr>
          <p:cNvPr id="10" name="Text 8"/>
          <p:cNvSpPr/>
          <p:nvPr/>
        </p:nvSpPr>
        <p:spPr>
          <a:xfrm>
            <a:off x="9449872" y="3494603"/>
            <a:ext cx="3156347" cy="2843213"/>
          </a:xfrm>
          <a:prstGeom prst="rect">
            <a:avLst/>
          </a:prstGeom>
          <a:noFill/>
          <a:ln/>
        </p:spPr>
        <p:txBody>
          <a:bodyPr wrap="squar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The reliance on vegetable oils and animal-derived fats utilized in the production of biodiesel has sparked debates regarding resource allocation and the potential for conflicts between food and fuel production sectors.</a:t>
            </a:r>
            <a:endParaRPr lang="en-US" sz="1750"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29600"/>
          </a:xfrm>
          <a:prstGeom prst="rect">
            <a:avLst/>
          </a:prstGeom>
          <a:solidFill>
            <a:srgbClr val="050505"/>
          </a:solidFill>
          <a:ln/>
        </p:spPr>
      </p:sp>
      <p:pic>
        <p:nvPicPr>
          <p:cNvPr id="4"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5" name="Shape 2"/>
          <p:cNvSpPr/>
          <p:nvPr/>
        </p:nvSpPr>
        <p:spPr>
          <a:xfrm>
            <a:off x="0" y="0"/>
            <a:ext cx="14630400" cy="8229600"/>
          </a:xfrm>
          <a:prstGeom prst="rect">
            <a:avLst/>
          </a:prstGeom>
          <a:solidFill>
            <a:srgbClr val="050505">
              <a:alpha val="80000"/>
            </a:srgbClr>
          </a:solidFill>
          <a:ln/>
        </p:spPr>
      </p:sp>
      <p:sp>
        <p:nvSpPr>
          <p:cNvPr id="6" name="Text 3"/>
          <p:cNvSpPr/>
          <p:nvPr/>
        </p:nvSpPr>
        <p:spPr>
          <a:xfrm>
            <a:off x="2037993" y="2169557"/>
            <a:ext cx="10524292" cy="694373"/>
          </a:xfrm>
          <a:prstGeom prst="rect">
            <a:avLst/>
          </a:prstGeom>
          <a:noFill/>
          <a:ln/>
        </p:spPr>
        <p:txBody>
          <a:bodyPr wrap="none" rtlCol="0" anchor="t"/>
          <a:lstStyle/>
          <a:p>
            <a:pPr marL="0" indent="0">
              <a:lnSpc>
                <a:spcPts val="5468"/>
              </a:lnSpc>
              <a:buNone/>
            </a:pPr>
            <a:r>
              <a:rPr lang="en-US" sz="4374" dirty="0">
                <a:solidFill>
                  <a:srgbClr val="F2F2F3"/>
                </a:solidFill>
                <a:latin typeface="Poppins" pitchFamily="34" charset="0"/>
                <a:ea typeface="Poppins" pitchFamily="34" charset="-122"/>
                <a:cs typeface="Poppins" pitchFamily="34" charset="-120"/>
              </a:rPr>
              <a:t>Advancements in Biodiesel Production</a:t>
            </a:r>
            <a:endParaRPr lang="en-US" sz="4374" dirty="0"/>
          </a:p>
        </p:txBody>
      </p:sp>
      <p:sp>
        <p:nvSpPr>
          <p:cNvPr id="7" name="Shape 4"/>
          <p:cNvSpPr/>
          <p:nvPr/>
        </p:nvSpPr>
        <p:spPr>
          <a:xfrm>
            <a:off x="2037993" y="3370778"/>
            <a:ext cx="499943" cy="499943"/>
          </a:xfrm>
          <a:prstGeom prst="roundRect">
            <a:avLst>
              <a:gd name="adj" fmla="val 20000"/>
            </a:avLst>
          </a:prstGeom>
          <a:solidFill>
            <a:srgbClr val="3D3D42"/>
          </a:solidFill>
          <a:ln w="7620">
            <a:solidFill>
              <a:srgbClr val="56565B"/>
            </a:solidFill>
            <a:prstDash val="solid"/>
          </a:ln>
        </p:spPr>
      </p:sp>
      <p:sp>
        <p:nvSpPr>
          <p:cNvPr id="8" name="Text 5"/>
          <p:cNvSpPr/>
          <p:nvPr/>
        </p:nvSpPr>
        <p:spPr>
          <a:xfrm>
            <a:off x="2239208" y="3412450"/>
            <a:ext cx="97393" cy="416481"/>
          </a:xfrm>
          <a:prstGeom prst="rect">
            <a:avLst/>
          </a:prstGeom>
          <a:noFill/>
          <a:ln/>
        </p:spPr>
        <p:txBody>
          <a:bodyPr wrap="none" rtlCol="0" anchor="t"/>
          <a:lstStyle/>
          <a:p>
            <a:pPr marL="0" indent="0" algn="ctr">
              <a:lnSpc>
                <a:spcPts val="3281"/>
              </a:lnSpc>
              <a:buNone/>
            </a:pPr>
            <a:r>
              <a:rPr lang="en-US" sz="2624" dirty="0">
                <a:solidFill>
                  <a:srgbClr val="E5E0DF"/>
                </a:solidFill>
                <a:latin typeface="Poppins" pitchFamily="34" charset="0"/>
                <a:ea typeface="Poppins" pitchFamily="34" charset="-122"/>
                <a:cs typeface="Poppins" pitchFamily="34" charset="-120"/>
              </a:rPr>
              <a:t>1</a:t>
            </a:r>
            <a:endParaRPr lang="en-US" sz="2624" dirty="0"/>
          </a:p>
        </p:txBody>
      </p:sp>
      <p:sp>
        <p:nvSpPr>
          <p:cNvPr id="9" name="Text 6"/>
          <p:cNvSpPr/>
          <p:nvPr/>
        </p:nvSpPr>
        <p:spPr>
          <a:xfrm>
            <a:off x="2760107" y="3447098"/>
            <a:ext cx="3326130" cy="347186"/>
          </a:xfrm>
          <a:prstGeom prst="rect">
            <a:avLst/>
          </a:prstGeom>
          <a:noFill/>
          <a:ln/>
        </p:spPr>
        <p:txBody>
          <a:bodyPr wrap="none" rtlCol="0" anchor="t"/>
          <a:lstStyle/>
          <a:p>
            <a:pPr marL="0" indent="0">
              <a:lnSpc>
                <a:spcPts val="2734"/>
              </a:lnSpc>
              <a:buNone/>
            </a:pPr>
            <a:r>
              <a:rPr lang="en-US" sz="2187" dirty="0">
                <a:solidFill>
                  <a:srgbClr val="E5E0DF"/>
                </a:solidFill>
                <a:latin typeface="Poppins" pitchFamily="34" charset="0"/>
                <a:ea typeface="Poppins" pitchFamily="34" charset="-122"/>
                <a:cs typeface="Poppins" pitchFamily="34" charset="-120"/>
              </a:rPr>
              <a:t>First-generation Biofuels</a:t>
            </a:r>
            <a:endParaRPr lang="en-US" sz="2187" dirty="0"/>
          </a:p>
        </p:txBody>
      </p:sp>
      <p:sp>
        <p:nvSpPr>
          <p:cNvPr id="10" name="Text 7"/>
          <p:cNvSpPr/>
          <p:nvPr/>
        </p:nvSpPr>
        <p:spPr>
          <a:xfrm>
            <a:off x="2760107" y="3927515"/>
            <a:ext cx="4444008" cy="1777008"/>
          </a:xfrm>
          <a:prstGeom prst="rect">
            <a:avLst/>
          </a:prstGeom>
          <a:noFill/>
          <a:ln/>
        </p:spPr>
        <p:txBody>
          <a:bodyPr wrap="squar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First-generation biofuels, primarily obtained from agricultural crops such as vegetable oils, starch and sugar, have traditionally been produced using transesterification conversion methods.</a:t>
            </a:r>
            <a:endParaRPr lang="en-US" sz="1750" dirty="0"/>
          </a:p>
        </p:txBody>
      </p:sp>
      <p:sp>
        <p:nvSpPr>
          <p:cNvPr id="11" name="Shape 8"/>
          <p:cNvSpPr/>
          <p:nvPr/>
        </p:nvSpPr>
        <p:spPr>
          <a:xfrm>
            <a:off x="7426285" y="3370778"/>
            <a:ext cx="499943" cy="499943"/>
          </a:xfrm>
          <a:prstGeom prst="roundRect">
            <a:avLst>
              <a:gd name="adj" fmla="val 20000"/>
            </a:avLst>
          </a:prstGeom>
          <a:solidFill>
            <a:srgbClr val="3D3D42"/>
          </a:solidFill>
          <a:ln w="7620">
            <a:solidFill>
              <a:srgbClr val="56565B"/>
            </a:solidFill>
            <a:prstDash val="solid"/>
          </a:ln>
        </p:spPr>
      </p:sp>
      <p:sp>
        <p:nvSpPr>
          <p:cNvPr id="12" name="Text 9"/>
          <p:cNvSpPr/>
          <p:nvPr/>
        </p:nvSpPr>
        <p:spPr>
          <a:xfrm>
            <a:off x="7580828" y="3412450"/>
            <a:ext cx="190738" cy="416481"/>
          </a:xfrm>
          <a:prstGeom prst="rect">
            <a:avLst/>
          </a:prstGeom>
          <a:noFill/>
          <a:ln/>
        </p:spPr>
        <p:txBody>
          <a:bodyPr wrap="none" rtlCol="0" anchor="t"/>
          <a:lstStyle/>
          <a:p>
            <a:pPr marL="0" indent="0" algn="ctr">
              <a:lnSpc>
                <a:spcPts val="3281"/>
              </a:lnSpc>
              <a:buNone/>
            </a:pPr>
            <a:r>
              <a:rPr lang="en-US" sz="2624" dirty="0">
                <a:solidFill>
                  <a:srgbClr val="E5E0DF"/>
                </a:solidFill>
                <a:latin typeface="Poppins" pitchFamily="34" charset="0"/>
                <a:ea typeface="Poppins" pitchFamily="34" charset="-122"/>
                <a:cs typeface="Poppins" pitchFamily="34" charset="-120"/>
              </a:rPr>
              <a:t>2</a:t>
            </a:r>
            <a:endParaRPr lang="en-US" sz="2624" dirty="0"/>
          </a:p>
        </p:txBody>
      </p:sp>
      <p:sp>
        <p:nvSpPr>
          <p:cNvPr id="13" name="Text 10"/>
          <p:cNvSpPr/>
          <p:nvPr/>
        </p:nvSpPr>
        <p:spPr>
          <a:xfrm>
            <a:off x="8148399" y="3447098"/>
            <a:ext cx="3827740" cy="347186"/>
          </a:xfrm>
          <a:prstGeom prst="rect">
            <a:avLst/>
          </a:prstGeom>
          <a:noFill/>
          <a:ln/>
        </p:spPr>
        <p:txBody>
          <a:bodyPr wrap="none" rtlCol="0" anchor="t"/>
          <a:lstStyle/>
          <a:p>
            <a:pPr marL="0" indent="0">
              <a:lnSpc>
                <a:spcPts val="2734"/>
              </a:lnSpc>
              <a:buNone/>
            </a:pPr>
            <a:r>
              <a:rPr lang="en-US" sz="2187" dirty="0">
                <a:solidFill>
                  <a:srgbClr val="E5E0DF"/>
                </a:solidFill>
                <a:latin typeface="Poppins" pitchFamily="34" charset="0"/>
                <a:ea typeface="Poppins" pitchFamily="34" charset="-122"/>
                <a:cs typeface="Poppins" pitchFamily="34" charset="-120"/>
              </a:rPr>
              <a:t>Second-generation Biofuels</a:t>
            </a:r>
            <a:endParaRPr lang="en-US" sz="2187" dirty="0"/>
          </a:p>
        </p:txBody>
      </p:sp>
      <p:sp>
        <p:nvSpPr>
          <p:cNvPr id="14" name="Text 11"/>
          <p:cNvSpPr/>
          <p:nvPr/>
        </p:nvSpPr>
        <p:spPr>
          <a:xfrm>
            <a:off x="8148399" y="3927515"/>
            <a:ext cx="4444008" cy="2132409"/>
          </a:xfrm>
          <a:prstGeom prst="rect">
            <a:avLst/>
          </a:prstGeom>
          <a:noFill/>
          <a:ln/>
        </p:spPr>
        <p:txBody>
          <a:bodyPr wrap="squar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In contrast, second-generation biofuels leverage non-edible feedstocks like waste frying oil, rubber seed oil, Pongamia pinnata, and Jatropha, offering greater sustainability and avoiding competition with food resources.</a:t>
            </a:r>
            <a:endParaRPr lang="en-US" sz="1750" dirty="0"/>
          </a:p>
        </p:txBody>
      </p:sp>
      <p:pic>
        <p:nvPicPr>
          <p:cNvPr id="15"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29600"/>
          </a:xfrm>
          <a:prstGeom prst="rect">
            <a:avLst/>
          </a:prstGeom>
          <a:solidFill>
            <a:srgbClr val="050505"/>
          </a:solidFill>
          <a:ln/>
        </p:spPr>
      </p:sp>
      <p:sp>
        <p:nvSpPr>
          <p:cNvPr id="4" name="Text 2"/>
          <p:cNvSpPr/>
          <p:nvPr/>
        </p:nvSpPr>
        <p:spPr>
          <a:xfrm>
            <a:off x="2037993" y="1801535"/>
            <a:ext cx="8736925" cy="694373"/>
          </a:xfrm>
          <a:prstGeom prst="rect">
            <a:avLst/>
          </a:prstGeom>
          <a:noFill/>
          <a:ln/>
        </p:spPr>
        <p:txBody>
          <a:bodyPr wrap="none" rtlCol="0" anchor="t"/>
          <a:lstStyle/>
          <a:p>
            <a:pPr marL="0" indent="0">
              <a:lnSpc>
                <a:spcPts val="5468"/>
              </a:lnSpc>
              <a:buNone/>
            </a:pPr>
            <a:r>
              <a:rPr lang="en-US" sz="4374" dirty="0">
                <a:solidFill>
                  <a:srgbClr val="F2F2F3"/>
                </a:solidFill>
                <a:latin typeface="Poppins" pitchFamily="34" charset="0"/>
                <a:ea typeface="Poppins" pitchFamily="34" charset="-122"/>
                <a:cs typeface="Poppins" pitchFamily="34" charset="-120"/>
              </a:rPr>
              <a:t>Waste Cooking Oil as Feedstock</a:t>
            </a:r>
            <a:endParaRPr lang="en-US" sz="4374" dirty="0"/>
          </a:p>
        </p:txBody>
      </p:sp>
      <p:sp>
        <p:nvSpPr>
          <p:cNvPr id="5" name="Text 3"/>
          <p:cNvSpPr/>
          <p:nvPr/>
        </p:nvSpPr>
        <p:spPr>
          <a:xfrm>
            <a:off x="2037993" y="3051334"/>
            <a:ext cx="5110520" cy="666512"/>
          </a:xfrm>
          <a:prstGeom prst="rect">
            <a:avLst/>
          </a:prstGeom>
          <a:noFill/>
          <a:ln/>
        </p:spPr>
        <p:txBody>
          <a:bodyPr wrap="none" rtlCol="0" anchor="t"/>
          <a:lstStyle/>
          <a:p>
            <a:pPr marL="0" indent="0" algn="ctr">
              <a:lnSpc>
                <a:spcPts val="5249"/>
              </a:lnSpc>
              <a:buNone/>
            </a:pPr>
            <a:r>
              <a:rPr lang="en-US" sz="5249" dirty="0">
                <a:solidFill>
                  <a:srgbClr val="E5E0DF"/>
                </a:solidFill>
                <a:latin typeface="Poppins" pitchFamily="34" charset="0"/>
                <a:ea typeface="Poppins" pitchFamily="34" charset="-122"/>
                <a:cs typeface="Poppins" pitchFamily="34" charset="-120"/>
              </a:rPr>
              <a:t>4 wt%</a:t>
            </a:r>
            <a:endParaRPr lang="en-US" sz="5249" dirty="0"/>
          </a:p>
        </p:txBody>
      </p:sp>
      <p:sp>
        <p:nvSpPr>
          <p:cNvPr id="6" name="Text 4"/>
          <p:cNvSpPr/>
          <p:nvPr/>
        </p:nvSpPr>
        <p:spPr>
          <a:xfrm>
            <a:off x="2037993" y="3995499"/>
            <a:ext cx="5110520" cy="355402"/>
          </a:xfrm>
          <a:prstGeom prst="rect">
            <a:avLst/>
          </a:prstGeom>
          <a:noFill/>
          <a:ln/>
        </p:spPr>
        <p:txBody>
          <a:bodyPr wrap="none" rtlCol="0" anchor="t"/>
          <a:lstStyle/>
          <a:p>
            <a:pPr marL="0" indent="0" algn="ctr">
              <a:lnSpc>
                <a:spcPts val="2799"/>
              </a:lnSpc>
              <a:buNone/>
            </a:pPr>
            <a:r>
              <a:rPr lang="en-US" sz="1750" dirty="0">
                <a:solidFill>
                  <a:srgbClr val="E5E0DF"/>
                </a:solidFill>
                <a:latin typeface="Roboto" pitchFamily="34" charset="0"/>
                <a:ea typeface="Roboto" pitchFamily="34" charset="-122"/>
                <a:cs typeface="Roboto" pitchFamily="34" charset="-120"/>
              </a:rPr>
              <a:t>Ideal Catalyst Loading</a:t>
            </a:r>
            <a:endParaRPr lang="en-US" sz="1750" dirty="0"/>
          </a:p>
        </p:txBody>
      </p:sp>
      <p:sp>
        <p:nvSpPr>
          <p:cNvPr id="7" name="Text 5"/>
          <p:cNvSpPr/>
          <p:nvPr/>
        </p:nvSpPr>
        <p:spPr>
          <a:xfrm>
            <a:off x="7481768" y="3051334"/>
            <a:ext cx="5110639" cy="666512"/>
          </a:xfrm>
          <a:prstGeom prst="rect">
            <a:avLst/>
          </a:prstGeom>
          <a:noFill/>
          <a:ln/>
        </p:spPr>
        <p:txBody>
          <a:bodyPr wrap="none" rtlCol="0" anchor="t"/>
          <a:lstStyle/>
          <a:p>
            <a:pPr marL="0" indent="0" algn="ctr">
              <a:lnSpc>
                <a:spcPts val="5249"/>
              </a:lnSpc>
              <a:buNone/>
            </a:pPr>
            <a:r>
              <a:rPr lang="en-US" sz="5249" dirty="0">
                <a:solidFill>
                  <a:srgbClr val="E5E0DF"/>
                </a:solidFill>
                <a:latin typeface="Poppins" pitchFamily="34" charset="0"/>
                <a:ea typeface="Poppins" pitchFamily="34" charset="-122"/>
                <a:cs typeface="Poppins" pitchFamily="34" charset="-120"/>
              </a:rPr>
              <a:t>65°C</a:t>
            </a:r>
            <a:endParaRPr lang="en-US" sz="5249" dirty="0"/>
          </a:p>
        </p:txBody>
      </p:sp>
      <p:sp>
        <p:nvSpPr>
          <p:cNvPr id="8" name="Text 6"/>
          <p:cNvSpPr/>
          <p:nvPr/>
        </p:nvSpPr>
        <p:spPr>
          <a:xfrm>
            <a:off x="7481768" y="3995499"/>
            <a:ext cx="5110639" cy="355402"/>
          </a:xfrm>
          <a:prstGeom prst="rect">
            <a:avLst/>
          </a:prstGeom>
          <a:noFill/>
          <a:ln/>
        </p:spPr>
        <p:txBody>
          <a:bodyPr wrap="none" rtlCol="0" anchor="t"/>
          <a:lstStyle/>
          <a:p>
            <a:pPr marL="0" indent="0" algn="ctr">
              <a:lnSpc>
                <a:spcPts val="2799"/>
              </a:lnSpc>
              <a:buNone/>
            </a:pPr>
            <a:r>
              <a:rPr lang="en-US" sz="1750" dirty="0">
                <a:solidFill>
                  <a:srgbClr val="E5E0DF"/>
                </a:solidFill>
                <a:latin typeface="Roboto" pitchFamily="34" charset="0"/>
                <a:ea typeface="Roboto" pitchFamily="34" charset="-122"/>
                <a:cs typeface="Roboto" pitchFamily="34" charset="-120"/>
              </a:rPr>
              <a:t>Optimal Reaction Temperature</a:t>
            </a:r>
            <a:endParaRPr lang="en-US" sz="1750" dirty="0"/>
          </a:p>
        </p:txBody>
      </p:sp>
      <p:sp>
        <p:nvSpPr>
          <p:cNvPr id="9" name="Text 7"/>
          <p:cNvSpPr/>
          <p:nvPr/>
        </p:nvSpPr>
        <p:spPr>
          <a:xfrm>
            <a:off x="2037993" y="5128498"/>
            <a:ext cx="5110520" cy="666512"/>
          </a:xfrm>
          <a:prstGeom prst="rect">
            <a:avLst/>
          </a:prstGeom>
          <a:noFill/>
          <a:ln/>
        </p:spPr>
        <p:txBody>
          <a:bodyPr wrap="none" rtlCol="0" anchor="t"/>
          <a:lstStyle/>
          <a:p>
            <a:pPr marL="0" indent="0" algn="ctr">
              <a:lnSpc>
                <a:spcPts val="5249"/>
              </a:lnSpc>
              <a:buNone/>
            </a:pPr>
            <a:r>
              <a:rPr lang="en-US" sz="5249" dirty="0">
                <a:solidFill>
                  <a:srgbClr val="E5E0DF"/>
                </a:solidFill>
                <a:latin typeface="Poppins" pitchFamily="34" charset="0"/>
                <a:ea typeface="Poppins" pitchFamily="34" charset="-122"/>
                <a:cs typeface="Poppins" pitchFamily="34" charset="-120"/>
              </a:rPr>
              <a:t>3 hours</a:t>
            </a:r>
            <a:endParaRPr lang="en-US" sz="5249" dirty="0"/>
          </a:p>
        </p:txBody>
      </p:sp>
      <p:sp>
        <p:nvSpPr>
          <p:cNvPr id="10" name="Text 8"/>
          <p:cNvSpPr/>
          <p:nvPr/>
        </p:nvSpPr>
        <p:spPr>
          <a:xfrm>
            <a:off x="2037993" y="6072664"/>
            <a:ext cx="5110520" cy="355402"/>
          </a:xfrm>
          <a:prstGeom prst="rect">
            <a:avLst/>
          </a:prstGeom>
          <a:noFill/>
          <a:ln/>
        </p:spPr>
        <p:txBody>
          <a:bodyPr wrap="none" rtlCol="0" anchor="t"/>
          <a:lstStyle/>
          <a:p>
            <a:pPr marL="0" indent="0" algn="ctr">
              <a:lnSpc>
                <a:spcPts val="2799"/>
              </a:lnSpc>
              <a:buNone/>
            </a:pPr>
            <a:r>
              <a:rPr lang="en-US" sz="1750" dirty="0">
                <a:solidFill>
                  <a:srgbClr val="E5E0DF"/>
                </a:solidFill>
                <a:latin typeface="Roboto" pitchFamily="34" charset="0"/>
                <a:ea typeface="Roboto" pitchFamily="34" charset="-122"/>
                <a:cs typeface="Roboto" pitchFamily="34" charset="-120"/>
              </a:rPr>
              <a:t>Reaction Duration</a:t>
            </a:r>
            <a:endParaRPr lang="en-US" sz="1750" dirty="0"/>
          </a:p>
        </p:txBody>
      </p:sp>
      <p:sp>
        <p:nvSpPr>
          <p:cNvPr id="11" name="Text 9"/>
          <p:cNvSpPr/>
          <p:nvPr/>
        </p:nvSpPr>
        <p:spPr>
          <a:xfrm>
            <a:off x="7481768" y="5128498"/>
            <a:ext cx="5110639" cy="666512"/>
          </a:xfrm>
          <a:prstGeom prst="rect">
            <a:avLst/>
          </a:prstGeom>
          <a:noFill/>
          <a:ln/>
        </p:spPr>
        <p:txBody>
          <a:bodyPr wrap="none" rtlCol="0" anchor="t"/>
          <a:lstStyle/>
          <a:p>
            <a:pPr marL="0" indent="0" algn="ctr">
              <a:lnSpc>
                <a:spcPts val="5249"/>
              </a:lnSpc>
              <a:buNone/>
            </a:pPr>
            <a:r>
              <a:rPr lang="en-US" sz="5249" dirty="0">
                <a:solidFill>
                  <a:srgbClr val="E5E0DF"/>
                </a:solidFill>
                <a:latin typeface="Poppins" pitchFamily="34" charset="0"/>
                <a:ea typeface="Poppins" pitchFamily="34" charset="-122"/>
                <a:cs typeface="Poppins" pitchFamily="34" charset="-120"/>
              </a:rPr>
              <a:t>1:13</a:t>
            </a:r>
            <a:endParaRPr lang="en-US" sz="5249" dirty="0"/>
          </a:p>
        </p:txBody>
      </p:sp>
      <p:sp>
        <p:nvSpPr>
          <p:cNvPr id="12" name="Text 10"/>
          <p:cNvSpPr/>
          <p:nvPr/>
        </p:nvSpPr>
        <p:spPr>
          <a:xfrm>
            <a:off x="7481768" y="6072664"/>
            <a:ext cx="5110639" cy="355402"/>
          </a:xfrm>
          <a:prstGeom prst="rect">
            <a:avLst/>
          </a:prstGeom>
          <a:noFill/>
          <a:ln/>
        </p:spPr>
        <p:txBody>
          <a:bodyPr wrap="none" rtlCol="0" anchor="t"/>
          <a:lstStyle/>
          <a:p>
            <a:pPr marL="0" indent="0" algn="ctr">
              <a:lnSpc>
                <a:spcPts val="2799"/>
              </a:lnSpc>
              <a:buNone/>
            </a:pPr>
            <a:r>
              <a:rPr lang="en-US" sz="1750" dirty="0">
                <a:solidFill>
                  <a:srgbClr val="E5E0DF"/>
                </a:solidFill>
                <a:latin typeface="Roboto" pitchFamily="34" charset="0"/>
                <a:ea typeface="Roboto" pitchFamily="34" charset="-122"/>
                <a:cs typeface="Roboto" pitchFamily="34" charset="-120"/>
              </a:rPr>
              <a:t>Proportional Ratio</a:t>
            </a:r>
            <a:endParaRPr lang="en-US" sz="1750" dirty="0"/>
          </a:p>
        </p:txBody>
      </p:sp>
      <p:pic>
        <p:nvPicPr>
          <p:cNvPr id="13"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29600"/>
          </a:xfrm>
          <a:prstGeom prst="rect">
            <a:avLst/>
          </a:prstGeom>
          <a:solidFill>
            <a:srgbClr val="050505"/>
          </a:solidFill>
          <a:ln/>
        </p:spPr>
      </p:sp>
      <p:sp>
        <p:nvSpPr>
          <p:cNvPr id="4" name="Text 2"/>
          <p:cNvSpPr/>
          <p:nvPr/>
        </p:nvSpPr>
        <p:spPr>
          <a:xfrm>
            <a:off x="2037993" y="2263616"/>
            <a:ext cx="9080183" cy="694373"/>
          </a:xfrm>
          <a:prstGeom prst="rect">
            <a:avLst/>
          </a:prstGeom>
          <a:noFill/>
          <a:ln/>
        </p:spPr>
        <p:txBody>
          <a:bodyPr wrap="none" rtlCol="0" anchor="t"/>
          <a:lstStyle/>
          <a:p>
            <a:pPr marL="0" indent="0">
              <a:lnSpc>
                <a:spcPts val="5468"/>
              </a:lnSpc>
              <a:buNone/>
            </a:pPr>
            <a:r>
              <a:rPr lang="en-US" sz="4374" dirty="0">
                <a:solidFill>
                  <a:srgbClr val="F2F2F3"/>
                </a:solidFill>
                <a:latin typeface="Poppins" pitchFamily="34" charset="0"/>
                <a:ea typeface="Poppins" pitchFamily="34" charset="-122"/>
                <a:cs typeface="Poppins" pitchFamily="34" charset="-120"/>
              </a:rPr>
              <a:t>Physical and Chemical Attributes</a:t>
            </a:r>
            <a:endParaRPr lang="en-US" sz="4374" dirty="0"/>
          </a:p>
        </p:txBody>
      </p:sp>
      <p:sp>
        <p:nvSpPr>
          <p:cNvPr id="5" name="Shape 3"/>
          <p:cNvSpPr/>
          <p:nvPr/>
        </p:nvSpPr>
        <p:spPr>
          <a:xfrm>
            <a:off x="2037993" y="3402330"/>
            <a:ext cx="10554414" cy="2563654"/>
          </a:xfrm>
          <a:prstGeom prst="roundRect">
            <a:avLst>
              <a:gd name="adj" fmla="val 3900"/>
            </a:avLst>
          </a:prstGeom>
          <a:noFill/>
          <a:ln w="7620">
            <a:solidFill>
              <a:srgbClr val="FFFFFF">
                <a:alpha val="24000"/>
              </a:srgbClr>
            </a:solidFill>
            <a:prstDash val="solid"/>
          </a:ln>
        </p:spPr>
      </p:sp>
      <p:sp>
        <p:nvSpPr>
          <p:cNvPr id="6" name="Shape 4"/>
          <p:cNvSpPr/>
          <p:nvPr/>
        </p:nvSpPr>
        <p:spPr>
          <a:xfrm>
            <a:off x="2045613" y="3409950"/>
            <a:ext cx="10539174" cy="637103"/>
          </a:xfrm>
          <a:prstGeom prst="rect">
            <a:avLst/>
          </a:prstGeom>
          <a:solidFill>
            <a:srgbClr val="FFFFFF">
              <a:alpha val="4000"/>
            </a:srgbClr>
          </a:solidFill>
          <a:ln/>
        </p:spPr>
      </p:sp>
      <p:sp>
        <p:nvSpPr>
          <p:cNvPr id="7" name="Text 5"/>
          <p:cNvSpPr/>
          <p:nvPr/>
        </p:nvSpPr>
        <p:spPr>
          <a:xfrm>
            <a:off x="2267783" y="3550801"/>
            <a:ext cx="4821436" cy="355402"/>
          </a:xfrm>
          <a:prstGeom prst="rect">
            <a:avLst/>
          </a:prstGeom>
          <a:noFill/>
          <a:ln/>
        </p:spPr>
        <p:txBody>
          <a:bodyPr wrap="non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Iodine value</a:t>
            </a:r>
            <a:endParaRPr lang="en-US" sz="1750" dirty="0"/>
          </a:p>
        </p:txBody>
      </p:sp>
      <p:sp>
        <p:nvSpPr>
          <p:cNvPr id="8" name="Text 6"/>
          <p:cNvSpPr/>
          <p:nvPr/>
        </p:nvSpPr>
        <p:spPr>
          <a:xfrm>
            <a:off x="7541181" y="3550801"/>
            <a:ext cx="4821436" cy="355402"/>
          </a:xfrm>
          <a:prstGeom prst="rect">
            <a:avLst/>
          </a:prstGeom>
          <a:noFill/>
          <a:ln/>
        </p:spPr>
        <p:txBody>
          <a:bodyPr wrap="non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110–135</a:t>
            </a:r>
            <a:endParaRPr lang="en-US" sz="1750" dirty="0"/>
          </a:p>
        </p:txBody>
      </p:sp>
      <p:sp>
        <p:nvSpPr>
          <p:cNvPr id="9" name="Shape 7"/>
          <p:cNvSpPr/>
          <p:nvPr/>
        </p:nvSpPr>
        <p:spPr>
          <a:xfrm>
            <a:off x="2045613" y="4047053"/>
            <a:ext cx="10539174" cy="637103"/>
          </a:xfrm>
          <a:prstGeom prst="rect">
            <a:avLst/>
          </a:prstGeom>
          <a:solidFill>
            <a:srgbClr val="000000">
              <a:alpha val="4000"/>
            </a:srgbClr>
          </a:solidFill>
          <a:ln/>
        </p:spPr>
      </p:sp>
      <p:sp>
        <p:nvSpPr>
          <p:cNvPr id="10" name="Text 8"/>
          <p:cNvSpPr/>
          <p:nvPr/>
        </p:nvSpPr>
        <p:spPr>
          <a:xfrm>
            <a:off x="2267783" y="4187904"/>
            <a:ext cx="4821436" cy="355402"/>
          </a:xfrm>
          <a:prstGeom prst="rect">
            <a:avLst/>
          </a:prstGeom>
          <a:noFill/>
          <a:ln/>
        </p:spPr>
        <p:txBody>
          <a:bodyPr wrap="non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Moisture Content (wt %)</a:t>
            </a:r>
            <a:endParaRPr lang="en-US" sz="1750" dirty="0"/>
          </a:p>
        </p:txBody>
      </p:sp>
      <p:sp>
        <p:nvSpPr>
          <p:cNvPr id="11" name="Text 9"/>
          <p:cNvSpPr/>
          <p:nvPr/>
        </p:nvSpPr>
        <p:spPr>
          <a:xfrm>
            <a:off x="7541181" y="4187904"/>
            <a:ext cx="4821436" cy="355402"/>
          </a:xfrm>
          <a:prstGeom prst="rect">
            <a:avLst/>
          </a:prstGeom>
          <a:noFill/>
          <a:ln/>
        </p:spPr>
        <p:txBody>
          <a:bodyPr wrap="non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0.8</a:t>
            </a:r>
            <a:endParaRPr lang="en-US" sz="1750" dirty="0"/>
          </a:p>
        </p:txBody>
      </p:sp>
      <p:sp>
        <p:nvSpPr>
          <p:cNvPr id="12" name="Shape 10"/>
          <p:cNvSpPr/>
          <p:nvPr/>
        </p:nvSpPr>
        <p:spPr>
          <a:xfrm>
            <a:off x="2045613" y="4684157"/>
            <a:ext cx="10539174" cy="637103"/>
          </a:xfrm>
          <a:prstGeom prst="rect">
            <a:avLst/>
          </a:prstGeom>
          <a:solidFill>
            <a:srgbClr val="FFFFFF">
              <a:alpha val="4000"/>
            </a:srgbClr>
          </a:solidFill>
          <a:ln/>
        </p:spPr>
      </p:sp>
      <p:sp>
        <p:nvSpPr>
          <p:cNvPr id="13" name="Text 11"/>
          <p:cNvSpPr/>
          <p:nvPr/>
        </p:nvSpPr>
        <p:spPr>
          <a:xfrm>
            <a:off x="2267783" y="4825008"/>
            <a:ext cx="4821436" cy="355402"/>
          </a:xfrm>
          <a:prstGeom prst="rect">
            <a:avLst/>
          </a:prstGeom>
          <a:noFill/>
          <a:ln/>
        </p:spPr>
        <p:txBody>
          <a:bodyPr wrap="non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Saponification value</a:t>
            </a:r>
            <a:endParaRPr lang="en-US" sz="1750" dirty="0"/>
          </a:p>
        </p:txBody>
      </p:sp>
      <p:sp>
        <p:nvSpPr>
          <p:cNvPr id="14" name="Text 12"/>
          <p:cNvSpPr/>
          <p:nvPr/>
        </p:nvSpPr>
        <p:spPr>
          <a:xfrm>
            <a:off x="7541181" y="4825008"/>
            <a:ext cx="4821436" cy="355402"/>
          </a:xfrm>
          <a:prstGeom prst="rect">
            <a:avLst/>
          </a:prstGeom>
          <a:noFill/>
          <a:ln/>
        </p:spPr>
        <p:txBody>
          <a:bodyPr wrap="non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184–190</a:t>
            </a:r>
            <a:endParaRPr lang="en-US" sz="1750" dirty="0"/>
          </a:p>
        </p:txBody>
      </p:sp>
      <p:sp>
        <p:nvSpPr>
          <p:cNvPr id="15" name="Shape 13"/>
          <p:cNvSpPr/>
          <p:nvPr/>
        </p:nvSpPr>
        <p:spPr>
          <a:xfrm>
            <a:off x="2045613" y="5321260"/>
            <a:ext cx="10539174" cy="637103"/>
          </a:xfrm>
          <a:prstGeom prst="rect">
            <a:avLst/>
          </a:prstGeom>
          <a:solidFill>
            <a:srgbClr val="000000">
              <a:alpha val="4000"/>
            </a:srgbClr>
          </a:solidFill>
          <a:ln/>
        </p:spPr>
      </p:sp>
      <p:sp>
        <p:nvSpPr>
          <p:cNvPr id="16" name="Text 14"/>
          <p:cNvSpPr/>
          <p:nvPr/>
        </p:nvSpPr>
        <p:spPr>
          <a:xfrm>
            <a:off x="2267783" y="5462111"/>
            <a:ext cx="4821436" cy="355402"/>
          </a:xfrm>
          <a:prstGeom prst="rect">
            <a:avLst/>
          </a:prstGeom>
          <a:noFill/>
          <a:ln/>
        </p:spPr>
        <p:txBody>
          <a:bodyPr wrap="non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Density (15°C, kg/m3)</a:t>
            </a:r>
            <a:endParaRPr lang="en-US" sz="1750" dirty="0"/>
          </a:p>
        </p:txBody>
      </p:sp>
      <p:sp>
        <p:nvSpPr>
          <p:cNvPr id="17" name="Text 15"/>
          <p:cNvSpPr/>
          <p:nvPr/>
        </p:nvSpPr>
        <p:spPr>
          <a:xfrm>
            <a:off x="7541181" y="5462111"/>
            <a:ext cx="4821436" cy="355402"/>
          </a:xfrm>
          <a:prstGeom prst="rect">
            <a:avLst/>
          </a:prstGeom>
          <a:noFill/>
          <a:ln/>
        </p:spPr>
        <p:txBody>
          <a:bodyPr wrap="non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882</a:t>
            </a:r>
            <a:endParaRPr lang="en-US" sz="1750" dirty="0"/>
          </a:p>
        </p:txBody>
      </p:sp>
      <p:pic>
        <p:nvPicPr>
          <p:cNvPr id="18"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29600"/>
          </a:xfrm>
          <a:prstGeom prst="rect">
            <a:avLst/>
          </a:prstGeom>
          <a:solidFill>
            <a:srgbClr val="050505"/>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1539835"/>
            <a:ext cx="9306401" cy="1388745"/>
          </a:xfrm>
          <a:prstGeom prst="rect">
            <a:avLst/>
          </a:prstGeom>
          <a:noFill/>
          <a:ln/>
        </p:spPr>
        <p:txBody>
          <a:bodyPr wrap="square" rtlCol="0" anchor="t"/>
          <a:lstStyle/>
          <a:p>
            <a:pPr marL="0" indent="0">
              <a:lnSpc>
                <a:spcPts val="5468"/>
              </a:lnSpc>
              <a:buNone/>
            </a:pPr>
            <a:r>
              <a:rPr lang="en-US" sz="4374" dirty="0">
                <a:solidFill>
                  <a:srgbClr val="F2F2F3"/>
                </a:solidFill>
                <a:latin typeface="Poppins" pitchFamily="34" charset="0"/>
                <a:ea typeface="Poppins" pitchFamily="34" charset="-122"/>
                <a:cs typeface="Poppins" pitchFamily="34" charset="-120"/>
              </a:rPr>
              <a:t>Evaluations of Biodiesel Manufacturing</a:t>
            </a:r>
            <a:endParaRPr lang="en-US" sz="4374" dirty="0"/>
          </a:p>
        </p:txBody>
      </p:sp>
      <p:sp>
        <p:nvSpPr>
          <p:cNvPr id="6" name="Shape 3"/>
          <p:cNvSpPr/>
          <p:nvPr/>
        </p:nvSpPr>
        <p:spPr>
          <a:xfrm>
            <a:off x="833199" y="3261836"/>
            <a:ext cx="4542115" cy="3427809"/>
          </a:xfrm>
          <a:prstGeom prst="roundRect">
            <a:avLst>
              <a:gd name="adj" fmla="val 2917"/>
            </a:avLst>
          </a:prstGeom>
          <a:solidFill>
            <a:srgbClr val="3D3D42"/>
          </a:solidFill>
          <a:ln w="7620">
            <a:solidFill>
              <a:srgbClr val="56565B"/>
            </a:solidFill>
            <a:prstDash val="solid"/>
          </a:ln>
        </p:spPr>
      </p:sp>
      <p:sp>
        <p:nvSpPr>
          <p:cNvPr id="7" name="Text 4"/>
          <p:cNvSpPr/>
          <p:nvPr/>
        </p:nvSpPr>
        <p:spPr>
          <a:xfrm>
            <a:off x="1062990" y="3491627"/>
            <a:ext cx="2777490" cy="347186"/>
          </a:xfrm>
          <a:prstGeom prst="rect">
            <a:avLst/>
          </a:prstGeom>
          <a:noFill/>
          <a:ln/>
        </p:spPr>
        <p:txBody>
          <a:bodyPr wrap="none" rtlCol="0" anchor="t"/>
          <a:lstStyle/>
          <a:p>
            <a:pPr marL="0" indent="0">
              <a:lnSpc>
                <a:spcPts val="2734"/>
              </a:lnSpc>
              <a:buNone/>
            </a:pPr>
            <a:r>
              <a:rPr lang="en-US" sz="2187" dirty="0">
                <a:solidFill>
                  <a:srgbClr val="E5E0DF"/>
                </a:solidFill>
                <a:latin typeface="Poppins" pitchFamily="34" charset="0"/>
                <a:ea typeface="Poppins" pitchFamily="34" charset="-122"/>
                <a:cs typeface="Poppins" pitchFamily="34" charset="-120"/>
              </a:rPr>
              <a:t>Biodiesel Yield</a:t>
            </a:r>
            <a:endParaRPr lang="en-US" sz="2187" dirty="0"/>
          </a:p>
        </p:txBody>
      </p:sp>
      <p:sp>
        <p:nvSpPr>
          <p:cNvPr id="8" name="Text 5"/>
          <p:cNvSpPr/>
          <p:nvPr/>
        </p:nvSpPr>
        <p:spPr>
          <a:xfrm>
            <a:off x="1062990" y="3972044"/>
            <a:ext cx="4082534" cy="2487811"/>
          </a:xfrm>
          <a:prstGeom prst="rect">
            <a:avLst/>
          </a:prstGeom>
          <a:noFill/>
          <a:ln/>
        </p:spPr>
        <p:txBody>
          <a:bodyPr wrap="squar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Ideal operational parameters were determined, including a precise methanol-to-oil ratio of 13:1, a catalyst loading of 4 wt%, a reaction temperature maintained at 65°C, and reaction duration of 180 minutes, yielding a biodiesel yield of 75.32%.</a:t>
            </a:r>
            <a:endParaRPr lang="en-US" sz="1750" dirty="0"/>
          </a:p>
        </p:txBody>
      </p:sp>
      <p:sp>
        <p:nvSpPr>
          <p:cNvPr id="9" name="Shape 6"/>
          <p:cNvSpPr/>
          <p:nvPr/>
        </p:nvSpPr>
        <p:spPr>
          <a:xfrm>
            <a:off x="5597485" y="3261836"/>
            <a:ext cx="4542115" cy="3427809"/>
          </a:xfrm>
          <a:prstGeom prst="roundRect">
            <a:avLst>
              <a:gd name="adj" fmla="val 2917"/>
            </a:avLst>
          </a:prstGeom>
          <a:solidFill>
            <a:srgbClr val="3D3D42"/>
          </a:solidFill>
          <a:ln w="7620">
            <a:solidFill>
              <a:srgbClr val="56565B"/>
            </a:solidFill>
            <a:prstDash val="solid"/>
          </a:ln>
        </p:spPr>
      </p:sp>
      <p:sp>
        <p:nvSpPr>
          <p:cNvPr id="10" name="Text 7"/>
          <p:cNvSpPr/>
          <p:nvPr/>
        </p:nvSpPr>
        <p:spPr>
          <a:xfrm>
            <a:off x="5827276" y="3491627"/>
            <a:ext cx="2777490" cy="347186"/>
          </a:xfrm>
          <a:prstGeom prst="rect">
            <a:avLst/>
          </a:prstGeom>
          <a:noFill/>
          <a:ln/>
        </p:spPr>
        <p:txBody>
          <a:bodyPr wrap="none" rtlCol="0" anchor="t"/>
          <a:lstStyle/>
          <a:p>
            <a:pPr marL="0" indent="0">
              <a:lnSpc>
                <a:spcPts val="2734"/>
              </a:lnSpc>
              <a:buNone/>
            </a:pPr>
            <a:r>
              <a:rPr lang="en-US" sz="2187" dirty="0">
                <a:solidFill>
                  <a:srgbClr val="E5E0DF"/>
                </a:solidFill>
                <a:latin typeface="Poppins" pitchFamily="34" charset="0"/>
                <a:ea typeface="Poppins" pitchFamily="34" charset="-122"/>
                <a:cs typeface="Poppins" pitchFamily="34" charset="-120"/>
              </a:rPr>
              <a:t>Biodiesel Quality</a:t>
            </a:r>
            <a:endParaRPr lang="en-US" sz="2187" dirty="0"/>
          </a:p>
        </p:txBody>
      </p:sp>
      <p:sp>
        <p:nvSpPr>
          <p:cNvPr id="11" name="Text 8"/>
          <p:cNvSpPr/>
          <p:nvPr/>
        </p:nvSpPr>
        <p:spPr>
          <a:xfrm>
            <a:off x="5827276" y="3972044"/>
            <a:ext cx="4082534" cy="2132409"/>
          </a:xfrm>
          <a:prstGeom prst="rect">
            <a:avLst/>
          </a:prstGeom>
          <a:noFill/>
          <a:ln/>
        </p:spPr>
        <p:txBody>
          <a:bodyPr wrap="squar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Various critical parameters, including free fatty acid content, kinematic viscosity, flash point, cetane index, density, and calorific value, underwent thorough analysis and comparison against ASTM standard values.</a:t>
            </a:r>
            <a:endParaRPr lang="en-US" sz="1750" dirty="0"/>
          </a:p>
        </p:txBody>
      </p:sp>
      <p:pic>
        <p:nvPicPr>
          <p:cNvPr id="1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29600"/>
          </a:xfrm>
          <a:prstGeom prst="rect">
            <a:avLst/>
          </a:prstGeom>
          <a:solidFill>
            <a:srgbClr val="050505"/>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1609963"/>
            <a:ext cx="6066473" cy="694373"/>
          </a:xfrm>
          <a:prstGeom prst="rect">
            <a:avLst/>
          </a:prstGeom>
          <a:noFill/>
          <a:ln/>
        </p:spPr>
        <p:txBody>
          <a:bodyPr wrap="none" rtlCol="0" anchor="t"/>
          <a:lstStyle/>
          <a:p>
            <a:pPr marL="0" indent="0">
              <a:lnSpc>
                <a:spcPts val="5468"/>
              </a:lnSpc>
              <a:buNone/>
            </a:pPr>
            <a:r>
              <a:rPr lang="en-US" sz="4374" dirty="0">
                <a:solidFill>
                  <a:srgbClr val="F2F2F3"/>
                </a:solidFill>
                <a:latin typeface="Poppins" pitchFamily="34" charset="0"/>
                <a:ea typeface="Poppins" pitchFamily="34" charset="-122"/>
                <a:cs typeface="Poppins" pitchFamily="34" charset="-120"/>
              </a:rPr>
              <a:t>Reusability of Catalyst</a:t>
            </a:r>
            <a:endParaRPr lang="en-US" sz="4374" dirty="0"/>
          </a:p>
        </p:txBody>
      </p:sp>
      <p:pic>
        <p:nvPicPr>
          <p:cNvPr id="6" name="Image 1" descr="preencoded.png"/>
          <p:cNvPicPr>
            <a:picLocks noChangeAspect="1"/>
          </p:cNvPicPr>
          <p:nvPr/>
        </p:nvPicPr>
        <p:blipFill>
          <a:blip r:embed="rId4"/>
          <a:stretch>
            <a:fillRect/>
          </a:stretch>
        </p:blipFill>
        <p:spPr>
          <a:xfrm>
            <a:off x="833199" y="2637592"/>
            <a:ext cx="1110972" cy="1990963"/>
          </a:xfrm>
          <a:prstGeom prst="rect">
            <a:avLst/>
          </a:prstGeom>
        </p:spPr>
      </p:pic>
      <p:sp>
        <p:nvSpPr>
          <p:cNvPr id="7" name="Text 3"/>
          <p:cNvSpPr/>
          <p:nvPr/>
        </p:nvSpPr>
        <p:spPr>
          <a:xfrm>
            <a:off x="2277428" y="2859762"/>
            <a:ext cx="2891790" cy="347186"/>
          </a:xfrm>
          <a:prstGeom prst="rect">
            <a:avLst/>
          </a:prstGeom>
          <a:noFill/>
          <a:ln/>
        </p:spPr>
        <p:txBody>
          <a:bodyPr wrap="none" rtlCol="0" anchor="t"/>
          <a:lstStyle/>
          <a:p>
            <a:pPr marL="0" indent="0" algn="l">
              <a:lnSpc>
                <a:spcPts val="2734"/>
              </a:lnSpc>
              <a:buNone/>
            </a:pPr>
            <a:r>
              <a:rPr lang="en-US" sz="2187" dirty="0">
                <a:solidFill>
                  <a:srgbClr val="E5E0DF"/>
                </a:solidFill>
                <a:latin typeface="Poppins" pitchFamily="34" charset="0"/>
                <a:ea typeface="Poppins" pitchFamily="34" charset="-122"/>
                <a:cs typeface="Poppins" pitchFamily="34" charset="-120"/>
              </a:rPr>
              <a:t>Assessing Reusability</a:t>
            </a:r>
            <a:endParaRPr lang="en-US" sz="2187" dirty="0"/>
          </a:p>
        </p:txBody>
      </p:sp>
      <p:sp>
        <p:nvSpPr>
          <p:cNvPr id="8" name="Text 4"/>
          <p:cNvSpPr/>
          <p:nvPr/>
        </p:nvSpPr>
        <p:spPr>
          <a:xfrm>
            <a:off x="2277428" y="3340179"/>
            <a:ext cx="7862173" cy="1066205"/>
          </a:xfrm>
          <a:prstGeom prst="rect">
            <a:avLst/>
          </a:prstGeom>
          <a:noFill/>
          <a:ln/>
        </p:spPr>
        <p:txBody>
          <a:bodyPr wrap="square" rtlCol="0" anchor="t"/>
          <a:lstStyle/>
          <a:p>
            <a:pPr marL="0" indent="0" algn="l">
              <a:lnSpc>
                <a:spcPts val="2799"/>
              </a:lnSpc>
              <a:buNone/>
            </a:pPr>
            <a:r>
              <a:rPr lang="en-US" sz="1750" dirty="0">
                <a:solidFill>
                  <a:srgbClr val="E5E0DF"/>
                </a:solidFill>
                <a:latin typeface="Roboto" pitchFamily="34" charset="0"/>
                <a:ea typeface="Roboto" pitchFamily="34" charset="-122"/>
                <a:cs typeface="Roboto" pitchFamily="34" charset="-120"/>
              </a:rPr>
              <a:t>The efficacy of the catalyst in four consecutive cycles was assessed, with solid catalyst recovery and rinsing with n-hexane to remove any residual adsorbed contaminants after each cycle.</a:t>
            </a:r>
            <a:endParaRPr lang="en-US" sz="1750" dirty="0"/>
          </a:p>
        </p:txBody>
      </p:sp>
      <p:pic>
        <p:nvPicPr>
          <p:cNvPr id="9" name="Image 2" descr="preencoded.png"/>
          <p:cNvPicPr>
            <a:picLocks noChangeAspect="1"/>
          </p:cNvPicPr>
          <p:nvPr/>
        </p:nvPicPr>
        <p:blipFill>
          <a:blip r:embed="rId5"/>
          <a:stretch>
            <a:fillRect/>
          </a:stretch>
        </p:blipFill>
        <p:spPr>
          <a:xfrm>
            <a:off x="833199" y="4628555"/>
            <a:ext cx="1110972" cy="1990963"/>
          </a:xfrm>
          <a:prstGeom prst="rect">
            <a:avLst/>
          </a:prstGeom>
        </p:spPr>
      </p:pic>
      <p:sp>
        <p:nvSpPr>
          <p:cNvPr id="10" name="Text 5"/>
          <p:cNvSpPr/>
          <p:nvPr/>
        </p:nvSpPr>
        <p:spPr>
          <a:xfrm>
            <a:off x="2277428" y="4850725"/>
            <a:ext cx="3335179" cy="347186"/>
          </a:xfrm>
          <a:prstGeom prst="rect">
            <a:avLst/>
          </a:prstGeom>
          <a:noFill/>
          <a:ln/>
        </p:spPr>
        <p:txBody>
          <a:bodyPr wrap="none" rtlCol="0" anchor="t"/>
          <a:lstStyle/>
          <a:p>
            <a:pPr marL="0" indent="0" algn="l">
              <a:lnSpc>
                <a:spcPts val="2734"/>
              </a:lnSpc>
              <a:buNone/>
            </a:pPr>
            <a:r>
              <a:rPr lang="en-US" sz="2187" dirty="0">
                <a:solidFill>
                  <a:srgbClr val="E5E0DF"/>
                </a:solidFill>
                <a:latin typeface="Poppins" pitchFamily="34" charset="0"/>
                <a:ea typeface="Poppins" pitchFamily="34" charset="-122"/>
                <a:cs typeface="Poppins" pitchFamily="34" charset="-120"/>
              </a:rPr>
              <a:t>Decline in Biodiesel Yield</a:t>
            </a:r>
            <a:endParaRPr lang="en-US" sz="2187" dirty="0"/>
          </a:p>
        </p:txBody>
      </p:sp>
      <p:sp>
        <p:nvSpPr>
          <p:cNvPr id="11" name="Text 6"/>
          <p:cNvSpPr/>
          <p:nvPr/>
        </p:nvSpPr>
        <p:spPr>
          <a:xfrm>
            <a:off x="2277428" y="5331143"/>
            <a:ext cx="7862173" cy="1066205"/>
          </a:xfrm>
          <a:prstGeom prst="rect">
            <a:avLst/>
          </a:prstGeom>
          <a:noFill/>
          <a:ln/>
        </p:spPr>
        <p:txBody>
          <a:bodyPr wrap="square" rtlCol="0" anchor="t"/>
          <a:lstStyle/>
          <a:p>
            <a:pPr marL="0" indent="0" algn="l">
              <a:lnSpc>
                <a:spcPts val="2799"/>
              </a:lnSpc>
              <a:buNone/>
            </a:pPr>
            <a:r>
              <a:rPr lang="en-US" sz="1750" dirty="0">
                <a:solidFill>
                  <a:srgbClr val="E5E0DF"/>
                </a:solidFill>
                <a:latin typeface="Roboto" pitchFamily="34" charset="0"/>
                <a:ea typeface="Roboto" pitchFamily="34" charset="-122"/>
                <a:cs typeface="Roboto" pitchFamily="34" charset="-120"/>
              </a:rPr>
              <a:t>Analysis of changes in biodiesel yield across the cycles revealed a steady decrease from the baseline yield of 75.32% for eggshell-derived CaO to 41.1% with increasing reuse attempts.</a:t>
            </a:r>
            <a:endParaRPr lang="en-US" sz="1750" dirty="0"/>
          </a:p>
        </p:txBody>
      </p:sp>
      <p:pic>
        <p:nvPicPr>
          <p:cNvPr id="12"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29600"/>
          </a:xfrm>
          <a:prstGeom prst="rect">
            <a:avLst/>
          </a:prstGeom>
          <a:solidFill>
            <a:srgbClr val="050505"/>
          </a:solidFill>
          <a:ln/>
        </p:spPr>
      </p:sp>
      <p:sp>
        <p:nvSpPr>
          <p:cNvPr id="4" name="Text 2"/>
          <p:cNvSpPr/>
          <p:nvPr/>
        </p:nvSpPr>
        <p:spPr>
          <a:xfrm>
            <a:off x="2037993" y="1057632"/>
            <a:ext cx="5554980" cy="694373"/>
          </a:xfrm>
          <a:prstGeom prst="rect">
            <a:avLst/>
          </a:prstGeom>
          <a:noFill/>
          <a:ln/>
        </p:spPr>
        <p:txBody>
          <a:bodyPr wrap="none" rtlCol="0" anchor="t"/>
          <a:lstStyle/>
          <a:p>
            <a:pPr marL="0" indent="0">
              <a:lnSpc>
                <a:spcPts val="5468"/>
              </a:lnSpc>
              <a:buNone/>
            </a:pPr>
            <a:r>
              <a:rPr lang="en-US" sz="4374" dirty="0">
                <a:solidFill>
                  <a:srgbClr val="F2F2F3"/>
                </a:solidFill>
                <a:latin typeface="Poppins" pitchFamily="34" charset="0"/>
                <a:ea typeface="Poppins" pitchFamily="34" charset="-122"/>
                <a:cs typeface="Poppins" pitchFamily="34" charset="-120"/>
              </a:rPr>
              <a:t>Conclusion</a:t>
            </a:r>
            <a:endParaRPr lang="en-US" sz="4374" dirty="0"/>
          </a:p>
        </p:txBody>
      </p:sp>
      <p:sp>
        <p:nvSpPr>
          <p:cNvPr id="5" name="Text 3"/>
          <p:cNvSpPr/>
          <p:nvPr/>
        </p:nvSpPr>
        <p:spPr>
          <a:xfrm>
            <a:off x="2037993" y="2196346"/>
            <a:ext cx="10554414" cy="4975622"/>
          </a:xfrm>
          <a:prstGeom prst="rect">
            <a:avLst/>
          </a:prstGeom>
          <a:noFill/>
          <a:ln/>
        </p:spPr>
        <p:txBody>
          <a:bodyPr wrap="square" rtlCol="0" anchor="t"/>
          <a:lstStyle/>
          <a:p>
            <a:pPr marL="0" indent="0">
              <a:lnSpc>
                <a:spcPts val="2799"/>
              </a:lnSpc>
              <a:buNone/>
            </a:pPr>
            <a:r>
              <a:rPr lang="en-US" sz="1750" dirty="0">
                <a:solidFill>
                  <a:srgbClr val="E5E0DF"/>
                </a:solidFill>
                <a:latin typeface="Roboto" pitchFamily="34" charset="0"/>
                <a:ea typeface="Roboto" pitchFamily="34" charset="-122"/>
                <a:cs typeface="Roboto" pitchFamily="34" charset="-120"/>
              </a:rPr>
              <a:t>The experimental investigation revealed the significant catalytic potential inherent in waste eggshells for facilitating the biodiesel synthesis via transesterification using recycled cooking oil. This study firmly establishes the superiority of eggshell-derived catalysts in the production of biodiesel domain. Noteworthy findings inferred from experimental dataset and anticipated outcomes indicate that optimal conditions, including a 4wt% catalyst loading, a reaction temperature of 65°C, reaction duration of 3 hours, and a molar ratio of 1:13, yielded an impressive maximum biodiesel production of 75.32%. However, over successive cycles, we observed a gradual decline in biodiesel output from the initial peak of 75.32% to 41.1%. This decline underscores the relevance of evaluating catalyst reusability, highlighting the potential advantages of employing the heterogeneous catalyst throughout multiple transesterification cycles. Moreover, our study reinforces the pertinence of biodiesel as a sustainable energy alternative, contributing to efforts aimed at reducing reliance on fossil fuels and mitigating environmental degradation. By utilizing waste eggshells as a renewable catalyst source, the study not only presents promising strides in biodiesel production technology but also emphasizes the crucial role of biodiesel in fostering environmentally friendly energy solutions for a sustainable future.</a:t>
            </a:r>
            <a:endParaRPr lang="en-US" sz="1750" dirty="0"/>
          </a:p>
        </p:txBody>
      </p:sp>
      <p:pic>
        <p:nvPicPr>
          <p:cNvPr id="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9191A"/>
          </a:solidFill>
          <a:ln/>
        </p:spPr>
      </p:sp>
      <p:sp>
        <p:nvSpPr>
          <p:cNvPr id="3" name="Shape 1"/>
          <p:cNvSpPr/>
          <p:nvPr/>
        </p:nvSpPr>
        <p:spPr>
          <a:xfrm>
            <a:off x="0" y="0"/>
            <a:ext cx="14630400" cy="8230195"/>
          </a:xfrm>
          <a:prstGeom prst="rect">
            <a:avLst/>
          </a:prstGeom>
          <a:solidFill>
            <a:srgbClr val="050505"/>
          </a:solidFill>
          <a:ln/>
        </p:spPr>
      </p:sp>
      <p:sp>
        <p:nvSpPr>
          <p:cNvPr id="4" name="Text 2"/>
          <p:cNvSpPr/>
          <p:nvPr/>
        </p:nvSpPr>
        <p:spPr>
          <a:xfrm>
            <a:off x="3479840" y="443984"/>
            <a:ext cx="4037171" cy="504587"/>
          </a:xfrm>
          <a:prstGeom prst="rect">
            <a:avLst/>
          </a:prstGeom>
          <a:noFill/>
          <a:ln/>
        </p:spPr>
        <p:txBody>
          <a:bodyPr wrap="none" rtlCol="0" anchor="t"/>
          <a:lstStyle/>
          <a:p>
            <a:pPr marL="0" indent="0">
              <a:lnSpc>
                <a:spcPts val="3974"/>
              </a:lnSpc>
              <a:buNone/>
            </a:pPr>
            <a:r>
              <a:rPr lang="en-US" sz="3179" dirty="0">
                <a:solidFill>
                  <a:srgbClr val="F2F2F3"/>
                </a:solidFill>
                <a:latin typeface="Poppins" pitchFamily="34" charset="0"/>
                <a:ea typeface="Poppins" pitchFamily="34" charset="-122"/>
                <a:cs typeface="Poppins" pitchFamily="34" charset="-120"/>
              </a:rPr>
              <a:t>References</a:t>
            </a:r>
            <a:endParaRPr lang="en-US" sz="3179" dirty="0"/>
          </a:p>
        </p:txBody>
      </p:sp>
      <p:sp>
        <p:nvSpPr>
          <p:cNvPr id="5" name="Text 3"/>
          <p:cNvSpPr/>
          <p:nvPr/>
        </p:nvSpPr>
        <p:spPr>
          <a:xfrm>
            <a:off x="3479840" y="1271468"/>
            <a:ext cx="7670721" cy="413385"/>
          </a:xfrm>
          <a:prstGeom prst="rect">
            <a:avLst/>
          </a:prstGeom>
          <a:noFill/>
          <a:ln/>
        </p:spPr>
        <p:txBody>
          <a:bodyPr wrap="squar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[1] El-Sherif A, Hamad A, Eldin E, Mohamed H, et al. Power of recycling waste cooking oil into biodiesel via green CaO-based eggshells/Ag heterogeneous nanocatalyst. Renewable Energy, 2023; 202:1412-1423.</a:t>
            </a:r>
            <a:endParaRPr lang="en-US" sz="1017" dirty="0"/>
          </a:p>
        </p:txBody>
      </p:sp>
      <p:sp>
        <p:nvSpPr>
          <p:cNvPr id="6" name="Text 4"/>
          <p:cNvSpPr/>
          <p:nvPr/>
        </p:nvSpPr>
        <p:spPr>
          <a:xfrm>
            <a:off x="3479840" y="1866424"/>
            <a:ext cx="7670721" cy="413385"/>
          </a:xfrm>
          <a:prstGeom prst="rect">
            <a:avLst/>
          </a:prstGeom>
          <a:noFill/>
          <a:ln/>
        </p:spPr>
        <p:txBody>
          <a:bodyPr wrap="squar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[2] Ali N, Khairuddin N, Azmi T and Siddique MD. The Preparation of CaO Catalyst from Eggshells and Its Application in Biodiesel Production from Waste Cooking Oil. Arabian Journal of Chemistry, 2023; 48:383-388.</a:t>
            </a:r>
            <a:endParaRPr lang="en-US" sz="1017" dirty="0"/>
          </a:p>
        </p:txBody>
      </p:sp>
      <p:sp>
        <p:nvSpPr>
          <p:cNvPr id="7" name="Text 5"/>
          <p:cNvSpPr/>
          <p:nvPr/>
        </p:nvSpPr>
        <p:spPr>
          <a:xfrm>
            <a:off x="3479840" y="2461379"/>
            <a:ext cx="7670721" cy="413385"/>
          </a:xfrm>
          <a:prstGeom prst="rect">
            <a:avLst/>
          </a:prstGeom>
          <a:noFill/>
          <a:ln/>
        </p:spPr>
        <p:txBody>
          <a:bodyPr wrap="squar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[3] Mahesh SE, Ramanathan A, Begum KM, Narayanan A. Biodiesel production from waste cooking oil using KBr impregnated CaO as catalyst. Energy Convers Manage. 2015;91:442–50.</a:t>
            </a:r>
            <a:endParaRPr lang="en-US" sz="1017" dirty="0"/>
          </a:p>
        </p:txBody>
      </p:sp>
      <p:sp>
        <p:nvSpPr>
          <p:cNvPr id="8" name="Text 6"/>
          <p:cNvSpPr/>
          <p:nvPr/>
        </p:nvSpPr>
        <p:spPr>
          <a:xfrm>
            <a:off x="3479840" y="3056334"/>
            <a:ext cx="7670721" cy="413385"/>
          </a:xfrm>
          <a:prstGeom prst="rect">
            <a:avLst/>
          </a:prstGeom>
          <a:noFill/>
          <a:ln/>
        </p:spPr>
        <p:txBody>
          <a:bodyPr wrap="squar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[4] Zaini E. Eggshells ribbed tri – potassium phosphate fabricated catalyst for ethanolysis conversion of waste cooking oils to biodiesel fuel. AIP Conf. Proc.,2023; 2776.</a:t>
            </a:r>
            <a:endParaRPr lang="en-US" sz="1017" dirty="0"/>
          </a:p>
        </p:txBody>
      </p:sp>
      <p:sp>
        <p:nvSpPr>
          <p:cNvPr id="9" name="Text 7"/>
          <p:cNvSpPr/>
          <p:nvPr/>
        </p:nvSpPr>
        <p:spPr>
          <a:xfrm>
            <a:off x="3479840" y="3651290"/>
            <a:ext cx="7670721" cy="413385"/>
          </a:xfrm>
          <a:prstGeom prst="rect">
            <a:avLst/>
          </a:prstGeom>
          <a:noFill/>
          <a:ln/>
        </p:spPr>
        <p:txBody>
          <a:bodyPr wrap="squar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[5] Naik S.N, Vaibhav V. Goud, Prasant K. Rout, Ajay K. Dalai. Production of first and second generation biofuels: A comprehensive review. Renew Sust Energ Rev, 14, (2010), 578-597.</a:t>
            </a:r>
            <a:endParaRPr lang="en-US" sz="1017" dirty="0"/>
          </a:p>
        </p:txBody>
      </p:sp>
      <p:sp>
        <p:nvSpPr>
          <p:cNvPr id="10" name="Text 8"/>
          <p:cNvSpPr/>
          <p:nvPr/>
        </p:nvSpPr>
        <p:spPr>
          <a:xfrm>
            <a:off x="3479840" y="4246245"/>
            <a:ext cx="7670721" cy="206693"/>
          </a:xfrm>
          <a:prstGeom prst="rect">
            <a:avLst/>
          </a:prstGeom>
          <a:noFill/>
          <a:ln/>
        </p:spPr>
        <p:txBody>
          <a:bodyPr wrap="non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[6] Rafael L, Juan C, James C. Hand Book of Biofuels Production Processes and Technologies. Woodhead Publishing Limited. (2011).</a:t>
            </a:r>
            <a:endParaRPr lang="en-US" sz="1017" dirty="0"/>
          </a:p>
        </p:txBody>
      </p:sp>
      <p:sp>
        <p:nvSpPr>
          <p:cNvPr id="11" name="Text 9"/>
          <p:cNvSpPr/>
          <p:nvPr/>
        </p:nvSpPr>
        <p:spPr>
          <a:xfrm>
            <a:off x="3479840" y="4634508"/>
            <a:ext cx="7670721" cy="413385"/>
          </a:xfrm>
          <a:prstGeom prst="rect">
            <a:avLst/>
          </a:prstGeom>
          <a:noFill/>
          <a:ln/>
        </p:spPr>
        <p:txBody>
          <a:bodyPr wrap="squar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[7] Niju S, K. M. Meera S. Begum and N. Anantharaman. Continuous flow reactive distillation process for biodiesel production using waste egg shells as heterogeneous catalysts, RSC Adv. 4, (2014</a:t>
            </a:r>
            <a:endParaRPr lang="en-US" sz="1017" dirty="0"/>
          </a:p>
        </p:txBody>
      </p:sp>
      <p:sp>
        <p:nvSpPr>
          <p:cNvPr id="12" name="Text 10"/>
          <p:cNvSpPr/>
          <p:nvPr/>
        </p:nvSpPr>
        <p:spPr>
          <a:xfrm>
            <a:off x="3479840" y="5229463"/>
            <a:ext cx="7670721" cy="620078"/>
          </a:xfrm>
          <a:prstGeom prst="rect">
            <a:avLst/>
          </a:prstGeom>
          <a:noFill/>
          <a:ln/>
        </p:spPr>
        <p:txBody>
          <a:bodyPr wrap="squar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[8] Bharadwaj A.V.S.L.Sai, Madhu S, Niju S, Meera Sheriffa Begum K.M, Anantharaman N. Biodiesel Production from Rubber Seed Oil Using Calcium oxide derived from Eggshell as Catalyst –Optimization and Modeling studies. Green Process Synth. 8, (2019), 430–44), 54109–54114.</a:t>
            </a:r>
            <a:endParaRPr lang="en-US" sz="1017" dirty="0"/>
          </a:p>
        </p:txBody>
      </p:sp>
      <p:sp>
        <p:nvSpPr>
          <p:cNvPr id="13" name="Text 11"/>
          <p:cNvSpPr/>
          <p:nvPr/>
        </p:nvSpPr>
        <p:spPr>
          <a:xfrm>
            <a:off x="3479840" y="6031111"/>
            <a:ext cx="7670721" cy="413385"/>
          </a:xfrm>
          <a:prstGeom prst="rect">
            <a:avLst/>
          </a:prstGeom>
          <a:noFill/>
          <a:ln/>
        </p:spPr>
        <p:txBody>
          <a:bodyPr wrap="squar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[9] Nahas L, Dahdah E, Aouad S, Khoury B, et al., Highly efficient scallop seashell-derived catalyst for biodiesel production from sunflower and waste cooking oils: Reaction kinetics and effect of calcination temperature studies. Renewable energy. 2023; 202: 1086-1095.</a:t>
            </a:r>
            <a:endParaRPr lang="en-US" sz="1017" dirty="0"/>
          </a:p>
        </p:txBody>
      </p:sp>
      <p:sp>
        <p:nvSpPr>
          <p:cNvPr id="14" name="Text 12"/>
          <p:cNvSpPr/>
          <p:nvPr/>
        </p:nvSpPr>
        <p:spPr>
          <a:xfrm>
            <a:off x="3479840" y="6626066"/>
            <a:ext cx="7670721" cy="413385"/>
          </a:xfrm>
          <a:prstGeom prst="rect">
            <a:avLst/>
          </a:prstGeom>
          <a:noFill/>
          <a:ln/>
        </p:spPr>
        <p:txBody>
          <a:bodyPr wrap="square" rtlCol="0" anchor="t"/>
          <a:lstStyle/>
          <a:p>
            <a:pPr marL="0" indent="0">
              <a:lnSpc>
                <a:spcPts val="1628"/>
              </a:lnSpc>
              <a:buNone/>
            </a:pPr>
            <a:r>
              <a:rPr lang="en-US" sz="1017" dirty="0">
                <a:solidFill>
                  <a:srgbClr val="E5E0DF"/>
                </a:solidFill>
                <a:latin typeface="Roboto" pitchFamily="34" charset="0"/>
                <a:ea typeface="Roboto" pitchFamily="34" charset="-122"/>
                <a:cs typeface="Roboto" pitchFamily="34" charset="-120"/>
              </a:rPr>
              <a:t>[10] Ayatullahi SM, Muhammad C, Sokoto AM, Yusuf MM, Muhammad AU. Optimization of biodiesel production from used oil of fish procesor using sodium methoxide and sulphonated egg-shells as catalyst. FUDMA Jpurnal of Sciences, 2023; 7(4).</a:t>
            </a:r>
            <a:endParaRPr lang="en-US" sz="1017" dirty="0"/>
          </a:p>
        </p:txBody>
      </p:sp>
      <p:sp>
        <p:nvSpPr>
          <p:cNvPr id="15" name="Text 13"/>
          <p:cNvSpPr/>
          <p:nvPr/>
        </p:nvSpPr>
        <p:spPr>
          <a:xfrm>
            <a:off x="3479840" y="7281624"/>
            <a:ext cx="4037171" cy="504587"/>
          </a:xfrm>
          <a:prstGeom prst="rect">
            <a:avLst/>
          </a:prstGeom>
          <a:noFill/>
          <a:ln/>
        </p:spPr>
        <p:txBody>
          <a:bodyPr wrap="none" rtlCol="0" anchor="t"/>
          <a:lstStyle/>
          <a:p>
            <a:pPr marL="0" indent="0">
              <a:lnSpc>
                <a:spcPts val="3974"/>
              </a:lnSpc>
              <a:buNone/>
            </a:pPr>
            <a:endParaRPr lang="en-US" sz="3179" dirty="0"/>
          </a:p>
        </p:txBody>
      </p:sp>
      <p:pic>
        <p:nvPicPr>
          <p:cNvPr id="1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1242</Words>
  <Application>Microsoft Office PowerPoint</Application>
  <PresentationFormat>Custom</PresentationFormat>
  <Paragraphs>79</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3</cp:revision>
  <dcterms:created xsi:type="dcterms:W3CDTF">2024-03-07T10:34:24Z</dcterms:created>
  <dcterms:modified xsi:type="dcterms:W3CDTF">2024-03-07T13:07:30Z</dcterms:modified>
</cp:coreProperties>
</file>