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notesMasterIdLst>
    <p:notesMasterId r:id="rId31"/>
  </p:notesMasterIdLst>
  <p:sldIdLst>
    <p:sldId id="261" r:id="rId2"/>
    <p:sldId id="257" r:id="rId3"/>
    <p:sldId id="258" r:id="rId4"/>
    <p:sldId id="288" r:id="rId5"/>
    <p:sldId id="262" r:id="rId6"/>
    <p:sldId id="263" r:id="rId7"/>
    <p:sldId id="264" r:id="rId8"/>
    <p:sldId id="278" r:id="rId9"/>
    <p:sldId id="281" r:id="rId10"/>
    <p:sldId id="282" r:id="rId11"/>
    <p:sldId id="283" r:id="rId12"/>
    <p:sldId id="284" r:id="rId13"/>
    <p:sldId id="285" r:id="rId14"/>
    <p:sldId id="265" r:id="rId15"/>
    <p:sldId id="266" r:id="rId16"/>
    <p:sldId id="267" r:id="rId17"/>
    <p:sldId id="268" r:id="rId18"/>
    <p:sldId id="270" r:id="rId19"/>
    <p:sldId id="269" r:id="rId20"/>
    <p:sldId id="271" r:id="rId21"/>
    <p:sldId id="272" r:id="rId22"/>
    <p:sldId id="273" r:id="rId23"/>
    <p:sldId id="274" r:id="rId24"/>
    <p:sldId id="275" r:id="rId25"/>
    <p:sldId id="259" r:id="rId26"/>
    <p:sldId id="260" r:id="rId27"/>
    <p:sldId id="279" r:id="rId28"/>
    <p:sldId id="287" r:id="rId29"/>
    <p:sldId id="276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-370" y="-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4BCB56-2A82-4463-80FB-EB06CF4D2347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94DDFD-956A-490A-BC86-A42EB53817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398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>
              <a:latin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94DDFD-956A-490A-BC86-A42EB53817C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5911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94DDFD-956A-490A-BC86-A42EB53817C2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01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B37E7-22AD-4A96-868F-ED85F3427D2D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5ADCF924-BCDD-4711-8816-16A26C44A0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B37E7-22AD-4A96-868F-ED85F3427D2D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5ADCF924-BCDD-4711-8816-16A26C44A0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B37E7-22AD-4A96-868F-ED85F3427D2D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F924-BCDD-4711-8816-16A26C44A0A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B37E7-22AD-4A96-868F-ED85F3427D2D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F924-BCDD-4711-8816-16A26C44A0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B37E7-22AD-4A96-868F-ED85F3427D2D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fld id="{5ADCF924-BCDD-4711-8816-16A26C44A0AA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B37E7-22AD-4A96-868F-ED85F3427D2D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F924-BCDD-4711-8816-16A26C44A0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B37E7-22AD-4A96-868F-ED85F3427D2D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F924-BCDD-4711-8816-16A26C44A0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B37E7-22AD-4A96-868F-ED85F3427D2D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F924-BCDD-4711-8816-16A26C44A0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B37E7-22AD-4A96-868F-ED85F3427D2D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F924-BCDD-4711-8816-16A26C44A0AA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B37E7-22AD-4A96-868F-ED85F3427D2D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F924-BCDD-4711-8816-16A26C44A0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B37E7-22AD-4A96-868F-ED85F3427D2D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F924-BCDD-4711-8816-16A26C44A0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29B37E7-22AD-4A96-868F-ED85F3427D2D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ADCF924-BCDD-4711-8816-16A26C44A0AA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Credit_card_fraud" TargetMode="External"/><Relationship Id="rId2" Type="http://schemas.openxmlformats.org/officeDocument/2006/relationships/hyperlink" Target="https://www.investopedia.com/terms/c/creditcard.asp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Matplotlib" TargetMode="External"/><Relationship Id="rId5" Type="http://schemas.openxmlformats.org/officeDocument/2006/relationships/hyperlink" Target="https://en.wikipedia.org/wiki/Pandas_(software)" TargetMode="External"/><Relationship Id="rId4" Type="http://schemas.openxmlformats.org/officeDocument/2006/relationships/hyperlink" Target="https://intellipaat.com/blog/fraud-detection-machine-learning-algorithms/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690" y="843280"/>
            <a:ext cx="9055510" cy="872881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Credit card fraud detection using ml with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analysis of algorithms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97780" y="3942850"/>
            <a:ext cx="32761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Presented By</a:t>
            </a:r>
          </a:p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Shiv Kumar,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Payal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Kumari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Mamta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RTCIT, Ranchi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https://rtcit.ac.in/wp-content/uploads/2023/11/imgpsh_fullsize_anim-40-1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764"/>
          <a:stretch/>
        </p:blipFill>
        <p:spPr bwMode="auto">
          <a:xfrm>
            <a:off x="5379720" y="2194983"/>
            <a:ext cx="1280160" cy="10795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9599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1440" y="299403"/>
            <a:ext cx="9194800" cy="1041717"/>
          </a:xfrm>
        </p:spPr>
        <p:txBody>
          <a:bodyPr>
            <a:normAutofit/>
          </a:bodyPr>
          <a:lstStyle/>
          <a:p>
            <a:pPr algn="ctr"/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sz="15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6480" y="1798320"/>
            <a:ext cx="9144000" cy="4312920"/>
          </a:xfrm>
        </p:spPr>
        <p:txBody>
          <a:bodyPr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Credit card usage has increased a lot with recent development in digital technology.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in credit card fraud is also happening at fast pace.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kimming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Hacking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Phishing are common types of threats in credit card field.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few common machine learning algorithms employed for detection of fraudulent transaction by Banks and organizations.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46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8334" y="508000"/>
            <a:ext cx="8596668" cy="650240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Literature Review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6040" y="1259840"/>
            <a:ext cx="10515600" cy="5150803"/>
          </a:xfrm>
        </p:spPr>
        <p:txBody>
          <a:bodyPr>
            <a:no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[1], researchers did an empirical evaluation on a number of standard models which include NB, SVM, and DL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[2], researchers evaluated algorithms such as decision tree, Random forest, logistic regression and naive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bayes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classification. 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[3], researchers implemented a web based application using machine learning algorithms such as Logistic Regression, Random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Forest, and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AdaBoost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[4], researchers proposed a model where two algorithms are used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Fraud Detection in credit card using Decision Tree and Fraud Detection using Random Forest. 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[5],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Donglin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 proposed combination of XGBoost model and Lasso-Logistic model. With this calculation, speed become faster and important variables can also be selected.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[6], researchers used random forest, support vector machine, &amp; decision tree algorithms in the proposed method to identify the credit card frauds. </a:t>
            </a: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311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0240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Literature Review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6040" y="1259840"/>
            <a:ext cx="10515600" cy="5150803"/>
          </a:xfrm>
        </p:spPr>
        <p:txBody>
          <a:bodyPr>
            <a:no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[7], researches used an imbalanced dataset and evaluated different supervised machine learning models to find fraudulent transaction.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[8], researchers proposed a system based on whale algorithm optimized BP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neural Network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The aim is to solve the problems of slow convergence rate, easy to fall into local optimum, network defects and poor system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In [9], researchers analysis three machine learning algorithm, viz.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Navie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Bayes, SVM and DNN to find fraudulent credit card transactions. 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In [10], researchers proposed an algorithm named as BLAH for credit card fraud detection. 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In [11], researchers combined the Lasso-Logistic model and the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XGBoost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model. By this calculation speed is increased. </a:t>
            </a:r>
          </a:p>
          <a:p>
            <a:pPr algn="just"/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294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0534" y="313267"/>
            <a:ext cx="8596668" cy="894080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STATEMENT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03681"/>
            <a:ext cx="8596668" cy="4537682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increase use of credit card, we need a secured system which can prevent fraudulent transactions.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few Machine learning algorithms available which are useful in finding fraudulent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txns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It is important to find out accuracy of algorithms based on different factors and attributes.</a:t>
            </a:r>
          </a:p>
          <a:p>
            <a:pPr marL="0" indent="0" algn="just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</a:t>
            </a:r>
            <a:r>
              <a:rPr lang="en-US" sz="2400" b="1" dirty="0" smtClean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OBJECTIVE</a:t>
            </a:r>
          </a:p>
          <a:p>
            <a:pPr marL="0" indent="0" algn="just">
              <a:buNone/>
            </a:pPr>
            <a:endParaRPr lang="en-US" sz="2400" dirty="0">
              <a:solidFill>
                <a:schemeClr val="accent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valuating following algorithms with large dataset. Algorithm names - Decision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Tree (DT), Logistic Regression (LR) and Random Forest(RF). 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Study and use parameters such as Accuracy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Precision, MCC and Recall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score for evaluation.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03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65666"/>
            <a:ext cx="8596668" cy="609600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PROPOSED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595121"/>
            <a:ext cx="10921999" cy="4446242"/>
          </a:xfrm>
        </p:spPr>
        <p:txBody>
          <a:bodyPr>
            <a:normAutofit/>
          </a:bodyPr>
          <a:lstStyle/>
          <a:p>
            <a:pPr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are using data set received from European cardholder[12],from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Kaggle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website.</a:t>
            </a:r>
          </a:p>
          <a:p>
            <a:pPr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set is divided in 2 set, viz. Data for validation and Data for training</a:t>
            </a:r>
          </a:p>
          <a:p>
            <a:pPr algn="just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raining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(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80% of total data) is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fed to the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for training purpose.</a:t>
            </a:r>
          </a:p>
          <a:p>
            <a:pPr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Any one ML algorithm is enabled at one time.</a:t>
            </a:r>
          </a:p>
          <a:p>
            <a:pPr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Testing data is passed to application, application will verify and conclude if any transaction is in fraudulent category or in normal category. </a:t>
            </a: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06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/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778000" y="1308946"/>
            <a:ext cx="7416800" cy="3837217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1" name="TextBox 10"/>
          <p:cNvSpPr txBox="1"/>
          <p:nvPr/>
        </p:nvSpPr>
        <p:spPr>
          <a:xfrm rot="10800000" flipH="1" flipV="1">
            <a:off x="1910080" y="5389821"/>
            <a:ext cx="6664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 1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Workflow of Credit Card Fraud Detection System</a:t>
            </a:r>
          </a:p>
          <a:p>
            <a:endParaRPr lang="en-US" b="1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85800" y="465666"/>
            <a:ext cx="8596668" cy="609600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PROPOSED SYSTEM</a:t>
            </a:r>
          </a:p>
        </p:txBody>
      </p:sp>
    </p:spTree>
    <p:extLst>
      <p:ext uri="{BB962C8B-B14F-4D97-AF65-F5344CB8AC3E}">
        <p14:creationId xmlns:p14="http://schemas.microsoft.com/office/powerpoint/2010/main" val="343182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11667"/>
            <a:ext cx="11582400" cy="838200"/>
          </a:xfrm>
        </p:spPr>
        <p:txBody>
          <a:bodyPr>
            <a:normAutofit/>
          </a:bodyPr>
          <a:lstStyle/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LOGISTIC REGRESSION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Logistic Regression is a supervised learning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technique.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result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 be either ‘fraud’ or ‘non-fraud’ if a transaction occurs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will be given set of parameters, on the basis of those probability of fraud and non-fraud transaction is calculated.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27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0"/>
            <a:ext cx="10515600" cy="6769100"/>
          </a:xfrm>
        </p:spPr>
        <p:txBody>
          <a:bodyPr/>
          <a:lstStyle/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79500" y="2433766"/>
            <a:ext cx="2336800" cy="10033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397000" y="2704583"/>
            <a:ext cx="1892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Input Data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06433" y="969148"/>
            <a:ext cx="2921000" cy="53975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092700" y="4906033"/>
            <a:ext cx="2336800" cy="10033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092700" y="3437066"/>
            <a:ext cx="2336800" cy="10033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092700" y="2121801"/>
            <a:ext cx="2336800" cy="10033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5118100" y="1054100"/>
            <a:ext cx="2336800" cy="10033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321300" y="1054100"/>
            <a:ext cx="1993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Identity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21300" y="2131714"/>
            <a:ext cx="193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Amount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22900" y="3437066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Location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21300" y="4762500"/>
            <a:ext cx="1993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Frequency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8556625" y="2265808"/>
            <a:ext cx="1527175" cy="157531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8628062" y="2862451"/>
            <a:ext cx="1225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0.9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3416300" y="1054100"/>
            <a:ext cx="1384300" cy="176853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3416300" y="2121801"/>
            <a:ext cx="1384300" cy="7008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3416300" y="2853162"/>
            <a:ext cx="1384300" cy="7324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3416300" y="2853162"/>
            <a:ext cx="1384300" cy="214017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7721600" y="3053466"/>
            <a:ext cx="79692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9291637" y="3994106"/>
            <a:ext cx="1196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Output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10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7067"/>
            <a:ext cx="11582400" cy="838200"/>
          </a:xfrm>
        </p:spPr>
        <p:txBody>
          <a:bodyPr>
            <a:normAutofit/>
          </a:bodyPr>
          <a:lstStyle/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TREE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Decision Tree is a supervised learning </a:t>
            </a:r>
            <a:r>
              <a:rPr lang="en-US" dirty="0" smtClean="0"/>
              <a:t>technique.</a:t>
            </a:r>
            <a:r>
              <a:rPr lang="en-US" dirty="0"/>
              <a:t> it is preferred for solving Classification </a:t>
            </a:r>
            <a:r>
              <a:rPr lang="en-US" dirty="0" smtClean="0"/>
              <a:t>problems.</a:t>
            </a:r>
          </a:p>
          <a:p>
            <a:r>
              <a:rPr lang="en-US" dirty="0"/>
              <a:t>It is a tree-structured </a:t>
            </a:r>
            <a:r>
              <a:rPr lang="en-US" dirty="0" smtClean="0"/>
              <a:t>classifier.</a:t>
            </a:r>
          </a:p>
          <a:p>
            <a:r>
              <a:rPr lang="en-US" dirty="0"/>
              <a:t>I</a:t>
            </a:r>
            <a:r>
              <a:rPr lang="en-US" dirty="0" smtClean="0"/>
              <a:t>nternal </a:t>
            </a:r>
            <a:r>
              <a:rPr lang="en-US" dirty="0"/>
              <a:t>nodes represent the features of a </a:t>
            </a:r>
            <a:r>
              <a:rPr lang="en-US" dirty="0" smtClean="0"/>
              <a:t>dataset.</a:t>
            </a:r>
          </a:p>
          <a:p>
            <a:r>
              <a:rPr lang="en-US" dirty="0"/>
              <a:t>B</a:t>
            </a:r>
            <a:r>
              <a:rPr lang="en-US" dirty="0" smtClean="0"/>
              <a:t>ranches </a:t>
            </a:r>
            <a:r>
              <a:rPr lang="en-US" dirty="0"/>
              <a:t>represent the decision rules and each leaf node represents the </a:t>
            </a:r>
            <a:r>
              <a:rPr lang="en-US" dirty="0" smtClean="0"/>
              <a:t>outcome.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3856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4000" y="152400"/>
            <a:ext cx="11150600" cy="67056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832100" y="1282700"/>
            <a:ext cx="5918200" cy="965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965450" y="1534467"/>
            <a:ext cx="5651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Amount &gt; Rs.100000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5448300" y="152400"/>
            <a:ext cx="0" cy="11303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7473950" y="3105150"/>
            <a:ext cx="3054350" cy="965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00075" y="3105150"/>
            <a:ext cx="3263900" cy="965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2082800" y="2247900"/>
            <a:ext cx="1498600" cy="8572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696200" y="2247899"/>
            <a:ext cx="1485900" cy="85725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116263" y="2484050"/>
            <a:ext cx="663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Yes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7593013" y="2484050"/>
            <a:ext cx="663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660400" y="3213100"/>
            <a:ext cx="32234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Location = IP address of customer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00075" y="5247332"/>
            <a:ext cx="1190625" cy="7216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660400" y="5359400"/>
            <a:ext cx="1003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25%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2693194" y="5247332"/>
            <a:ext cx="1190625" cy="7216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2692400" y="5359400"/>
            <a:ext cx="1087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75%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>
            <a:off x="1195387" y="4070350"/>
            <a:ext cx="0" cy="117698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195387" y="4559300"/>
            <a:ext cx="785813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Yes</a:t>
            </a:r>
            <a:endParaRPr lang="en-US" dirty="0"/>
          </a:p>
        </p:txBody>
      </p:sp>
      <p:cxnSp>
        <p:nvCxnSpPr>
          <p:cNvPr id="25" name="Straight Connector 24"/>
          <p:cNvCxnSpPr>
            <a:endCxn id="19" idx="0"/>
          </p:cNvCxnSpPr>
          <p:nvPr/>
        </p:nvCxnSpPr>
        <p:spPr>
          <a:xfrm>
            <a:off x="3288506" y="4070350"/>
            <a:ext cx="1" cy="117698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448050" y="4559300"/>
            <a:ext cx="713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7593013" y="3213100"/>
            <a:ext cx="28463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No. of locations at the same time &gt; 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473950" y="5197564"/>
            <a:ext cx="1190625" cy="7216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9182100" y="5183232"/>
            <a:ext cx="1190625" cy="7216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Connector 29"/>
          <p:cNvCxnSpPr/>
          <p:nvPr/>
        </p:nvCxnSpPr>
        <p:spPr>
          <a:xfrm>
            <a:off x="8069262" y="4070350"/>
            <a:ext cx="0" cy="111288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9756774" y="4070350"/>
            <a:ext cx="0" cy="111288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8069262" y="4457700"/>
            <a:ext cx="769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Yes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9793287" y="4474175"/>
            <a:ext cx="520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7696200" y="5359400"/>
            <a:ext cx="742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75%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9477375" y="5036234"/>
            <a:ext cx="10429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dirty="0" smtClean="0"/>
              <a:t>  </a:t>
            </a:r>
          </a:p>
          <a:p>
            <a:r>
              <a:rPr lang="en-US" dirty="0" smtClean="0"/>
              <a:t>25%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4698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934" y="211667"/>
            <a:ext cx="11582400" cy="838200"/>
          </a:xfrm>
        </p:spPr>
        <p:txBody>
          <a:bodyPr/>
          <a:lstStyle/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RANDOM FOREST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Random </a:t>
            </a:r>
            <a:r>
              <a:rPr lang="en-US" dirty="0" smtClean="0"/>
              <a:t>Forest</a:t>
            </a:r>
            <a:r>
              <a:rPr lang="en-US" dirty="0"/>
              <a:t> uses a combination of decision trees to improve the </a:t>
            </a:r>
            <a:r>
              <a:rPr lang="en-US" dirty="0" smtClean="0"/>
              <a:t>results.</a:t>
            </a:r>
          </a:p>
          <a:p>
            <a:r>
              <a:rPr lang="en-US" dirty="0"/>
              <a:t>Each decision tree checks for different </a:t>
            </a:r>
            <a:r>
              <a:rPr lang="en-US" dirty="0" smtClean="0"/>
              <a:t>conditions.</a:t>
            </a:r>
          </a:p>
          <a:p>
            <a:r>
              <a:rPr lang="en-US" dirty="0" smtClean="0"/>
              <a:t>Decision trees </a:t>
            </a:r>
            <a:r>
              <a:rPr lang="en-US" dirty="0"/>
              <a:t>are trained on random </a:t>
            </a:r>
            <a:r>
              <a:rPr lang="en-US" dirty="0" smtClean="0"/>
              <a:t>datasets.</a:t>
            </a:r>
          </a:p>
          <a:p>
            <a:r>
              <a:rPr lang="en-US" dirty="0" smtClean="0"/>
              <a:t>All </a:t>
            </a:r>
            <a:r>
              <a:rPr lang="en-US" dirty="0"/>
              <a:t>the sub-trees will give the probabilities for a transaction to be ‘fraud’ and ‘non-fraud.’ Based on the combined result, the model will mark the transaction as ‘fraud’ or ‘genuine.’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26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71120"/>
            <a:ext cx="12095480" cy="678688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016500" y="546100"/>
            <a:ext cx="1600200" cy="736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384800" y="729734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All Data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816100" y="1676400"/>
            <a:ext cx="1600200" cy="736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382000" y="1669534"/>
            <a:ext cx="1600200" cy="736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096000" y="1669534"/>
            <a:ext cx="1600200" cy="736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3975100" y="1669534"/>
            <a:ext cx="1600200" cy="736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/>
          <p:cNvCxnSpPr>
            <a:stCxn id="4" idx="2"/>
          </p:cNvCxnSpPr>
          <p:nvPr/>
        </p:nvCxnSpPr>
        <p:spPr>
          <a:xfrm flipH="1">
            <a:off x="2463800" y="1282700"/>
            <a:ext cx="3352800" cy="38683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949450" y="1669534"/>
            <a:ext cx="1504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Credit/Debit Number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102100" y="1808033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Location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6311900" y="1808033"/>
            <a:ext cx="1054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Date and Time</a:t>
            </a:r>
            <a:endParaRPr lang="en-US" dirty="0"/>
          </a:p>
        </p:txBody>
      </p:sp>
      <p:cxnSp>
        <p:nvCxnSpPr>
          <p:cNvPr id="17" name="Straight Arrow Connector 16"/>
          <p:cNvCxnSpPr>
            <a:endCxn id="10" idx="0"/>
          </p:cNvCxnSpPr>
          <p:nvPr/>
        </p:nvCxnSpPr>
        <p:spPr>
          <a:xfrm flipH="1">
            <a:off x="4775200" y="1282700"/>
            <a:ext cx="1041400" cy="38683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4" idx="2"/>
          </p:cNvCxnSpPr>
          <p:nvPr/>
        </p:nvCxnSpPr>
        <p:spPr>
          <a:xfrm>
            <a:off x="5816600" y="1282700"/>
            <a:ext cx="1028700" cy="38683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5854700" y="1282700"/>
            <a:ext cx="3454400" cy="38683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705850" y="1808033"/>
            <a:ext cx="120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IP Address</a:t>
            </a:r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10553700" y="1676400"/>
            <a:ext cx="1485900" cy="7779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0668000" y="1808033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Amount</a:t>
            </a:r>
            <a:endParaRPr lang="en-US" dirty="0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6096000" y="1282700"/>
            <a:ext cx="5200650" cy="38683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1651000" y="2728615"/>
            <a:ext cx="1943100" cy="1612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2463800" y="2888734"/>
            <a:ext cx="330200" cy="31166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3079750" y="3200400"/>
            <a:ext cx="330200" cy="31166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1955800" y="3212668"/>
            <a:ext cx="330200" cy="31166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2768600" y="3682484"/>
            <a:ext cx="330200" cy="31166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1651000" y="3716203"/>
            <a:ext cx="330200" cy="31166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2159000" y="3716203"/>
            <a:ext cx="330200" cy="31166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3289300" y="3682484"/>
            <a:ext cx="330200" cy="31166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Connector 36"/>
          <p:cNvCxnSpPr>
            <a:stCxn id="31" idx="7"/>
          </p:cNvCxnSpPr>
          <p:nvPr/>
        </p:nvCxnSpPr>
        <p:spPr>
          <a:xfrm flipV="1">
            <a:off x="2237643" y="3044567"/>
            <a:ext cx="226157" cy="21374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33" idx="0"/>
            <a:endCxn id="31" idx="3"/>
          </p:cNvCxnSpPr>
          <p:nvPr/>
        </p:nvCxnSpPr>
        <p:spPr>
          <a:xfrm flipV="1">
            <a:off x="1816100" y="3478692"/>
            <a:ext cx="188057" cy="2375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9" idx="2"/>
          </p:cNvCxnSpPr>
          <p:nvPr/>
        </p:nvCxnSpPr>
        <p:spPr>
          <a:xfrm>
            <a:off x="2794000" y="3151438"/>
            <a:ext cx="285750" cy="20479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29" idx="3"/>
            <a:endCxn id="32" idx="0"/>
          </p:cNvCxnSpPr>
          <p:nvPr/>
        </p:nvCxnSpPr>
        <p:spPr>
          <a:xfrm flipH="1">
            <a:off x="2933700" y="3466424"/>
            <a:ext cx="194407" cy="2160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endCxn id="35" idx="0"/>
          </p:cNvCxnSpPr>
          <p:nvPr/>
        </p:nvCxnSpPr>
        <p:spPr>
          <a:xfrm>
            <a:off x="3289300" y="3535065"/>
            <a:ext cx="165100" cy="1474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stCxn id="31" idx="5"/>
            <a:endCxn id="34" idx="0"/>
          </p:cNvCxnSpPr>
          <p:nvPr/>
        </p:nvCxnSpPr>
        <p:spPr>
          <a:xfrm>
            <a:off x="2237643" y="3478692"/>
            <a:ext cx="86457" cy="2375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/>
          <p:cNvSpPr/>
          <p:nvPr/>
        </p:nvSpPr>
        <p:spPr>
          <a:xfrm>
            <a:off x="5822950" y="2728615"/>
            <a:ext cx="1943100" cy="1612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/>
          <p:cNvSpPr/>
          <p:nvPr/>
        </p:nvSpPr>
        <p:spPr>
          <a:xfrm>
            <a:off x="7927392" y="2768004"/>
            <a:ext cx="1943100" cy="1612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/>
          <p:cNvSpPr/>
          <p:nvPr/>
        </p:nvSpPr>
        <p:spPr>
          <a:xfrm>
            <a:off x="10185400" y="2768004"/>
            <a:ext cx="1943100" cy="1612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/>
          <p:cNvSpPr/>
          <p:nvPr/>
        </p:nvSpPr>
        <p:spPr>
          <a:xfrm>
            <a:off x="3702050" y="2728615"/>
            <a:ext cx="1943100" cy="1612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/>
          <p:cNvSpPr/>
          <p:nvPr/>
        </p:nvSpPr>
        <p:spPr>
          <a:xfrm>
            <a:off x="5384800" y="5105100"/>
            <a:ext cx="2381250" cy="1612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ight Arrow 58"/>
          <p:cNvSpPr/>
          <p:nvPr/>
        </p:nvSpPr>
        <p:spPr>
          <a:xfrm rot="1935272">
            <a:off x="3190692" y="5230848"/>
            <a:ext cx="2333329" cy="250238"/>
          </a:xfrm>
          <a:prstGeom prst="rightArrow">
            <a:avLst>
              <a:gd name="adj1" fmla="val 55413"/>
              <a:gd name="adj2" fmla="val 50000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Oval 60"/>
          <p:cNvSpPr/>
          <p:nvPr/>
        </p:nvSpPr>
        <p:spPr>
          <a:xfrm>
            <a:off x="4356100" y="2888734"/>
            <a:ext cx="419100" cy="26270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/>
          <p:nvPr/>
        </p:nvSpPr>
        <p:spPr>
          <a:xfrm>
            <a:off x="4765092" y="3224880"/>
            <a:ext cx="419100" cy="26270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/>
          <p:nvPr/>
        </p:nvSpPr>
        <p:spPr>
          <a:xfrm>
            <a:off x="4184650" y="3702688"/>
            <a:ext cx="439878" cy="33614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Oval 63"/>
          <p:cNvSpPr/>
          <p:nvPr/>
        </p:nvSpPr>
        <p:spPr>
          <a:xfrm>
            <a:off x="3949981" y="3242139"/>
            <a:ext cx="419100" cy="26270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64"/>
          <p:cNvSpPr/>
          <p:nvPr/>
        </p:nvSpPr>
        <p:spPr>
          <a:xfrm>
            <a:off x="3702050" y="3682484"/>
            <a:ext cx="400050" cy="35635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Oval 65"/>
          <p:cNvSpPr/>
          <p:nvPr/>
        </p:nvSpPr>
        <p:spPr>
          <a:xfrm>
            <a:off x="4802328" y="3678713"/>
            <a:ext cx="344628" cy="360121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Oval 66"/>
          <p:cNvSpPr/>
          <p:nvPr/>
        </p:nvSpPr>
        <p:spPr>
          <a:xfrm>
            <a:off x="5240759" y="3686611"/>
            <a:ext cx="310588" cy="3683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9" name="Straight Connector 78"/>
          <p:cNvCxnSpPr>
            <a:stCxn id="61" idx="3"/>
            <a:endCxn id="64" idx="0"/>
          </p:cNvCxnSpPr>
          <p:nvPr/>
        </p:nvCxnSpPr>
        <p:spPr>
          <a:xfrm flipH="1">
            <a:off x="4159531" y="3112966"/>
            <a:ext cx="257945" cy="12917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>
            <a:stCxn id="61" idx="5"/>
            <a:endCxn id="62" idx="0"/>
          </p:cNvCxnSpPr>
          <p:nvPr/>
        </p:nvCxnSpPr>
        <p:spPr>
          <a:xfrm>
            <a:off x="4713824" y="3112966"/>
            <a:ext cx="260818" cy="1119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>
            <a:stCxn id="65" idx="0"/>
            <a:endCxn id="64" idx="3"/>
          </p:cNvCxnSpPr>
          <p:nvPr/>
        </p:nvCxnSpPr>
        <p:spPr>
          <a:xfrm flipV="1">
            <a:off x="3902075" y="3466371"/>
            <a:ext cx="109282" cy="2161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>
            <a:stCxn id="62" idx="5"/>
            <a:endCxn id="67" idx="1"/>
          </p:cNvCxnSpPr>
          <p:nvPr/>
        </p:nvCxnSpPr>
        <p:spPr>
          <a:xfrm>
            <a:off x="5122816" y="3449112"/>
            <a:ext cx="163428" cy="2914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>
            <a:stCxn id="62" idx="4"/>
            <a:endCxn id="66" idx="0"/>
          </p:cNvCxnSpPr>
          <p:nvPr/>
        </p:nvCxnSpPr>
        <p:spPr>
          <a:xfrm>
            <a:off x="4974642" y="3487584"/>
            <a:ext cx="0" cy="1911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>
            <a:stCxn id="64" idx="5"/>
            <a:endCxn id="63" idx="0"/>
          </p:cNvCxnSpPr>
          <p:nvPr/>
        </p:nvCxnSpPr>
        <p:spPr>
          <a:xfrm>
            <a:off x="4307705" y="3466371"/>
            <a:ext cx="96884" cy="2363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/>
          <p:nvPr/>
        </p:nvSpPr>
        <p:spPr>
          <a:xfrm>
            <a:off x="6515100" y="2792968"/>
            <a:ext cx="528778" cy="31999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/>
          <p:cNvSpPr/>
          <p:nvPr/>
        </p:nvSpPr>
        <p:spPr>
          <a:xfrm>
            <a:off x="5950814" y="3239225"/>
            <a:ext cx="528778" cy="31999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/>
          <p:cNvSpPr/>
          <p:nvPr/>
        </p:nvSpPr>
        <p:spPr>
          <a:xfrm>
            <a:off x="7027459" y="3239225"/>
            <a:ext cx="528778" cy="31999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8" name="Straight Connector 97"/>
          <p:cNvCxnSpPr>
            <a:stCxn id="94" idx="3"/>
            <a:endCxn id="95" idx="0"/>
          </p:cNvCxnSpPr>
          <p:nvPr/>
        </p:nvCxnSpPr>
        <p:spPr>
          <a:xfrm flipH="1">
            <a:off x="6215203" y="3066103"/>
            <a:ext cx="377335" cy="1731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>
            <a:stCxn id="94" idx="5"/>
            <a:endCxn id="96" idx="0"/>
          </p:cNvCxnSpPr>
          <p:nvPr/>
        </p:nvCxnSpPr>
        <p:spPr>
          <a:xfrm>
            <a:off x="6966440" y="3066103"/>
            <a:ext cx="325408" cy="1731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Oval 100"/>
          <p:cNvSpPr/>
          <p:nvPr/>
        </p:nvSpPr>
        <p:spPr>
          <a:xfrm>
            <a:off x="5889193" y="3725108"/>
            <a:ext cx="451340" cy="44878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/>
          <p:nvPr/>
        </p:nvSpPr>
        <p:spPr>
          <a:xfrm>
            <a:off x="6437358" y="3716203"/>
            <a:ext cx="451340" cy="44878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4" name="Straight Connector 103"/>
          <p:cNvCxnSpPr>
            <a:stCxn id="95" idx="4"/>
            <a:endCxn id="101" idx="0"/>
          </p:cNvCxnSpPr>
          <p:nvPr/>
        </p:nvCxnSpPr>
        <p:spPr>
          <a:xfrm flipH="1">
            <a:off x="6114863" y="3559223"/>
            <a:ext cx="100340" cy="16588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>
            <a:endCxn id="102" idx="7"/>
          </p:cNvCxnSpPr>
          <p:nvPr/>
        </p:nvCxnSpPr>
        <p:spPr>
          <a:xfrm>
            <a:off x="6306461" y="3574427"/>
            <a:ext cx="516140" cy="2074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Oval 106"/>
          <p:cNvSpPr/>
          <p:nvPr/>
        </p:nvSpPr>
        <p:spPr>
          <a:xfrm>
            <a:off x="8663314" y="2895301"/>
            <a:ext cx="624821" cy="25613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/>
          <p:nvPr/>
        </p:nvSpPr>
        <p:spPr>
          <a:xfrm>
            <a:off x="9104843" y="3376535"/>
            <a:ext cx="624821" cy="25613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/>
          <p:nvPr/>
        </p:nvSpPr>
        <p:spPr>
          <a:xfrm>
            <a:off x="8150171" y="3352637"/>
            <a:ext cx="624821" cy="25613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/>
          <p:nvPr/>
        </p:nvSpPr>
        <p:spPr>
          <a:xfrm>
            <a:off x="8557279" y="3899800"/>
            <a:ext cx="624821" cy="25613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/>
          <p:nvPr/>
        </p:nvSpPr>
        <p:spPr>
          <a:xfrm>
            <a:off x="9259818" y="3838317"/>
            <a:ext cx="624821" cy="25613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3" name="Straight Connector 112"/>
          <p:cNvCxnSpPr>
            <a:stCxn id="107" idx="3"/>
            <a:endCxn id="109" idx="0"/>
          </p:cNvCxnSpPr>
          <p:nvPr/>
        </p:nvCxnSpPr>
        <p:spPr>
          <a:xfrm flipH="1">
            <a:off x="8462582" y="3113928"/>
            <a:ext cx="292235" cy="23870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>
            <a:stCxn id="107" idx="5"/>
            <a:endCxn id="108" idx="0"/>
          </p:cNvCxnSpPr>
          <p:nvPr/>
        </p:nvCxnSpPr>
        <p:spPr>
          <a:xfrm>
            <a:off x="9196632" y="3113928"/>
            <a:ext cx="220622" cy="26260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>
            <a:endCxn id="111" idx="7"/>
          </p:cNvCxnSpPr>
          <p:nvPr/>
        </p:nvCxnSpPr>
        <p:spPr>
          <a:xfrm>
            <a:off x="9417253" y="3642165"/>
            <a:ext cx="375883" cy="2336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>
            <a:stCxn id="108" idx="3"/>
            <a:endCxn id="110" idx="1"/>
          </p:cNvCxnSpPr>
          <p:nvPr/>
        </p:nvCxnSpPr>
        <p:spPr>
          <a:xfrm flipH="1">
            <a:off x="8648782" y="3595162"/>
            <a:ext cx="547564" cy="3421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Oval 119"/>
          <p:cNvSpPr/>
          <p:nvPr/>
        </p:nvSpPr>
        <p:spPr>
          <a:xfrm>
            <a:off x="10812884" y="2825210"/>
            <a:ext cx="540916" cy="39967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/>
          <p:nvPr/>
        </p:nvSpPr>
        <p:spPr>
          <a:xfrm>
            <a:off x="11471441" y="3320997"/>
            <a:ext cx="540916" cy="39967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/>
          <p:nvPr/>
        </p:nvSpPr>
        <p:spPr>
          <a:xfrm>
            <a:off x="10405682" y="3282086"/>
            <a:ext cx="540916" cy="39967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/>
          <p:nvPr/>
        </p:nvSpPr>
        <p:spPr>
          <a:xfrm>
            <a:off x="11107576" y="3815519"/>
            <a:ext cx="540916" cy="39967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/>
          <p:nvPr/>
        </p:nvSpPr>
        <p:spPr>
          <a:xfrm>
            <a:off x="10204661" y="3840471"/>
            <a:ext cx="540916" cy="39967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6" name="Straight Connector 125"/>
          <p:cNvCxnSpPr>
            <a:stCxn id="120" idx="3"/>
            <a:endCxn id="122" idx="0"/>
          </p:cNvCxnSpPr>
          <p:nvPr/>
        </p:nvCxnSpPr>
        <p:spPr>
          <a:xfrm flipH="1">
            <a:off x="10676140" y="3166350"/>
            <a:ext cx="215959" cy="1157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>
            <a:stCxn id="120" idx="5"/>
            <a:endCxn id="121" idx="0"/>
          </p:cNvCxnSpPr>
          <p:nvPr/>
        </p:nvCxnSpPr>
        <p:spPr>
          <a:xfrm>
            <a:off x="11274585" y="3166350"/>
            <a:ext cx="467314" cy="15464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>
            <a:stCxn id="122" idx="5"/>
            <a:endCxn id="123" idx="7"/>
          </p:cNvCxnSpPr>
          <p:nvPr/>
        </p:nvCxnSpPr>
        <p:spPr>
          <a:xfrm>
            <a:off x="10867383" y="3623226"/>
            <a:ext cx="701894" cy="25082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>
            <a:stCxn id="122" idx="4"/>
            <a:endCxn id="124" idx="0"/>
          </p:cNvCxnSpPr>
          <p:nvPr/>
        </p:nvCxnSpPr>
        <p:spPr>
          <a:xfrm flipH="1">
            <a:off x="10475119" y="3681756"/>
            <a:ext cx="201021" cy="15871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Oval 132"/>
          <p:cNvSpPr/>
          <p:nvPr/>
        </p:nvSpPr>
        <p:spPr>
          <a:xfrm>
            <a:off x="6306461" y="5136613"/>
            <a:ext cx="473028" cy="40278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Oval 133"/>
          <p:cNvSpPr/>
          <p:nvPr/>
        </p:nvSpPr>
        <p:spPr>
          <a:xfrm>
            <a:off x="6031013" y="6250526"/>
            <a:ext cx="394754" cy="4185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Oval 134"/>
          <p:cNvSpPr/>
          <p:nvPr/>
        </p:nvSpPr>
        <p:spPr>
          <a:xfrm>
            <a:off x="5692005" y="5674063"/>
            <a:ext cx="473028" cy="40278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Oval 135"/>
          <p:cNvSpPr/>
          <p:nvPr/>
        </p:nvSpPr>
        <p:spPr>
          <a:xfrm>
            <a:off x="6865346" y="5562539"/>
            <a:ext cx="473028" cy="40278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/>
          <p:cNvSpPr/>
          <p:nvPr/>
        </p:nvSpPr>
        <p:spPr>
          <a:xfrm>
            <a:off x="6554431" y="6260285"/>
            <a:ext cx="473028" cy="40278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Oval 137"/>
          <p:cNvSpPr/>
          <p:nvPr/>
        </p:nvSpPr>
        <p:spPr>
          <a:xfrm>
            <a:off x="5392694" y="6257250"/>
            <a:ext cx="473028" cy="40278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0" name="Straight Connector 139"/>
          <p:cNvCxnSpPr>
            <a:stCxn id="133" idx="4"/>
            <a:endCxn id="135" idx="7"/>
          </p:cNvCxnSpPr>
          <p:nvPr/>
        </p:nvCxnSpPr>
        <p:spPr>
          <a:xfrm flipH="1">
            <a:off x="6095760" y="5539402"/>
            <a:ext cx="447215" cy="193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>
            <a:stCxn id="133" idx="4"/>
            <a:endCxn id="136" idx="2"/>
          </p:cNvCxnSpPr>
          <p:nvPr/>
        </p:nvCxnSpPr>
        <p:spPr>
          <a:xfrm>
            <a:off x="6542975" y="5539402"/>
            <a:ext cx="322371" cy="2245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/>
          <p:cNvCxnSpPr>
            <a:stCxn id="135" idx="3"/>
            <a:endCxn id="138" idx="1"/>
          </p:cNvCxnSpPr>
          <p:nvPr/>
        </p:nvCxnSpPr>
        <p:spPr>
          <a:xfrm flipH="1">
            <a:off x="5461967" y="6017865"/>
            <a:ext cx="299311" cy="2983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>
            <a:endCxn id="134" idx="0"/>
          </p:cNvCxnSpPr>
          <p:nvPr/>
        </p:nvCxnSpPr>
        <p:spPr>
          <a:xfrm>
            <a:off x="6034822" y="6054069"/>
            <a:ext cx="193568" cy="1964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136" idx="3"/>
            <a:endCxn id="137" idx="0"/>
          </p:cNvCxnSpPr>
          <p:nvPr/>
        </p:nvCxnSpPr>
        <p:spPr>
          <a:xfrm flipH="1">
            <a:off x="6790945" y="5906341"/>
            <a:ext cx="143674" cy="3539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Oval 102"/>
          <p:cNvSpPr/>
          <p:nvPr/>
        </p:nvSpPr>
        <p:spPr>
          <a:xfrm>
            <a:off x="7188056" y="6221372"/>
            <a:ext cx="473028" cy="40278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3" name="Straight Connector 42"/>
          <p:cNvCxnSpPr>
            <a:stCxn id="136" idx="5"/>
            <a:endCxn id="103" idx="0"/>
          </p:cNvCxnSpPr>
          <p:nvPr/>
        </p:nvCxnSpPr>
        <p:spPr>
          <a:xfrm>
            <a:off x="7269101" y="5906341"/>
            <a:ext cx="155469" cy="31503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97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08000"/>
          </a:xfrm>
        </p:spPr>
        <p:txBody>
          <a:bodyPr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49681"/>
            <a:ext cx="8596668" cy="4791682"/>
          </a:xfrm>
        </p:spPr>
        <p:txBody>
          <a:bodyPr/>
          <a:lstStyle/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application is based on Python.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System configuration </a:t>
            </a: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690647"/>
              </p:ext>
            </p:extLst>
          </p:nvPr>
        </p:nvGraphicFramePr>
        <p:xfrm>
          <a:off x="2277534" y="3089602"/>
          <a:ext cx="6634479" cy="21698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8045">
                  <a:extLst>
                    <a:ext uri="{9D8B030D-6E8A-4147-A177-3AD203B41FA5}">
                      <a16:colId xmlns="" xmlns:a16="http://schemas.microsoft.com/office/drawing/2014/main" val="1267073193"/>
                    </a:ext>
                  </a:extLst>
                </a:gridCol>
                <a:gridCol w="4215068">
                  <a:extLst>
                    <a:ext uri="{9D8B030D-6E8A-4147-A177-3AD203B41FA5}">
                      <a16:colId xmlns="" xmlns:a16="http://schemas.microsoft.com/office/drawing/2014/main" val="2668077132"/>
                    </a:ext>
                  </a:extLst>
                </a:gridCol>
                <a:gridCol w="1611366">
                  <a:extLst>
                    <a:ext uri="{9D8B030D-6E8A-4147-A177-3AD203B41FA5}">
                      <a16:colId xmlns="" xmlns:a16="http://schemas.microsoft.com/office/drawing/2014/main" val="1801739435"/>
                    </a:ext>
                  </a:extLst>
                </a:gridCol>
              </a:tblGrid>
              <a:tr h="867955">
                <a:tc>
                  <a:txBody>
                    <a:bodyPr/>
                    <a:lstStyle/>
                    <a:p>
                      <a:pPr algn="ctr"/>
                      <a:endParaRPr lang="en-US" sz="1600" spc="25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1600" spc="25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Sr.No</a:t>
                      </a:r>
                      <a:r>
                        <a:rPr lang="en-US" sz="1600" spc="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sz="1600" spc="25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1600" spc="25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Tool/Software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sz="1600" spc="25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1600" spc="25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Version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138051648"/>
                  </a:ext>
                </a:extLst>
              </a:tr>
              <a:tr h="433977">
                <a:tc>
                  <a:txBody>
                    <a:bodyPr/>
                    <a:lstStyle/>
                    <a:p>
                      <a:pPr algn="ctr"/>
                      <a:r>
                        <a:rPr lang="en-US" sz="1600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pc="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Python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3.x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918807100"/>
                  </a:ext>
                </a:extLst>
              </a:tr>
              <a:tr h="433977">
                <a:tc>
                  <a:txBody>
                    <a:bodyPr/>
                    <a:lstStyle/>
                    <a:p>
                      <a:pPr algn="ctr"/>
                      <a:r>
                        <a:rPr lang="en-US" sz="1600" spc="25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Matplotlib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3.3.4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461534473"/>
                  </a:ext>
                </a:extLst>
              </a:tr>
              <a:tr h="433977">
                <a:tc>
                  <a:txBody>
                    <a:bodyPr/>
                    <a:lstStyle/>
                    <a:p>
                      <a:pPr algn="ctr"/>
                      <a:r>
                        <a:rPr lang="en-US" sz="1600" spc="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Jupiter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pc="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4.4.0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881602052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577254" y="2650546"/>
            <a:ext cx="603504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 1 Prerequisites tools and software</a:t>
            </a: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41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1937457"/>
              </p:ext>
            </p:extLst>
          </p:nvPr>
        </p:nvGraphicFramePr>
        <p:xfrm>
          <a:off x="1209040" y="2690812"/>
          <a:ext cx="7406640" cy="27447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7120">
                  <a:extLst>
                    <a:ext uri="{9D8B030D-6E8A-4147-A177-3AD203B41FA5}">
                      <a16:colId xmlns="" xmlns:a16="http://schemas.microsoft.com/office/drawing/2014/main" val="899629669"/>
                    </a:ext>
                  </a:extLst>
                </a:gridCol>
                <a:gridCol w="6319520">
                  <a:extLst>
                    <a:ext uri="{9D8B030D-6E8A-4147-A177-3AD203B41FA5}">
                      <a16:colId xmlns="" xmlns:a16="http://schemas.microsoft.com/office/drawing/2014/main" val="4054653838"/>
                    </a:ext>
                  </a:extLst>
                </a:gridCol>
              </a:tblGrid>
              <a:tr h="686197">
                <a:tc>
                  <a:txBody>
                    <a:bodyPr/>
                    <a:lstStyle/>
                    <a:p>
                      <a:pPr algn="ctr"/>
                      <a:r>
                        <a:rPr lang="en-US" sz="1800" spc="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Sr. No.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pc="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Tool/Software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180251425"/>
                  </a:ext>
                </a:extLst>
              </a:tr>
              <a:tr h="686197">
                <a:tc>
                  <a:txBody>
                    <a:bodyPr/>
                    <a:lstStyle/>
                    <a:p>
                      <a:pPr algn="ctr"/>
                      <a:r>
                        <a:rPr lang="en-US" sz="1800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pc="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RAM - 16GB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81819620"/>
                  </a:ext>
                </a:extLst>
              </a:tr>
              <a:tr h="686197">
                <a:tc>
                  <a:txBody>
                    <a:bodyPr/>
                    <a:lstStyle/>
                    <a:p>
                      <a:pPr algn="ctr"/>
                      <a:r>
                        <a:rPr lang="en-US" sz="1800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Processor - Intel(R) Core(TM) i7-8550U CPU @ 1.80GHz   1.99 GHz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704206628"/>
                  </a:ext>
                </a:extLst>
              </a:tr>
              <a:tr h="686197">
                <a:tc>
                  <a:txBody>
                    <a:bodyPr/>
                    <a:lstStyle/>
                    <a:p>
                      <a:pPr algn="ctr"/>
                      <a:r>
                        <a:rPr lang="en-US" sz="1800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pc="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Windows 11 Pro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708837244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281680" y="2136814"/>
            <a:ext cx="343408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Table 5.2 H/W Requirement</a:t>
            </a: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164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2534" y="194734"/>
            <a:ext cx="8596668" cy="863600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MODELS USED</a:t>
            </a:r>
            <a:b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Numpy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python library. It is used while working with arrays. It is useful for quick array based operations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Pandas is used for working with relational data. It provide support in analyzing and manipulating data.[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16]</a:t>
            </a:r>
          </a:p>
          <a:p>
            <a:pPr marL="0" indent="0" algn="just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Matplotlib is a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plotting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library.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its numerical mathematics extension 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Numpy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provides an object-oriented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for embedding plots into applications.[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17]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09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b="1" dirty="0" smtClean="0"/>
          </a:p>
          <a:p>
            <a:endParaRPr lang="en-US" b="1" dirty="0"/>
          </a:p>
          <a:p>
            <a:endParaRPr lang="en-US" b="1" dirty="0" smtClean="0"/>
          </a:p>
          <a:p>
            <a:endParaRPr lang="en-US" b="1" dirty="0"/>
          </a:p>
          <a:p>
            <a:endParaRPr lang="en-US" b="1" dirty="0" smtClean="0"/>
          </a:p>
          <a:p>
            <a:endParaRPr lang="en-US" b="1" dirty="0"/>
          </a:p>
          <a:p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                           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                               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Fig. 2. Fraud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transaction data </a:t>
            </a:r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81" y="1097280"/>
            <a:ext cx="7640319" cy="40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26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figure 2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few transactions are shown. 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28 properties, which are V1, V2…V28. Here,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“Time”, “Amount”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“Class”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3 extra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properties. 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have total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31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properties.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properties are having some value for every transaction.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Once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is trained, then we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 verify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correctness and performance by passing test dataset to application.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will get either 0 or 1 for column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“Class”.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Here 0 is for valid transaction and 1 is for fraudulent transaction.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93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 AND 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80160"/>
            <a:ext cx="8596668" cy="557783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shown in Fig.3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we have total 2,84807 transaction. In that, 492 are fraudulent transaction.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0" indent="0" algn="ctr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Fig.3. Fraud and Genuine Transactions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405" y="2296160"/>
            <a:ext cx="7418205" cy="3948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82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589280"/>
            <a:ext cx="8596668" cy="6268719"/>
          </a:xfrm>
        </p:spPr>
        <p:txBody>
          <a:bodyPr>
            <a:normAutofit fontScale="77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ith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deployed with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 forest algorithm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we found Precision Score of 0.94167, F1 Score of 0.88281, Accuracy Score of 0.99965 and Recall Score of 0.83088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shows matrix plot of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 forest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algorithm.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Fig.3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Random Forest algorithm Matrix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160" y="2150020"/>
            <a:ext cx="6268720" cy="406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96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406401"/>
            <a:ext cx="8596668" cy="5634962"/>
          </a:xfrm>
        </p:spPr>
        <p:txBody>
          <a:bodyPr>
            <a:normAutofit fontScale="700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application deployed with Logistic Regression (LR) algorithm, we found Precision Score of 0.87629, F1 Score of 0.72961, Accuracy Score of 0.99926 and Recall Score of 0.62500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Fig.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matrix plot of Logistic Regression (LR)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algorithm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Fig. 4 Logistic Regression (LR) algorithm Matrix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0320" y="1696720"/>
            <a:ext cx="5923280" cy="366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91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396240"/>
            <a:ext cx="8596668" cy="5943599"/>
          </a:xfrm>
        </p:spPr>
        <p:txBody>
          <a:bodyPr>
            <a:normAutofit fontScale="700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application deployed with Decision Tree algorithm, we found Precision Score of 0.76712, F1 Score of 0.79433, Accuracy Score of 0.99932 and Recall Score of 0.82353.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matrix plot of Decision Tree algorithm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Fig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Tree algorithm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algorithm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Matrix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0961" y="1501680"/>
            <a:ext cx="6278880" cy="43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04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3360"/>
            <a:ext cx="9906000" cy="6248399"/>
          </a:xfrm>
        </p:spPr>
        <p:txBody>
          <a:bodyPr/>
          <a:lstStyle/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Below Table 2 shows the comparison of algorithms based on different parameters.</a:t>
            </a:r>
          </a:p>
          <a:p>
            <a:pPr marL="0" indent="0" algn="ctr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 2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Algorithm comparison on basis of four scores,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Precision,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MCC,Accuracy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Recall</a:t>
            </a: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2625792"/>
              </p:ext>
            </p:extLst>
          </p:nvPr>
        </p:nvGraphicFramePr>
        <p:xfrm>
          <a:off x="426723" y="2255520"/>
          <a:ext cx="8787604" cy="39014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41117">
                  <a:extLst>
                    <a:ext uri="{9D8B030D-6E8A-4147-A177-3AD203B41FA5}">
                      <a16:colId xmlns="" xmlns:a16="http://schemas.microsoft.com/office/drawing/2014/main" val="3224720583"/>
                    </a:ext>
                  </a:extLst>
                </a:gridCol>
                <a:gridCol w="2123440">
                  <a:extLst>
                    <a:ext uri="{9D8B030D-6E8A-4147-A177-3AD203B41FA5}">
                      <a16:colId xmlns="" xmlns:a16="http://schemas.microsoft.com/office/drawing/2014/main" val="2392782717"/>
                    </a:ext>
                  </a:extLst>
                </a:gridCol>
                <a:gridCol w="2164080">
                  <a:extLst>
                    <a:ext uri="{9D8B030D-6E8A-4147-A177-3AD203B41FA5}">
                      <a16:colId xmlns="" xmlns:a16="http://schemas.microsoft.com/office/drawing/2014/main" val="369202368"/>
                    </a:ext>
                  </a:extLst>
                </a:gridCol>
                <a:gridCol w="1330960">
                  <a:extLst>
                    <a:ext uri="{9D8B030D-6E8A-4147-A177-3AD203B41FA5}">
                      <a16:colId xmlns="" xmlns:a16="http://schemas.microsoft.com/office/drawing/2014/main" val="341269608"/>
                    </a:ext>
                  </a:extLst>
                </a:gridCol>
                <a:gridCol w="1828007">
                  <a:extLst>
                    <a:ext uri="{9D8B030D-6E8A-4147-A177-3AD203B41FA5}">
                      <a16:colId xmlns="" xmlns:a16="http://schemas.microsoft.com/office/drawing/2014/main" val="3638478103"/>
                    </a:ext>
                  </a:extLst>
                </a:gridCol>
              </a:tblGrid>
              <a:tr h="358342">
                <a:tc rowSpan="2" gridSpan="2">
                  <a:txBody>
                    <a:bodyPr/>
                    <a:lstStyle/>
                    <a:p>
                      <a:pPr marL="0" marR="0" algn="ctr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Algorithms used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55977613"/>
                  </a:ext>
                </a:extLst>
              </a:tr>
              <a:tr h="1075027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/>
                      <a:endParaRPr lang="en-US" sz="18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/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Random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Forest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Logistic Regression (LR)</a:t>
                      </a:r>
                      <a:endParaRPr lang="en-US" sz="1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/>
                      <a:endParaRPr lang="en-US" sz="18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/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Decision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Tree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290102544"/>
                  </a:ext>
                </a:extLst>
              </a:tr>
              <a:tr h="701565">
                <a:tc rowSpan="4">
                  <a:txBody>
                    <a:bodyPr/>
                    <a:lstStyle/>
                    <a:p>
                      <a:pPr marL="0" marR="0" algn="ctr"/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 algn="ctr"/>
                      <a:r>
                        <a:rPr lang="en-US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</a:t>
                      </a:r>
                      <a:endParaRPr lang="en-US" sz="1800" b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/>
                      <a:endParaRPr lang="en-US" sz="1800" b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/>
                      <a:r>
                        <a:rPr lang="en-US" sz="18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Score</a:t>
                      </a:r>
                      <a:endParaRPr lang="en-US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Precision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Score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0.94167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0.87629</a:t>
                      </a:r>
                      <a:endParaRPr lang="en-US" sz="1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0.76712</a:t>
                      </a:r>
                      <a:endParaRPr lang="en-US" sz="1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659410603"/>
                  </a:ext>
                </a:extLst>
              </a:tr>
              <a:tr h="5261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MCC 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Score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0.88281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0.72961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0.79433</a:t>
                      </a:r>
                      <a:endParaRPr lang="en-US" sz="1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935609518"/>
                  </a:ext>
                </a:extLst>
              </a:tr>
              <a:tr h="70156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Accuracy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Score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0.99965</a:t>
                      </a:r>
                      <a:endParaRPr lang="en-US" sz="1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0.99926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0.99932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757310411"/>
                  </a:ext>
                </a:extLst>
              </a:tr>
              <a:tr h="5387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Recall Score</a:t>
                      </a:r>
                      <a:endParaRPr lang="en-US" sz="1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0.83088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0.62500</a:t>
                      </a:r>
                      <a:endParaRPr lang="en-US" sz="1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0.82353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5564254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858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 AND FUTURE SCOPE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25601"/>
            <a:ext cx="8596668" cy="4415762"/>
          </a:xfrm>
        </p:spPr>
        <p:txBody>
          <a:bodyPr/>
          <a:lstStyle/>
          <a:p>
            <a:r>
              <a:rPr lang="en-US" dirty="0"/>
              <a:t>We found that Random Forest algorithm is best amongst all algorithms used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It has better Accuracy, Precision, MCC and Recall score.</a:t>
            </a:r>
          </a:p>
          <a:p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can work towards creating more interactive web application.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38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29919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6920" y="518160"/>
            <a:ext cx="10515600" cy="5100003"/>
          </a:xfrm>
        </p:spPr>
        <p:txBody>
          <a:bodyPr>
            <a:no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[1] K. Randhawa, C. K. Loo, M.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Seera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C. P. Lim and A. K. Nandi, "Credit Card Fraud Detection Using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AdaBoost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Majority Voting," in 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IEEE Access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vol. 6, pp. 14277-14284, 2018,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10.1109/ACCESS.2018.2806420.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[2] D.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Tanouz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R. R. Subramanian, D.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Eswar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G. V. P. Reddy, A. R. Kumar and C. V. N. M.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Praneeth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"Credit Card Fraud Detection Using Machine Learning," 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 5th International Conference on Intelligent Computing and Control Systems (ICICCS)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2021, pp. 967-972,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10.1109/ICICCS51141.2021.9432308.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[3] V. Jain, H.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Kavitha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S.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Mohana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Kumar, "Credit Card Fraud Detection Web Application using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Streamlit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Machine Learning," 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 IEEE International Conference on Data Science and Information System (ICDSIS)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2022, pp. 1-5,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10.1109/ICDSIS55133.2022.9915901.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[4] M. R.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Dileep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A. V.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Navaneeth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M. Abhishek, "A Novel Approach for Credit Card Fraud Detection using Decision Tree and Random Forest Algorithms," 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 Third International Conference on Intelligent Communication Technologies and Virtual Mobile Networks (ICICV)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2021, pp. 1025-1028,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10.1109/ICICV50876.2021.9388431.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[5] D. Li, "Credit card fraud identification based on unbalanced data set based on fusion model," 2019 IEEE 1st International Conference on Civil Aviation Safety and Information Technology (ICCASIT), 2019, pp. 235-239,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10.1109/ICCASIT48058.2019.8973167.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[6] S. K. Saddam Hussain, E. Sai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Charan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Reddy, K. G.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Akshay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T.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Akanksha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"Fraud Detection in Credit Card Transactions Using SVM and Random Forest Algorithms," 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 Fifth International Conference on I-SMAC (</a:t>
            </a:r>
            <a:r>
              <a:rPr lang="en-US" sz="1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IoT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Social, Mobile, Analytics and Cloud) (I-SMAC)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2021, pp. 1013-1017,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10.1109/I-SMAC52330.2021.9640631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67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74955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05840"/>
            <a:ext cx="10515600" cy="5171123"/>
          </a:xfrm>
        </p:spPr>
        <p:txBody>
          <a:bodyPr>
            <a:no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[7] S. Khatri, A. Arora and A. P. Agrawal, "Supervised Machine Learning Algorithms for Credit Card Fraud Detection: A Comparison," 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2020 10th International Conference on Cloud Computing, Data Science &amp; Engineering (Confluence)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2020, pp. 680-683,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10.1109/Confluence47617.2020.9057851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8] C. Wang, Y. Wang, Z. Ye, L. Yan, W.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S. Pan, "Credit Card Fraud Detection Based on Whale Algorithm Optimized BP Neural Network," 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2018 13th International Conference on Computer Science &amp; Education (ICCSE)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2018, pp. 1-4,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10.1109/ICCSE.2018.8468855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9] C. H.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Sumanth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P. P.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Kalyan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B. Ravi and S.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Balasubramani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"Analysis of Credit Card Fraud Detection using Machine Learning Techniques," 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 7th International Conference on Communication and Electronics Systems (ICCES)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2022, pp. 1140-1144,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10.1109/ICCES54183.2022.9835751.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[10] A.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Kundu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Panigrahi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S. Sural and A. K.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Majumdar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"BLAST-SSAHA Hybridization for Credit Card Fraud Detection," in 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IEEE Transactions on Dependable and Secure Computing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vol. 6, no. 4, pp. 309-315, Oct.-Dec. 2009,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10.1109/TDSC.2009.11.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[11] D. Li, "Credit card fraud identification based on unbalanced data set based on fusion model," 2019 IEEE 1st International Conference on Civil Aviation Safety and Information Technology (ICCASIT), 2019, pp. 235-239,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10.1109/ICCASIT48058.2019.8973167.</a:t>
            </a:r>
          </a:p>
          <a:p>
            <a:pPr marL="0" indent="0"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476230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[12]What is a credit card? (2003, November 19). Investopedia. </a:t>
            </a:r>
            <a:r>
              <a:rPr lang="en-US" u="sng" dirty="0">
                <a:hlinkClick r:id="rId2"/>
              </a:rPr>
              <a:t>https://www.investopedia.com/terms/c/creditcard.asp</a:t>
            </a:r>
            <a:endParaRPr lang="en-US" dirty="0"/>
          </a:p>
          <a:p>
            <a:r>
              <a:rPr lang="en-US" dirty="0"/>
              <a:t>[13]Credit card fraud. (2022, September 22). Wikipedia, the free encyclopedia. Retrieved May 11, 2023, from </a:t>
            </a:r>
            <a:r>
              <a:rPr lang="en-US" u="sng" dirty="0">
                <a:hlinkClick r:id="rId3"/>
              </a:rPr>
              <a:t>https://en.wikipedia.org/wiki/Credit_card_fraud</a:t>
            </a:r>
            <a:endParaRPr lang="en-US" dirty="0"/>
          </a:p>
          <a:p>
            <a:r>
              <a:rPr lang="en-US" dirty="0"/>
              <a:t>[14] Fraud detection algorithms | Fraud detection using machine learning. (2023, March 2). </a:t>
            </a:r>
            <a:r>
              <a:rPr lang="en-US" dirty="0" err="1"/>
              <a:t>Intellipaat</a:t>
            </a:r>
            <a:r>
              <a:rPr lang="en-US" dirty="0"/>
              <a:t> Blog. </a:t>
            </a:r>
            <a:r>
              <a:rPr lang="en-US" u="sng" dirty="0">
                <a:hlinkClick r:id="rId4"/>
              </a:rPr>
              <a:t>https://intellipaat.com/blog/fraud-detection-machine-learning-algorithms/</a:t>
            </a:r>
            <a:endParaRPr lang="en-US" dirty="0"/>
          </a:p>
          <a:p>
            <a:r>
              <a:rPr lang="en-US" dirty="0"/>
              <a:t>[15] Credit Card Fraud Detection Accessed: Jan. 20, 2022.</a:t>
            </a:r>
          </a:p>
          <a:p>
            <a:r>
              <a:rPr lang="en-US" dirty="0"/>
              <a:t>[Online].</a:t>
            </a:r>
            <a:r>
              <a:rPr lang="en-US" dirty="0" err="1"/>
              <a:t>Available:https</a:t>
            </a:r>
            <a:r>
              <a:rPr lang="en-US" dirty="0"/>
              <a:t>://www.kaggle.com/mlgulb/creditcardfrad.</a:t>
            </a:r>
          </a:p>
          <a:p>
            <a:r>
              <a:rPr lang="en-US" dirty="0"/>
              <a:t>[16] Wikipedia. (</a:t>
            </a:r>
            <a:r>
              <a:rPr lang="en-US" dirty="0" err="1"/>
              <a:t>n.d.</a:t>
            </a:r>
            <a:r>
              <a:rPr lang="en-US" dirty="0"/>
              <a:t>). pandas (software). https://en.wikipedia.org/wiki/Main_Page. Retrieved February 28, 2023, from </a:t>
            </a:r>
            <a:r>
              <a:rPr lang="en-US" dirty="0">
                <a:hlinkClick r:id="rId5"/>
              </a:rPr>
              <a:t>https://en.wikipedia.org/wiki/Pandas_(software)</a:t>
            </a:r>
            <a:endParaRPr lang="en-US" dirty="0"/>
          </a:p>
          <a:p>
            <a:r>
              <a:rPr lang="en-US" dirty="0"/>
              <a:t>[17]Wikipedia.(</a:t>
            </a:r>
            <a:r>
              <a:rPr lang="en-US" dirty="0" err="1"/>
              <a:t>n.d.</a:t>
            </a:r>
            <a:r>
              <a:rPr lang="en-US" dirty="0"/>
              <a:t>). </a:t>
            </a:r>
            <a:r>
              <a:rPr lang="en-US" i="1" dirty="0"/>
              <a:t>Matplotlib</a:t>
            </a:r>
            <a:r>
              <a:rPr lang="en-US" dirty="0"/>
              <a:t>. https://en.wikipedia.org/wiki/Main_Page. Retrieved February 28, 2023, from </a:t>
            </a:r>
            <a:r>
              <a:rPr lang="en-US" dirty="0">
                <a:hlinkClick r:id="rId6"/>
              </a:rPr>
              <a:t>https://en.wikipedia.org/wiki/Matplotlib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6804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594677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OF PUBLICATION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838960"/>
            <a:ext cx="9144000" cy="4927600"/>
          </a:xfrm>
        </p:spPr>
        <p:txBody>
          <a:bodyPr/>
          <a:lstStyle/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2610223"/>
              </p:ext>
            </p:extLst>
          </p:nvPr>
        </p:nvGraphicFramePr>
        <p:xfrm>
          <a:off x="1615439" y="2377440"/>
          <a:ext cx="8097521" cy="3657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13169">
                  <a:extLst>
                    <a:ext uri="{9D8B030D-6E8A-4147-A177-3AD203B41FA5}">
                      <a16:colId xmlns="" xmlns:a16="http://schemas.microsoft.com/office/drawing/2014/main" val="474300374"/>
                    </a:ext>
                  </a:extLst>
                </a:gridCol>
                <a:gridCol w="2160373">
                  <a:extLst>
                    <a:ext uri="{9D8B030D-6E8A-4147-A177-3AD203B41FA5}">
                      <a16:colId xmlns="" xmlns:a16="http://schemas.microsoft.com/office/drawing/2014/main" val="43314283"/>
                    </a:ext>
                  </a:extLst>
                </a:gridCol>
                <a:gridCol w="2044547">
                  <a:extLst>
                    <a:ext uri="{9D8B030D-6E8A-4147-A177-3AD203B41FA5}">
                      <a16:colId xmlns="" xmlns:a16="http://schemas.microsoft.com/office/drawing/2014/main" val="2116462388"/>
                    </a:ext>
                  </a:extLst>
                </a:gridCol>
                <a:gridCol w="2979432">
                  <a:extLst>
                    <a:ext uri="{9D8B030D-6E8A-4147-A177-3AD203B41FA5}">
                      <a16:colId xmlns="" xmlns:a16="http://schemas.microsoft.com/office/drawing/2014/main" val="4212068082"/>
                    </a:ext>
                  </a:extLst>
                </a:gridCol>
              </a:tblGrid>
              <a:tr h="80544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Paper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Title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Author List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Conference/Journal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537867328"/>
                  </a:ext>
                </a:extLst>
              </a:tr>
              <a:tr h="251903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Paper1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relative analysis of Machine Learning algorithms in Credit card fraud detection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Mamta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Mantri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Mr.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B.L.Pal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Mr. Shiv Kumar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National Conference on “EMERGING TRENDS IN SCIENCE, TECHNOLOGY &amp; MANAGEMENT''(NCETSTM – 2K23)"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2905745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933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Thankyou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Q&amp;A.</a:t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30961"/>
            <a:ext cx="8596668" cy="4710402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4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320</TotalTime>
  <Words>1369</Words>
  <Application>Microsoft Office PowerPoint</Application>
  <PresentationFormat>Custom</PresentationFormat>
  <Paragraphs>281</Paragraphs>
  <Slides>29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Trek</vt:lpstr>
      <vt:lpstr>Credit card fraud detection using ml with analysis of algorithms</vt:lpstr>
      <vt:lpstr>Introduction</vt:lpstr>
      <vt:lpstr>Literature Review</vt:lpstr>
      <vt:lpstr>Literature Review</vt:lpstr>
      <vt:lpstr>PROBLEM STATEMENT</vt:lpstr>
      <vt:lpstr>PROPOSED SYSTEM</vt:lpstr>
      <vt:lpstr>PROPOSED SYSTEM</vt:lpstr>
      <vt:lpstr> LOGISTIC REGRESSION </vt:lpstr>
      <vt:lpstr>PowerPoint Presentation</vt:lpstr>
      <vt:lpstr> DECISION TREE</vt:lpstr>
      <vt:lpstr>PowerPoint Presentation</vt:lpstr>
      <vt:lpstr> RANDOM FOREST</vt:lpstr>
      <vt:lpstr>PowerPoint Presentation</vt:lpstr>
      <vt:lpstr>IMPLEMENTATION</vt:lpstr>
      <vt:lpstr>PowerPoint Presentation</vt:lpstr>
      <vt:lpstr>MODELS USED </vt:lpstr>
      <vt:lpstr>PowerPoint Presentation</vt:lpstr>
      <vt:lpstr>PowerPoint Presentation</vt:lpstr>
      <vt:lpstr>RESULT AND DISCUSSION</vt:lpstr>
      <vt:lpstr>PowerPoint Presentation</vt:lpstr>
      <vt:lpstr>PowerPoint Presentation</vt:lpstr>
      <vt:lpstr>PowerPoint Presentation</vt:lpstr>
      <vt:lpstr>PowerPoint Presentation</vt:lpstr>
      <vt:lpstr>CONCLUSION AND FUTURE SCOPE </vt:lpstr>
      <vt:lpstr>References</vt:lpstr>
      <vt:lpstr>PowerPoint Presentation</vt:lpstr>
      <vt:lpstr>PowerPoint Presentation</vt:lpstr>
      <vt:lpstr>LIST OF PUBLICATION</vt:lpstr>
      <vt:lpstr>     Thankyou  Q&amp;A. </vt:lpstr>
    </vt:vector>
  </TitlesOfParts>
  <Company>Oracle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relative analysis of Machine Learning algorithms in Credit card fraud detection</dc:title>
  <dc:creator>Rahul Chokhra</dc:creator>
  <cp:lastModifiedBy>user</cp:lastModifiedBy>
  <cp:revision>303</cp:revision>
  <dcterms:created xsi:type="dcterms:W3CDTF">2023-03-15T07:24:19Z</dcterms:created>
  <dcterms:modified xsi:type="dcterms:W3CDTF">2024-06-24T15:35:13Z</dcterms:modified>
</cp:coreProperties>
</file>