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13" Type="http://schemas.openxmlformats.org/officeDocument/2006/relationships/slide" Target="slides/slide12.xml" /><Relationship Id="rId3" Type="http://schemas.openxmlformats.org/officeDocument/2006/relationships/slide" Target="slides/slide2.xml" /><Relationship Id="rId7" Type="http://schemas.openxmlformats.org/officeDocument/2006/relationships/slide" Target="slides/slide6.xml" /><Relationship Id="rId12" Type="http://schemas.openxmlformats.org/officeDocument/2006/relationships/slide" Target="slides/slide11.xml" /><Relationship Id="rId17" Type="http://schemas.openxmlformats.org/officeDocument/2006/relationships/tableStyles" Target="tableStyles.xml" /><Relationship Id="rId2" Type="http://schemas.openxmlformats.org/officeDocument/2006/relationships/slide" Target="slides/slide1.xml" /><Relationship Id="rId16" Type="http://schemas.openxmlformats.org/officeDocument/2006/relationships/theme" Target="theme/theme1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slide" Target="slides/slide10.xml" /><Relationship Id="rId5" Type="http://schemas.openxmlformats.org/officeDocument/2006/relationships/slide" Target="slides/slide4.xml" /><Relationship Id="rId15" Type="http://schemas.openxmlformats.org/officeDocument/2006/relationships/viewProps" Target="viewProps.xml" /><Relationship Id="rId10" Type="http://schemas.openxmlformats.org/officeDocument/2006/relationships/slide" Target="slides/slide9.xml" /><Relationship Id="rId4" Type="http://schemas.openxmlformats.org/officeDocument/2006/relationships/slide" Target="slides/slide3.xml" /><Relationship Id="rId9" Type="http://schemas.openxmlformats.org/officeDocument/2006/relationships/slide" Target="slides/slide8.xml" /><Relationship Id="rId14" Type="http://schemas.openxmlformats.org/officeDocument/2006/relationships/presProps" Target="presProps.xml" 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10/14/2024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10/14/2024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10/14/2024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10/14/2024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10/14/2024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10/14/2024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10/14/2024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10/14/2024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10/14/2024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10/14/2024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10/14/2024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10/14/2024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10/14/2024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10/14/2024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10/14/2024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10/14/2024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13" Type="http://schemas.openxmlformats.org/officeDocument/2006/relationships/slideLayout" Target="../slideLayouts/slideLayout13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slideLayout" Target="../slideLayouts/slideLayout12.xml" /><Relationship Id="rId17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6" Type="http://schemas.openxmlformats.org/officeDocument/2006/relationships/slideLayout" Target="../slideLayouts/slideLayout16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5" Type="http://schemas.openxmlformats.org/officeDocument/2006/relationships/slideLayout" Target="../slideLayouts/slideLayout1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Relationship Id="rId14" Type="http://schemas.openxmlformats.org/officeDocument/2006/relationships/slideLayout" Target="../slideLayouts/slideLayout14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10/14/2024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15B668-DAA0-BEC2-96B6-4FE587F0412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THE PANG SYSTEM OF THE OLLO COMMUNITY OF TIRAP DISTRICT, ARUNACHAL PRADESH 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4B00F1D-5959-FF54-5EC1-698C043E100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GB" dirty="0"/>
              <a:t>Name: </a:t>
            </a:r>
            <a:r>
              <a:rPr lang="en-GB" dirty="0" err="1"/>
              <a:t>Jumgam</a:t>
            </a:r>
            <a:r>
              <a:rPr lang="en-GB" dirty="0"/>
              <a:t> </a:t>
            </a:r>
            <a:r>
              <a:rPr lang="en-GB" dirty="0" err="1"/>
              <a:t>Loyi</a:t>
            </a:r>
            <a:endParaRPr lang="en-GB" dirty="0"/>
          </a:p>
          <a:p>
            <a:r>
              <a:rPr lang="en-GB" dirty="0"/>
              <a:t>History department ( 2021 batch)</a:t>
            </a:r>
          </a:p>
          <a:p>
            <a:r>
              <a:rPr lang="en-GB" dirty="0"/>
              <a:t>Supervisor: </a:t>
            </a:r>
            <a:r>
              <a:rPr lang="en-GB" dirty="0" err="1"/>
              <a:t>Dr.</a:t>
            </a:r>
            <a:r>
              <a:rPr lang="en-GB" dirty="0"/>
              <a:t> Sanjay </a:t>
            </a:r>
            <a:r>
              <a:rPr lang="en-GB" dirty="0" err="1"/>
              <a:t>Hiri</a:t>
            </a:r>
            <a:endParaRPr lang="en-GB" dirty="0"/>
          </a:p>
          <a:p>
            <a:r>
              <a:rPr lang="en-GB" dirty="0"/>
              <a:t>Himalayan </a:t>
            </a:r>
            <a:r>
              <a:rPr lang="en-GB" dirty="0" err="1"/>
              <a:t>university,jollang</a:t>
            </a:r>
            <a:r>
              <a:rPr lang="en-GB" dirty="0"/>
              <a:t> , Arunachal Pradesh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262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91F07D-FA17-74A7-5E29-DB0D57A464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ABSTRACT/INTRODUCTION 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846E2F-2ED6-5C80-724E-6C932235FF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err="1"/>
              <a:t>Ollo</a:t>
            </a:r>
            <a:r>
              <a:rPr lang="en-GB" dirty="0"/>
              <a:t> community found in the</a:t>
            </a:r>
            <a:r>
              <a:rPr lang="en-IN" dirty="0"/>
              <a:t> </a:t>
            </a:r>
            <a:r>
              <a:rPr lang="en-IN" dirty="0" err="1"/>
              <a:t>Laju</a:t>
            </a:r>
            <a:r>
              <a:rPr lang="en-IN" dirty="0"/>
              <a:t> circle of</a:t>
            </a:r>
            <a:r>
              <a:rPr lang="en-GB" dirty="0"/>
              <a:t> </a:t>
            </a:r>
            <a:r>
              <a:rPr lang="en-GB" dirty="0" err="1"/>
              <a:t>Tirap</a:t>
            </a:r>
            <a:r>
              <a:rPr lang="en-GB" dirty="0"/>
              <a:t> district </a:t>
            </a:r>
            <a:r>
              <a:rPr lang="en-IN" dirty="0"/>
              <a:t>,</a:t>
            </a:r>
            <a:r>
              <a:rPr lang="en-GB" dirty="0"/>
              <a:t>Arunachal Pradesh.</a:t>
            </a:r>
          </a:p>
          <a:p>
            <a:r>
              <a:rPr lang="en-GB" dirty="0" err="1"/>
              <a:t>Ollo</a:t>
            </a:r>
            <a:r>
              <a:rPr lang="en-GB" dirty="0"/>
              <a:t> community is also known as the </a:t>
            </a:r>
            <a:r>
              <a:rPr lang="en-GB" dirty="0" err="1"/>
              <a:t>Ollo</a:t>
            </a:r>
            <a:r>
              <a:rPr lang="en-GB" dirty="0"/>
              <a:t> </a:t>
            </a:r>
            <a:r>
              <a:rPr lang="en-GB" dirty="0" err="1"/>
              <a:t>laju</a:t>
            </a:r>
            <a:r>
              <a:rPr lang="en-GB" dirty="0"/>
              <a:t> or </a:t>
            </a:r>
            <a:r>
              <a:rPr lang="en-GB" dirty="0" err="1"/>
              <a:t>Ollo</a:t>
            </a:r>
            <a:r>
              <a:rPr lang="en-GB" dirty="0"/>
              <a:t> Naga.</a:t>
            </a:r>
          </a:p>
          <a:p>
            <a:r>
              <a:rPr lang="en-GB" dirty="0" err="1"/>
              <a:t>Ollo</a:t>
            </a:r>
            <a:r>
              <a:rPr lang="en-GB" dirty="0"/>
              <a:t> community is sub-tribe of the</a:t>
            </a:r>
            <a:r>
              <a:rPr lang="en-IN" dirty="0"/>
              <a:t> sub-group of Naga tribes and sub-tribes of the </a:t>
            </a:r>
            <a:r>
              <a:rPr lang="en-GB" dirty="0" err="1"/>
              <a:t>Nocte</a:t>
            </a:r>
            <a:r>
              <a:rPr lang="en-GB" dirty="0"/>
              <a:t> tribes.</a:t>
            </a:r>
          </a:p>
          <a:p>
            <a:r>
              <a:rPr lang="en-GB" dirty="0" err="1"/>
              <a:t>Paang</a:t>
            </a:r>
            <a:r>
              <a:rPr lang="en-GB" dirty="0"/>
              <a:t> </a:t>
            </a:r>
            <a:r>
              <a:rPr lang="en-IN" dirty="0"/>
              <a:t>, in </a:t>
            </a:r>
            <a:r>
              <a:rPr lang="en-IN" dirty="0" err="1"/>
              <a:t>ollo</a:t>
            </a:r>
            <a:r>
              <a:rPr lang="en-IN" dirty="0"/>
              <a:t> dialect it means </a:t>
            </a:r>
            <a:r>
              <a:rPr lang="en-GB" dirty="0"/>
              <a:t>Dormitory .</a:t>
            </a:r>
          </a:p>
          <a:p>
            <a:r>
              <a:rPr lang="en-GB" dirty="0"/>
              <a:t>Communal, living space, fostering social cohesion, cultural preservation, and community governance.</a:t>
            </a:r>
          </a:p>
          <a:p>
            <a:r>
              <a:rPr lang="en-GB" dirty="0" err="1"/>
              <a:t>Raatey</a:t>
            </a:r>
            <a:r>
              <a:rPr lang="en-IN" dirty="0"/>
              <a:t> is the group of </a:t>
            </a:r>
            <a:r>
              <a:rPr lang="en-GB" dirty="0"/>
              <a:t>people </a:t>
            </a:r>
          </a:p>
          <a:p>
            <a:r>
              <a:rPr lang="en-GB" dirty="0"/>
              <a:t>Seek to document and </a:t>
            </a:r>
            <a:r>
              <a:rPr lang="en-IN" dirty="0"/>
              <a:t>analysis </a:t>
            </a:r>
            <a:r>
              <a:rPr lang="en-GB" dirty="0"/>
              <a:t>the </a:t>
            </a:r>
            <a:r>
              <a:rPr lang="en-GB" dirty="0" err="1"/>
              <a:t>Paang</a:t>
            </a:r>
            <a:r>
              <a:rPr lang="en-GB" dirty="0"/>
              <a:t> system.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62581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946A0E-CD7A-26D2-F2F6-81CE37249A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Keyword 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EE7F0-5844-1E7B-466A-79A4C99165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err="1"/>
              <a:t>Ollo</a:t>
            </a:r>
            <a:r>
              <a:rPr lang="en-GB" dirty="0"/>
              <a:t> community </a:t>
            </a:r>
          </a:p>
          <a:p>
            <a:r>
              <a:rPr lang="en-GB" dirty="0" err="1"/>
              <a:t>Paang</a:t>
            </a:r>
            <a:r>
              <a:rPr lang="en-GB" dirty="0"/>
              <a:t> system </a:t>
            </a:r>
          </a:p>
          <a:p>
            <a:r>
              <a:rPr lang="en-GB" dirty="0" err="1"/>
              <a:t>Raatey</a:t>
            </a:r>
            <a:r>
              <a:rPr lang="en-GB" dirty="0"/>
              <a:t> system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484790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3D1895-ED33-46CC-E75B-83CF01D42C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Objectives 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580324-5572-CE8F-A258-E48C07AEA96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The aim of this study is to preserved and documented the </a:t>
            </a:r>
            <a:r>
              <a:rPr lang="en-GB" dirty="0" err="1"/>
              <a:t>Paang</a:t>
            </a:r>
            <a:r>
              <a:rPr lang="en-GB" dirty="0"/>
              <a:t> system of the </a:t>
            </a:r>
            <a:r>
              <a:rPr lang="en-GB" dirty="0" err="1"/>
              <a:t>Ollo</a:t>
            </a:r>
            <a:r>
              <a:rPr lang="en-GB" dirty="0"/>
              <a:t> community of </a:t>
            </a:r>
            <a:r>
              <a:rPr lang="en-GB" dirty="0" err="1"/>
              <a:t>Tirap</a:t>
            </a:r>
            <a:r>
              <a:rPr lang="en-GB" dirty="0"/>
              <a:t> district, Arunachal Pradesh. To address the knowledge gap that there is no exclusive work on the </a:t>
            </a:r>
            <a:r>
              <a:rPr lang="en-GB" dirty="0" err="1"/>
              <a:t>Paang</a:t>
            </a:r>
            <a:r>
              <a:rPr lang="en-GB" dirty="0"/>
              <a:t> system of the </a:t>
            </a:r>
            <a:r>
              <a:rPr lang="en-GB" dirty="0" err="1"/>
              <a:t>Ollo</a:t>
            </a:r>
            <a:r>
              <a:rPr lang="en-GB" dirty="0"/>
              <a:t> community, the following objectives are proposed:</a:t>
            </a:r>
          </a:p>
          <a:p>
            <a:r>
              <a:rPr lang="en-GB" dirty="0"/>
              <a:t>1. To provide an overview of the </a:t>
            </a:r>
            <a:r>
              <a:rPr lang="en-GB" dirty="0" err="1"/>
              <a:t>Ollo</a:t>
            </a:r>
            <a:r>
              <a:rPr lang="en-GB" dirty="0"/>
              <a:t> community </a:t>
            </a:r>
          </a:p>
          <a:p>
            <a:r>
              <a:rPr lang="en-GB" dirty="0"/>
              <a:t>To anal</a:t>
            </a:r>
            <a:r>
              <a:rPr lang="en-IN" dirty="0" err="1"/>
              <a:t>ysis</a:t>
            </a:r>
            <a:r>
              <a:rPr lang="en-IN" dirty="0"/>
              <a:t> </a:t>
            </a:r>
            <a:r>
              <a:rPr lang="en-GB" dirty="0"/>
              <a:t>the structure and document the </a:t>
            </a:r>
            <a:r>
              <a:rPr lang="en-GB" dirty="0" err="1"/>
              <a:t>Paang</a:t>
            </a:r>
            <a:r>
              <a:rPr lang="en-GB" dirty="0"/>
              <a:t> system of the </a:t>
            </a:r>
            <a:r>
              <a:rPr lang="en-GB" dirty="0" err="1"/>
              <a:t>Ollo</a:t>
            </a:r>
            <a:r>
              <a:rPr lang="en-GB" dirty="0"/>
              <a:t> community.</a:t>
            </a:r>
          </a:p>
          <a:p>
            <a:r>
              <a:rPr lang="en-GB" dirty="0"/>
              <a:t>To study the </a:t>
            </a:r>
            <a:r>
              <a:rPr lang="en-GB" dirty="0" err="1"/>
              <a:t>Raatey</a:t>
            </a:r>
            <a:r>
              <a:rPr lang="en-GB" dirty="0"/>
              <a:t> system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30269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46B81E-3273-138E-678D-A89B3DFF6B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Methodology 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6A57F5-D0E5-5DFC-048D-E81C2AD1C24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The methodology employed in this study was mixed method approach, combining participant observation, in-depth interviews, and visual documentation and a thorough review of existing literature to explore the purpose of this article. Field research was conducted in </a:t>
            </a:r>
            <a:r>
              <a:rPr lang="en-GB" dirty="0" err="1"/>
              <a:t>Ollo</a:t>
            </a:r>
            <a:r>
              <a:rPr lang="en-GB" dirty="0"/>
              <a:t> villages, data collection involved conducting semi-structured interviews with </a:t>
            </a:r>
            <a:r>
              <a:rPr lang="en-IN" dirty="0" err="1"/>
              <a:t>Ollo</a:t>
            </a:r>
            <a:r>
              <a:rPr lang="en-GB" dirty="0"/>
              <a:t> community’s members, including chief,</a:t>
            </a:r>
            <a:r>
              <a:rPr lang="en-IN" dirty="0"/>
              <a:t> </a:t>
            </a:r>
            <a:r>
              <a:rPr lang="en-IN" dirty="0" err="1"/>
              <a:t>gaon</a:t>
            </a:r>
            <a:r>
              <a:rPr lang="en-IN" dirty="0"/>
              <a:t> </a:t>
            </a:r>
            <a:r>
              <a:rPr lang="en-IN" dirty="0" err="1"/>
              <a:t>bura</a:t>
            </a:r>
            <a:r>
              <a:rPr lang="en-GB" dirty="0"/>
              <a:t> , and leaders etc.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28754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AAED2E-3A15-B211-DD96-77B1561F4E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Ollo</a:t>
            </a:r>
            <a:r>
              <a:rPr lang="en-GB" dirty="0"/>
              <a:t> community 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9959CB-E4AA-C780-A058-3906921800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Term </a:t>
            </a:r>
            <a:r>
              <a:rPr lang="en-GB" dirty="0" err="1"/>
              <a:t>ollo</a:t>
            </a:r>
            <a:endParaRPr lang="en-GB" dirty="0"/>
          </a:p>
          <a:p>
            <a:r>
              <a:rPr lang="en-GB" dirty="0" err="1"/>
              <a:t>Ollo</a:t>
            </a:r>
            <a:r>
              <a:rPr lang="en-GB" dirty="0"/>
              <a:t> society</a:t>
            </a:r>
          </a:p>
          <a:p>
            <a:r>
              <a:rPr lang="en-GB" dirty="0"/>
              <a:t>Patriarchal </a:t>
            </a:r>
          </a:p>
          <a:p>
            <a:r>
              <a:rPr lang="en-GB" dirty="0"/>
              <a:t>Led by chief or </a:t>
            </a:r>
            <a:r>
              <a:rPr lang="en-GB" dirty="0" err="1"/>
              <a:t>Lowang</a:t>
            </a:r>
            <a:endParaRPr lang="en-GB" dirty="0"/>
          </a:p>
          <a:p>
            <a:r>
              <a:rPr lang="en-GB" dirty="0"/>
              <a:t>Clans, </a:t>
            </a:r>
            <a:r>
              <a:rPr lang="en-GB" dirty="0" err="1"/>
              <a:t>Paang</a:t>
            </a:r>
            <a:r>
              <a:rPr lang="en-GB" dirty="0"/>
              <a:t> and </a:t>
            </a:r>
            <a:r>
              <a:rPr lang="en-GB" dirty="0" err="1"/>
              <a:t>Raatey</a:t>
            </a:r>
            <a:r>
              <a:rPr lang="en-GB" dirty="0"/>
              <a:t>.</a:t>
            </a:r>
          </a:p>
          <a:p>
            <a:endParaRPr lang="en-GB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84549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B3272D-7831-50AD-F77D-12A4838461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PAANG : DORMITORY SYSTEM 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07578A-2545-83E4-85E5-6D664B918DB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GB" dirty="0" err="1"/>
              <a:t>Paang</a:t>
            </a:r>
            <a:r>
              <a:rPr lang="en-GB" dirty="0"/>
              <a:t> system serves as multifaceted.</a:t>
            </a:r>
          </a:p>
          <a:p>
            <a:r>
              <a:rPr lang="en-GB" dirty="0"/>
              <a:t>Log drum(</a:t>
            </a:r>
            <a:r>
              <a:rPr lang="en-GB" dirty="0" err="1"/>
              <a:t>Khamkhong</a:t>
            </a:r>
            <a:r>
              <a:rPr lang="en-GB" dirty="0"/>
              <a:t>/</a:t>
            </a:r>
            <a:r>
              <a:rPr lang="en-GB" dirty="0" err="1"/>
              <a:t>khomkham</a:t>
            </a:r>
            <a:r>
              <a:rPr lang="en-GB" dirty="0"/>
              <a:t>).</a:t>
            </a:r>
          </a:p>
          <a:p>
            <a:r>
              <a:rPr lang="en-GB" dirty="0" err="1"/>
              <a:t>Ollo</a:t>
            </a:r>
            <a:r>
              <a:rPr lang="en-GB" dirty="0"/>
              <a:t> villages divided into </a:t>
            </a:r>
            <a:r>
              <a:rPr lang="en-GB" dirty="0" err="1"/>
              <a:t>Paang</a:t>
            </a:r>
            <a:r>
              <a:rPr lang="en-GB" dirty="0"/>
              <a:t> .</a:t>
            </a:r>
          </a:p>
          <a:p>
            <a:r>
              <a:rPr lang="en-GB" dirty="0"/>
              <a:t>Two important </a:t>
            </a:r>
            <a:r>
              <a:rPr lang="en-GB" dirty="0" err="1"/>
              <a:t>Paang</a:t>
            </a:r>
            <a:r>
              <a:rPr lang="en-GB" dirty="0"/>
              <a:t>.</a:t>
            </a:r>
          </a:p>
          <a:p>
            <a:r>
              <a:rPr lang="en-GB" dirty="0" err="1"/>
              <a:t>Paang</a:t>
            </a:r>
            <a:r>
              <a:rPr lang="en-GB" dirty="0"/>
              <a:t> played significant role during headhunting days </a:t>
            </a:r>
          </a:p>
          <a:p>
            <a:r>
              <a:rPr lang="en-GB" dirty="0" err="1"/>
              <a:t>Paang</a:t>
            </a:r>
            <a:r>
              <a:rPr lang="en-GB" dirty="0"/>
              <a:t> represented:</a:t>
            </a:r>
          </a:p>
          <a:p>
            <a:pPr>
              <a:buFont typeface="+mj-lt"/>
              <a:buAutoNum type="arabicPeriod"/>
            </a:pPr>
            <a:r>
              <a:rPr lang="en-GB" dirty="0"/>
              <a:t>Cultural identity </a:t>
            </a:r>
          </a:p>
          <a:p>
            <a:pPr>
              <a:buFont typeface="+mj-lt"/>
              <a:buAutoNum type="arabicPeriod"/>
            </a:pPr>
            <a:r>
              <a:rPr lang="en-GB" dirty="0"/>
              <a:t>Community unity and strength </a:t>
            </a:r>
          </a:p>
          <a:p>
            <a:pPr>
              <a:buFont typeface="+mj-lt"/>
              <a:buAutoNum type="arabicPeriod"/>
            </a:pPr>
            <a:r>
              <a:rPr lang="en-GB" dirty="0"/>
              <a:t>Defences and protection </a:t>
            </a:r>
          </a:p>
          <a:p>
            <a:pPr>
              <a:buFont typeface="+mj-lt"/>
              <a:buAutoNum type="arabicPeriod"/>
            </a:pPr>
            <a:r>
              <a:rPr lang="en-GB" dirty="0"/>
              <a:t>Ritual and celebration </a:t>
            </a:r>
          </a:p>
          <a:p>
            <a:pPr>
              <a:buFont typeface="+mj-lt"/>
              <a:buAutoNum type="arabicPeriod"/>
            </a:pPr>
            <a:r>
              <a:rPr lang="en-GB" dirty="0"/>
              <a:t>Male socialization and bonding</a:t>
            </a:r>
          </a:p>
          <a:p>
            <a:pPr>
              <a:buFont typeface="+mj-lt"/>
              <a:buAutoNum type="arabicPeriod"/>
            </a:pPr>
            <a:r>
              <a:rPr lang="en-GB" dirty="0"/>
              <a:t>For socio-cultural and religious.</a:t>
            </a:r>
          </a:p>
          <a:p>
            <a:r>
              <a:rPr lang="en-GB" dirty="0"/>
              <a:t>No membership </a:t>
            </a:r>
          </a:p>
          <a:p>
            <a:r>
              <a:rPr lang="en-GB" dirty="0" err="1"/>
              <a:t>Paang</a:t>
            </a:r>
            <a:r>
              <a:rPr lang="en-GB" dirty="0"/>
              <a:t> adorned with </a:t>
            </a:r>
          </a:p>
        </p:txBody>
      </p:sp>
    </p:spTree>
    <p:extLst>
      <p:ext uri="{BB962C8B-B14F-4D97-AF65-F5344CB8AC3E}">
        <p14:creationId xmlns:p14="http://schemas.microsoft.com/office/powerpoint/2010/main" val="37875772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B74743-0A18-C23C-6AAB-A24FC02C83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RAATEY SYSTEM 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5CBBA7-EBA8-7F7E-EB74-CABCBB8A5D2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err="1"/>
              <a:t>Raatey</a:t>
            </a:r>
            <a:r>
              <a:rPr lang="en-GB" dirty="0"/>
              <a:t> encompassing individuals from both genders.</a:t>
            </a:r>
          </a:p>
          <a:p>
            <a:r>
              <a:rPr lang="en-GB" dirty="0"/>
              <a:t>Number of </a:t>
            </a:r>
            <a:r>
              <a:rPr lang="en-GB" dirty="0" err="1"/>
              <a:t>Raatey</a:t>
            </a:r>
            <a:r>
              <a:rPr lang="en-GB" dirty="0"/>
              <a:t> depend upon the population size of village.</a:t>
            </a:r>
          </a:p>
          <a:p>
            <a:r>
              <a:rPr lang="en-GB" dirty="0" err="1"/>
              <a:t>Raatey</a:t>
            </a:r>
            <a:r>
              <a:rPr lang="en-GB" dirty="0"/>
              <a:t> can be divided into small units.</a:t>
            </a:r>
          </a:p>
          <a:p>
            <a:r>
              <a:rPr lang="en-GB" dirty="0" err="1"/>
              <a:t>Laju</a:t>
            </a:r>
            <a:r>
              <a:rPr lang="en-GB" dirty="0"/>
              <a:t> is village has 10 </a:t>
            </a:r>
            <a:r>
              <a:rPr lang="en-GB" dirty="0" err="1"/>
              <a:t>Raatey</a:t>
            </a:r>
            <a:r>
              <a:rPr lang="en-GB" dirty="0"/>
              <a:t> or </a:t>
            </a:r>
            <a:r>
              <a:rPr lang="en-GB" dirty="0" err="1"/>
              <a:t>Paang</a:t>
            </a:r>
            <a:r>
              <a:rPr lang="en-GB" dirty="0"/>
              <a:t> .</a:t>
            </a:r>
          </a:p>
          <a:p>
            <a:r>
              <a:rPr lang="en-GB" dirty="0" err="1"/>
              <a:t>Chonnyu</a:t>
            </a:r>
            <a:r>
              <a:rPr lang="en-GB" dirty="0"/>
              <a:t> </a:t>
            </a:r>
            <a:r>
              <a:rPr lang="en-GB" dirty="0" err="1"/>
              <a:t>Raatey</a:t>
            </a:r>
            <a:r>
              <a:rPr lang="en-GB" dirty="0"/>
              <a:t> – </a:t>
            </a:r>
            <a:r>
              <a:rPr lang="en-GB" dirty="0" err="1"/>
              <a:t>Lowang</a:t>
            </a:r>
            <a:endParaRPr lang="en-GB" dirty="0"/>
          </a:p>
          <a:p>
            <a:r>
              <a:rPr lang="en-GB" dirty="0" err="1"/>
              <a:t>Hopa</a:t>
            </a:r>
            <a:r>
              <a:rPr lang="en-GB" dirty="0"/>
              <a:t> </a:t>
            </a:r>
            <a:r>
              <a:rPr lang="en-GB" dirty="0" err="1"/>
              <a:t>Raatey</a:t>
            </a:r>
            <a:r>
              <a:rPr lang="en-GB" dirty="0"/>
              <a:t>- </a:t>
            </a:r>
            <a:r>
              <a:rPr lang="en-GB" dirty="0" err="1"/>
              <a:t>Ngongpa</a:t>
            </a:r>
            <a:endParaRPr lang="en-GB" dirty="0"/>
          </a:p>
          <a:p>
            <a:r>
              <a:rPr lang="en-GB" dirty="0"/>
              <a:t>Cooperation of </a:t>
            </a:r>
            <a:r>
              <a:rPr lang="en-GB" dirty="0" err="1"/>
              <a:t>Raatey</a:t>
            </a:r>
            <a:r>
              <a:rPr lang="en-GB" dirty="0"/>
              <a:t> .</a:t>
            </a:r>
          </a:p>
          <a:p>
            <a:r>
              <a:rPr lang="en-GB" dirty="0"/>
              <a:t>No membership .</a:t>
            </a:r>
          </a:p>
          <a:p>
            <a:endParaRPr lang="en-GB" dirty="0"/>
          </a:p>
          <a:p>
            <a:endParaRPr lang="en-GB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81646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6D1C99-8BF3-8DE4-AF61-680C56B2B8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1DC1BD-9364-E341-F024-0BDA9775D3B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err="1"/>
              <a:t>Paang</a:t>
            </a:r>
            <a:r>
              <a:rPr lang="en-GB" dirty="0"/>
              <a:t> refers to physical space or dormitory, whereas </a:t>
            </a:r>
            <a:r>
              <a:rPr lang="en-GB" dirty="0" err="1"/>
              <a:t>Raatey</a:t>
            </a:r>
            <a:r>
              <a:rPr lang="en-GB" dirty="0"/>
              <a:t> signifies the group of people associate with </a:t>
            </a:r>
            <a:r>
              <a:rPr lang="en-GB" dirty="0" err="1"/>
              <a:t>Paang</a:t>
            </a:r>
            <a:r>
              <a:rPr lang="en-GB" dirty="0"/>
              <a:t>.</a:t>
            </a:r>
          </a:p>
          <a:p>
            <a:r>
              <a:rPr lang="en-GB" dirty="0"/>
              <a:t>Key parallel between </a:t>
            </a:r>
            <a:r>
              <a:rPr lang="en-GB" dirty="0" err="1"/>
              <a:t>Paang</a:t>
            </a:r>
            <a:r>
              <a:rPr lang="en-GB" dirty="0"/>
              <a:t> and </a:t>
            </a:r>
            <a:r>
              <a:rPr lang="en-GB" dirty="0" err="1"/>
              <a:t>Raatey</a:t>
            </a:r>
            <a:r>
              <a:rPr lang="en-GB" dirty="0"/>
              <a:t>.</a:t>
            </a:r>
          </a:p>
          <a:p>
            <a:pPr>
              <a:buFont typeface="+mj-lt"/>
              <a:buAutoNum type="arabicPeriod"/>
            </a:pPr>
            <a:r>
              <a:rPr lang="en-GB" dirty="0"/>
              <a:t>Community focus</a:t>
            </a:r>
          </a:p>
          <a:p>
            <a:pPr>
              <a:buFont typeface="+mj-lt"/>
              <a:buAutoNum type="arabicPeriod"/>
            </a:pPr>
            <a:r>
              <a:rPr lang="en-GB" dirty="0"/>
              <a:t>Collective responsibility </a:t>
            </a:r>
          </a:p>
          <a:p>
            <a:pPr>
              <a:buFont typeface="+mj-lt"/>
              <a:buAutoNum type="arabicPeriod"/>
            </a:pPr>
            <a:r>
              <a:rPr lang="en-GB" dirty="0"/>
              <a:t>Social unity </a:t>
            </a:r>
          </a:p>
          <a:p>
            <a:pPr>
              <a:buFont typeface="+mj-lt"/>
              <a:buAutoNum type="arabicPeriod"/>
            </a:pPr>
            <a:r>
              <a:rPr lang="en-GB" dirty="0"/>
              <a:t>Cultural preservation.</a:t>
            </a:r>
          </a:p>
          <a:p>
            <a:pPr>
              <a:buFont typeface="+mj-lt"/>
              <a:buAutoNum type="arabicPeriod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854607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7287A1-DCEE-BC89-2C59-3B880DCE75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List of the 10 </a:t>
            </a:r>
            <a:r>
              <a:rPr lang="en-GB" dirty="0" err="1"/>
              <a:t>Paang</a:t>
            </a:r>
            <a:r>
              <a:rPr lang="en-GB" dirty="0"/>
              <a:t> or </a:t>
            </a:r>
            <a:r>
              <a:rPr lang="en-GB" dirty="0" err="1"/>
              <a:t>Raatey</a:t>
            </a:r>
            <a:r>
              <a:rPr lang="en-GB" dirty="0"/>
              <a:t> of </a:t>
            </a:r>
            <a:r>
              <a:rPr lang="en-GB" dirty="0" err="1"/>
              <a:t>Laju</a:t>
            </a:r>
            <a:r>
              <a:rPr lang="en-GB" dirty="0"/>
              <a:t> village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85F546-9FC7-F10F-6C76-33F85D1C5BB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+mj-lt"/>
              <a:buAutoNum type="arabicPeriod"/>
            </a:pPr>
            <a:r>
              <a:rPr lang="en-GB" dirty="0" err="1"/>
              <a:t>Ralom</a:t>
            </a:r>
            <a:endParaRPr lang="en-GB" dirty="0"/>
          </a:p>
          <a:p>
            <a:pPr>
              <a:buFont typeface="+mj-lt"/>
              <a:buAutoNum type="arabicPeriod"/>
            </a:pPr>
            <a:r>
              <a:rPr lang="en-GB" dirty="0" err="1"/>
              <a:t>Chontsa</a:t>
            </a:r>
            <a:endParaRPr lang="en-GB" dirty="0"/>
          </a:p>
          <a:p>
            <a:pPr>
              <a:buFont typeface="+mj-lt"/>
              <a:buAutoNum type="arabicPeriod"/>
            </a:pPr>
            <a:r>
              <a:rPr lang="en-GB" dirty="0" err="1"/>
              <a:t>Thiamkho</a:t>
            </a:r>
            <a:r>
              <a:rPr lang="en-GB" dirty="0"/>
              <a:t> </a:t>
            </a:r>
          </a:p>
          <a:p>
            <a:pPr>
              <a:buFont typeface="+mj-lt"/>
              <a:buAutoNum type="arabicPeriod"/>
            </a:pPr>
            <a:r>
              <a:rPr lang="en-GB" dirty="0" err="1"/>
              <a:t>Chonnyu</a:t>
            </a:r>
            <a:endParaRPr lang="en-GB" dirty="0"/>
          </a:p>
          <a:p>
            <a:pPr>
              <a:buFont typeface="+mj-lt"/>
              <a:buAutoNum type="arabicPeriod"/>
            </a:pPr>
            <a:r>
              <a:rPr lang="en-GB" dirty="0" err="1"/>
              <a:t>Hopa</a:t>
            </a:r>
            <a:endParaRPr lang="en-GB" dirty="0"/>
          </a:p>
          <a:p>
            <a:pPr>
              <a:buFont typeface="+mj-lt"/>
              <a:buAutoNum type="arabicPeriod"/>
            </a:pPr>
            <a:r>
              <a:rPr lang="en-GB" dirty="0" err="1"/>
              <a:t>Rukhiet</a:t>
            </a:r>
            <a:endParaRPr lang="en-GB" dirty="0"/>
          </a:p>
          <a:p>
            <a:pPr>
              <a:buFont typeface="+mj-lt"/>
              <a:buAutoNum type="arabicPeriod"/>
            </a:pPr>
            <a:r>
              <a:rPr lang="en-GB" dirty="0" err="1"/>
              <a:t>Tangnyu</a:t>
            </a:r>
            <a:endParaRPr lang="en-GB" dirty="0"/>
          </a:p>
          <a:p>
            <a:pPr>
              <a:buFont typeface="+mj-lt"/>
              <a:buAutoNum type="arabicPeriod"/>
            </a:pPr>
            <a:r>
              <a:rPr lang="en-GB" dirty="0" err="1"/>
              <a:t>Tangtsa</a:t>
            </a:r>
            <a:endParaRPr lang="en-GB" dirty="0"/>
          </a:p>
          <a:p>
            <a:pPr>
              <a:buFont typeface="+mj-lt"/>
              <a:buAutoNum type="arabicPeriod"/>
            </a:pPr>
            <a:r>
              <a:rPr lang="en-GB" dirty="0" err="1"/>
              <a:t>Thaimlom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488800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8E0965-EE30-9742-8DA6-69BCB1DE1F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FINDING 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843502-7311-4E0C-7600-BB21DAE75C3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+mj-lt"/>
              <a:buAutoNum type="arabicPeriod"/>
            </a:pPr>
            <a:r>
              <a:rPr lang="en-GB" dirty="0"/>
              <a:t>Universal participation: all the </a:t>
            </a:r>
            <a:r>
              <a:rPr lang="en-GB" dirty="0" err="1"/>
              <a:t>Ollo</a:t>
            </a:r>
            <a:r>
              <a:rPr lang="en-GB" dirty="0"/>
              <a:t> community members are the part of the </a:t>
            </a:r>
            <a:r>
              <a:rPr lang="en-GB" dirty="0" err="1"/>
              <a:t>Paang</a:t>
            </a:r>
            <a:r>
              <a:rPr lang="en-GB" dirty="0"/>
              <a:t> system.</a:t>
            </a:r>
          </a:p>
          <a:p>
            <a:pPr>
              <a:buFont typeface="+mj-lt"/>
              <a:buAutoNum type="arabicPeriod"/>
            </a:pPr>
            <a:r>
              <a:rPr lang="en-GB" dirty="0"/>
              <a:t>Comprehensive socialization: </a:t>
            </a:r>
            <a:r>
              <a:rPr lang="en-GB" dirty="0" err="1"/>
              <a:t>Paang</a:t>
            </a:r>
            <a:r>
              <a:rPr lang="en-GB" dirty="0"/>
              <a:t> dormitories serves as hubs for socialization, cultural, preservation, and community governance.</a:t>
            </a:r>
          </a:p>
          <a:p>
            <a:pPr>
              <a:buFont typeface="+mj-lt"/>
              <a:buAutoNum type="arabicPeriod"/>
            </a:pPr>
            <a:r>
              <a:rPr lang="en-GB" dirty="0" err="1"/>
              <a:t>Ollo</a:t>
            </a:r>
            <a:r>
              <a:rPr lang="en-GB" dirty="0"/>
              <a:t> community are divided into </a:t>
            </a:r>
            <a:r>
              <a:rPr lang="en-GB" dirty="0" err="1"/>
              <a:t>Raatey</a:t>
            </a:r>
            <a:r>
              <a:rPr lang="en-GB" dirty="0"/>
              <a:t> and each </a:t>
            </a:r>
            <a:r>
              <a:rPr lang="en-GB" dirty="0" err="1"/>
              <a:t>Raatey</a:t>
            </a:r>
            <a:r>
              <a:rPr lang="en-GB" dirty="0"/>
              <a:t> has their own </a:t>
            </a:r>
            <a:r>
              <a:rPr lang="en-GB" dirty="0" err="1"/>
              <a:t>Paang</a:t>
            </a:r>
            <a:r>
              <a:rPr lang="en-GB" dirty="0"/>
              <a:t>.</a:t>
            </a:r>
          </a:p>
          <a:p>
            <a:pPr>
              <a:buFont typeface="+mj-lt"/>
              <a:buAutoNum type="arabicPeriod"/>
            </a:pPr>
            <a:r>
              <a:rPr lang="en-GB" dirty="0" err="1"/>
              <a:t>Paang</a:t>
            </a:r>
            <a:r>
              <a:rPr lang="en-GB" dirty="0"/>
              <a:t> and </a:t>
            </a:r>
            <a:r>
              <a:rPr lang="en-GB" dirty="0" err="1"/>
              <a:t>Raatey</a:t>
            </a:r>
            <a:r>
              <a:rPr lang="en-GB" dirty="0"/>
              <a:t> are interconnected, promoting social unity and cultural preservation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629514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142D6A-90A9-3803-CBA8-6FCAC1A3F6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CONCLUSION 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16ECF9-8F7B-A34A-13A7-67232EC257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The </a:t>
            </a:r>
            <a:r>
              <a:rPr lang="en-GB" dirty="0" err="1"/>
              <a:t>Paangs</a:t>
            </a:r>
            <a:r>
              <a:rPr lang="en-GB" dirty="0"/>
              <a:t> are divided into number of </a:t>
            </a:r>
            <a:r>
              <a:rPr lang="en-GB" dirty="0" err="1"/>
              <a:t>Raatey</a:t>
            </a:r>
            <a:r>
              <a:rPr lang="en-GB" dirty="0"/>
              <a:t> group, which plays a vital role in maintaining social harmony, cultural preservation and community togetherness within the </a:t>
            </a:r>
            <a:r>
              <a:rPr lang="en-GB" dirty="0" err="1"/>
              <a:t>Ollo</a:t>
            </a:r>
            <a:r>
              <a:rPr lang="en-GB" dirty="0"/>
              <a:t> society. This traditional system ensures inclusive representation, equitable participation, and collective decision-making. Despite modernization, the </a:t>
            </a:r>
            <a:r>
              <a:rPr lang="en-GB" dirty="0" err="1"/>
              <a:t>Paang</a:t>
            </a:r>
            <a:r>
              <a:rPr lang="en-GB" dirty="0"/>
              <a:t> system remains essential component of the </a:t>
            </a:r>
            <a:r>
              <a:rPr lang="en-GB" dirty="0" err="1"/>
              <a:t>Ollo</a:t>
            </a:r>
            <a:r>
              <a:rPr lang="en-GB" dirty="0"/>
              <a:t> identity and social fabric.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4334870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12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Facet</vt:lpstr>
      <vt:lpstr>THE PANG SYSTEM OF THE OLLO COMMUNITY OF TIRAP DISTRICT, ARUNACHAL PRADESH </vt:lpstr>
      <vt:lpstr>ABSTRACT/INTRODUCTION </vt:lpstr>
      <vt:lpstr>Keyword </vt:lpstr>
      <vt:lpstr>Objectives </vt:lpstr>
      <vt:lpstr>Methodology </vt:lpstr>
      <vt:lpstr>Ollo community </vt:lpstr>
      <vt:lpstr>PAANG : DORMITORY SYSTEM </vt:lpstr>
      <vt:lpstr>RAATEY SYSTEM </vt:lpstr>
      <vt:lpstr>PowerPoint Presentation</vt:lpstr>
      <vt:lpstr>List of the 10 Paang or Raatey of Laju village</vt:lpstr>
      <vt:lpstr>FINDING </vt:lpstr>
      <vt:lpstr>CONCLUSION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PANG SYSTEM OF THE OLLO COMMUNITY OF TIRAP DISTRICT, ARUNACHAL PRADESH </dc:title>
  <dc:creator>Guest User</dc:creator>
  <cp:lastModifiedBy>Guest User</cp:lastModifiedBy>
  <cp:revision>3</cp:revision>
  <dcterms:created xsi:type="dcterms:W3CDTF">2024-09-27T09:49:51Z</dcterms:created>
  <dcterms:modified xsi:type="dcterms:W3CDTF">2024-10-14T10:06:50Z</dcterms:modified>
</cp:coreProperties>
</file>