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3" autoAdjust="0"/>
    <p:restoredTop sz="94660"/>
  </p:normalViewPr>
  <p:slideViewPr>
    <p:cSldViewPr snapToGrid="0">
      <p:cViewPr varScale="1">
        <p:scale>
          <a:sx n="61" d="100"/>
          <a:sy n="61" d="100"/>
        </p:scale>
        <p:origin x="78" y="22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3256C13B-A4D3-4AE8-B1D2-E4C2EB9CDCD3}" type="datetimeFigureOut">
              <a:rPr lang="en-US" smtClean="0"/>
              <a:t>8/28/2024</a:t>
            </a:fld>
            <a:endParaRPr lang="en-US"/>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6CFBBD5-83E5-45DB-8CB7-4F948012D4DC}" type="slidenum">
              <a:rPr lang="en-US" smtClean="0"/>
              <a:t>‹#›</a:t>
            </a:fld>
            <a:endParaRPr lang="en-US"/>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4971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56C13B-A4D3-4AE8-B1D2-E4C2EB9CDCD3}"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CFBBD5-83E5-45DB-8CB7-4F948012D4DC}" type="slidenum">
              <a:rPr lang="en-US" smtClean="0"/>
              <a:t>‹#›</a:t>
            </a:fld>
            <a:endParaRPr lang="en-US"/>
          </a:p>
        </p:txBody>
      </p:sp>
    </p:spTree>
    <p:extLst>
      <p:ext uri="{BB962C8B-B14F-4D97-AF65-F5344CB8AC3E}">
        <p14:creationId xmlns:p14="http://schemas.microsoft.com/office/powerpoint/2010/main" val="4180640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56C13B-A4D3-4AE8-B1D2-E4C2EB9CDCD3}"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CFBBD5-83E5-45DB-8CB7-4F948012D4DC}" type="slidenum">
              <a:rPr lang="en-US" smtClean="0"/>
              <a:t>‹#›</a:t>
            </a:fld>
            <a:endParaRPr lang="en-US"/>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65627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256C13B-A4D3-4AE8-B1D2-E4C2EB9CDCD3}" type="datetimeFigureOut">
              <a:rPr lang="en-US" smtClean="0"/>
              <a:t>8/28/2024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CFBBD5-83E5-45DB-8CB7-4F948012D4DC}" type="slidenum">
              <a:rPr lang="en-US" smtClean="0"/>
              <a:t>‹#›</a:t>
            </a:fld>
            <a:endParaRPr lang="en-US"/>
          </a:p>
        </p:txBody>
      </p:sp>
    </p:spTree>
    <p:extLst>
      <p:ext uri="{BB962C8B-B14F-4D97-AF65-F5344CB8AC3E}">
        <p14:creationId xmlns:p14="http://schemas.microsoft.com/office/powerpoint/2010/main" val="3363938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56C13B-A4D3-4AE8-B1D2-E4C2EB9CDCD3}" type="datetimeFigureOut">
              <a:rPr lang="en-US" smtClean="0"/>
              <a:t>8/28/2024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CFBBD5-83E5-45DB-8CB7-4F948012D4DC}" type="slidenum">
              <a:rPr lang="en-US" smtClean="0"/>
              <a:t>‹#›</a:t>
            </a:fld>
            <a:endParaRPr lang="en-US"/>
          </a:p>
        </p:txBody>
      </p:sp>
    </p:spTree>
    <p:extLst>
      <p:ext uri="{BB962C8B-B14F-4D97-AF65-F5344CB8AC3E}">
        <p14:creationId xmlns:p14="http://schemas.microsoft.com/office/powerpoint/2010/main" val="34989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56C13B-A4D3-4AE8-B1D2-E4C2EB9CDCD3}" type="datetimeFigureOut">
              <a:rPr lang="en-US" smtClean="0"/>
              <a:t>8/28/2024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CFBBD5-83E5-45DB-8CB7-4F948012D4DC}" type="slidenum">
              <a:rPr lang="en-US" smtClean="0"/>
              <a:t>‹#›</a:t>
            </a:fld>
            <a:endParaRPr lang="en-US"/>
          </a:p>
        </p:txBody>
      </p:sp>
    </p:spTree>
    <p:extLst>
      <p:ext uri="{BB962C8B-B14F-4D97-AF65-F5344CB8AC3E}">
        <p14:creationId xmlns:p14="http://schemas.microsoft.com/office/powerpoint/2010/main" val="3297865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56C13B-A4D3-4AE8-B1D2-E4C2EB9CDCD3}" type="datetimeFigureOut">
              <a:rPr lang="en-US" smtClean="0"/>
              <a:t>8/28/2024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CFBBD5-83E5-45DB-8CB7-4F948012D4DC}" type="slidenum">
              <a:rPr lang="en-US" smtClean="0"/>
              <a:t>‹#›</a:t>
            </a:fld>
            <a:endParaRPr lang="en-US"/>
          </a:p>
        </p:txBody>
      </p:sp>
    </p:spTree>
    <p:extLst>
      <p:ext uri="{BB962C8B-B14F-4D97-AF65-F5344CB8AC3E}">
        <p14:creationId xmlns:p14="http://schemas.microsoft.com/office/powerpoint/2010/main" val="33867336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56C13B-A4D3-4AE8-B1D2-E4C2EB9CDCD3}" type="datetimeFigureOut">
              <a:rPr lang="en-US" smtClean="0"/>
              <a:t>8/28/2024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CFBBD5-83E5-45DB-8CB7-4F948012D4DC}" type="slidenum">
              <a:rPr lang="en-US" smtClean="0"/>
              <a:t>‹#›</a:t>
            </a:fld>
            <a:endParaRPr lang="en-US"/>
          </a:p>
        </p:txBody>
      </p:sp>
    </p:spTree>
    <p:extLst>
      <p:ext uri="{BB962C8B-B14F-4D97-AF65-F5344CB8AC3E}">
        <p14:creationId xmlns:p14="http://schemas.microsoft.com/office/powerpoint/2010/main" val="1758811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56C13B-A4D3-4AE8-B1D2-E4C2EB9CDCD3}" type="datetimeFigureOut">
              <a:rPr lang="en-US" smtClean="0"/>
              <a:t>8/28/2024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CFBBD5-83E5-45DB-8CB7-4F948012D4DC}" type="slidenum">
              <a:rPr lang="en-US" smtClean="0"/>
              <a:t>‹#›</a:t>
            </a:fld>
            <a:endParaRPr lang="en-US"/>
          </a:p>
        </p:txBody>
      </p:sp>
    </p:spTree>
    <p:extLst>
      <p:ext uri="{BB962C8B-B14F-4D97-AF65-F5344CB8AC3E}">
        <p14:creationId xmlns:p14="http://schemas.microsoft.com/office/powerpoint/2010/main" val="14729191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56C13B-A4D3-4AE8-B1D2-E4C2EB9CDCD3}"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CFBBD5-83E5-45DB-8CB7-4F948012D4DC}" type="slidenum">
              <a:rPr lang="en-US" smtClean="0"/>
              <a:t>‹#›</a:t>
            </a:fld>
            <a:endParaRPr lang="en-US"/>
          </a:p>
        </p:txBody>
      </p:sp>
    </p:spTree>
    <p:extLst>
      <p:ext uri="{BB962C8B-B14F-4D97-AF65-F5344CB8AC3E}">
        <p14:creationId xmlns:p14="http://schemas.microsoft.com/office/powerpoint/2010/main" val="3055917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56C13B-A4D3-4AE8-B1D2-E4C2EB9CDCD3}" type="datetimeFigureOut">
              <a:rPr lang="en-US" smtClean="0"/>
              <a:t>8/28/2024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CFBBD5-83E5-45DB-8CB7-4F948012D4DC}" type="slidenum">
              <a:rPr lang="en-US" smtClean="0"/>
              <a:t>‹#›</a:t>
            </a:fld>
            <a:endParaRPr lang="en-US"/>
          </a:p>
        </p:txBody>
      </p:sp>
    </p:spTree>
    <p:extLst>
      <p:ext uri="{BB962C8B-B14F-4D97-AF65-F5344CB8AC3E}">
        <p14:creationId xmlns:p14="http://schemas.microsoft.com/office/powerpoint/2010/main" val="2413830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3256C13B-A4D3-4AE8-B1D2-E4C2EB9CDCD3}" type="datetimeFigureOut">
              <a:rPr lang="en-US" smtClean="0"/>
              <a:t>8/28/2024</a:t>
            </a:fld>
            <a:endParaRPr lang="en-US"/>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US"/>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B6CFBBD5-83E5-45DB-8CB7-4F948012D4DC}" type="slidenum">
              <a:rPr lang="en-US" smtClean="0"/>
              <a:t>‹#›</a:t>
            </a:fld>
            <a:endParaRPr lang="en-US"/>
          </a:p>
        </p:txBody>
      </p:sp>
    </p:spTree>
    <p:extLst>
      <p:ext uri="{BB962C8B-B14F-4D97-AF65-F5344CB8AC3E}">
        <p14:creationId xmlns:p14="http://schemas.microsoft.com/office/powerpoint/2010/main" val="244825999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pradeeptiwari2017cyberlaw@gmail.com" TargetMode="External"/><Relationship Id="rId2" Type="http://schemas.openxmlformats.org/officeDocument/2006/relationships/hyperlink" Target="mailto:29kesharwani@gmail.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E34C2-6867-49F2-0BE9-00B12ED776F8}"/>
              </a:ext>
            </a:extLst>
          </p:cNvPr>
          <p:cNvSpPr>
            <a:spLocks noGrp="1"/>
          </p:cNvSpPr>
          <p:nvPr>
            <p:ph type="ctrTitle"/>
          </p:nvPr>
        </p:nvSpPr>
        <p:spPr>
          <a:xfrm>
            <a:off x="1440872" y="734290"/>
            <a:ext cx="9642764" cy="1828801"/>
          </a:xfrm>
        </p:spPr>
        <p:txBody>
          <a:bodyPr>
            <a:noAutofit/>
          </a:bodyPr>
          <a:lstStyle/>
          <a:p>
            <a:br>
              <a:rPr lang="en-IN" sz="2800" b="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br>
            <a:r>
              <a:rPr lang="en-IN" sz="2800" b="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EXPLORING THE ETHICAL ISSUES SURROUNDING THE USE OF AI IN LEGAL PRACTICE, SUCH AS BIAS, TRANSPARENCY, AND ACCOUNTABILITY</a:t>
            </a:r>
            <a:br>
              <a:rPr lang="en-US" sz="3600" dirty="0">
                <a:effectLst/>
                <a:latin typeface="Calibri" panose="020F0502020204030204" pitchFamily="34" charset="0"/>
                <a:ea typeface="Calibri" panose="020F0502020204030204" pitchFamily="34" charset="0"/>
                <a:cs typeface="Mangal" panose="02040503050203030202" pitchFamily="18" charset="0"/>
              </a:rPr>
            </a:br>
            <a:endParaRPr lang="en-US" sz="3600" dirty="0"/>
          </a:p>
        </p:txBody>
      </p:sp>
      <p:sp>
        <p:nvSpPr>
          <p:cNvPr id="5" name="TextBox 4">
            <a:extLst>
              <a:ext uri="{FF2B5EF4-FFF2-40B4-BE49-F238E27FC236}">
                <a16:creationId xmlns:a16="http://schemas.microsoft.com/office/drawing/2014/main" id="{8A8631D1-0688-1DCC-9AC5-8C1F43800C29}"/>
              </a:ext>
            </a:extLst>
          </p:cNvPr>
          <p:cNvSpPr txBox="1"/>
          <p:nvPr/>
        </p:nvSpPr>
        <p:spPr>
          <a:xfrm>
            <a:off x="4004442" y="3429000"/>
            <a:ext cx="7930055" cy="3308598"/>
          </a:xfrm>
          <a:prstGeom prst="rect">
            <a:avLst/>
          </a:prstGeom>
          <a:noFill/>
        </p:spPr>
        <p:txBody>
          <a:bodyPr wrap="square">
            <a:spAutoFit/>
          </a:bodyPr>
          <a:lstStyle/>
          <a:p>
            <a:pPr marL="0" marR="0" algn="r">
              <a:spcBef>
                <a:spcPts val="0"/>
              </a:spcBef>
              <a:spcAft>
                <a:spcPts val="0"/>
              </a:spcAft>
            </a:pPr>
            <a:r>
              <a:rPr lang="en-IN" sz="2000" b="1" dirty="0">
                <a:effectLst/>
                <a:latin typeface="Times New Roman" panose="02020603050405020304" pitchFamily="18" charset="0"/>
                <a:ea typeface="Calibri" panose="020F0502020204030204" pitchFamily="34" charset="0"/>
                <a:cs typeface="Mangal" panose="02040503050203030202" pitchFamily="18" charset="0"/>
              </a:rPr>
              <a:t>Harshit </a:t>
            </a:r>
            <a:r>
              <a:rPr lang="en-IN" sz="2000" b="1" dirty="0" err="1">
                <a:effectLst/>
                <a:latin typeface="Times New Roman" panose="02020603050405020304" pitchFamily="18" charset="0"/>
                <a:ea typeface="Calibri" panose="020F0502020204030204" pitchFamily="34" charset="0"/>
                <a:cs typeface="Mangal" panose="02040503050203030202" pitchFamily="18" charset="0"/>
              </a:rPr>
              <a:t>kesharwani</a:t>
            </a:r>
            <a:endParaRPr lang="en-US" sz="2000"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IN" sz="2000" dirty="0">
                <a:effectLst/>
                <a:latin typeface="Times New Roman" panose="02020603050405020304" pitchFamily="18" charset="0"/>
                <a:ea typeface="Calibri" panose="020F0502020204030204" pitchFamily="34" charset="0"/>
                <a:cs typeface="Mangal" panose="02040503050203030202" pitchFamily="18" charset="0"/>
              </a:rPr>
              <a:t>Research scholar </a:t>
            </a:r>
            <a:endParaRPr lang="en-US" sz="2000"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IN" sz="2000" dirty="0">
                <a:effectLst/>
                <a:latin typeface="Times New Roman" panose="02020603050405020304" pitchFamily="18" charset="0"/>
                <a:ea typeface="Calibri" panose="020F0502020204030204" pitchFamily="34" charset="0"/>
                <a:cs typeface="Mangal" panose="02040503050203030202" pitchFamily="18" charset="0"/>
              </a:rPr>
              <a:t>Faculty of law </a:t>
            </a:r>
            <a:endParaRPr lang="en-US" sz="2000"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IN" sz="2000" dirty="0" err="1">
                <a:effectLst/>
                <a:latin typeface="Times New Roman" panose="02020603050405020304" pitchFamily="18" charset="0"/>
                <a:ea typeface="Calibri" panose="020F0502020204030204" pitchFamily="34" charset="0"/>
                <a:cs typeface="Mangal" panose="02040503050203030202" pitchFamily="18" charset="0"/>
              </a:rPr>
              <a:t>Mangalayatan</a:t>
            </a:r>
            <a:r>
              <a:rPr lang="en-IN" sz="2000" dirty="0">
                <a:effectLst/>
                <a:latin typeface="Times New Roman" panose="02020603050405020304" pitchFamily="18" charset="0"/>
                <a:ea typeface="Calibri" panose="020F0502020204030204" pitchFamily="34" charset="0"/>
                <a:cs typeface="Mangal" panose="02040503050203030202" pitchFamily="18" charset="0"/>
              </a:rPr>
              <a:t> university, (Jabalpur) Madhya Pradesh 483001</a:t>
            </a:r>
            <a:endParaRPr lang="en-US" sz="2000"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IN" sz="2000" u="sng" dirty="0">
                <a:solidFill>
                  <a:schemeClr val="tx1">
                    <a:lumMod val="95000"/>
                    <a:lumOff val="5000"/>
                  </a:schemeClr>
                </a:solidFill>
                <a:effectLst/>
                <a:latin typeface="Times New Roman" panose="02020603050405020304" pitchFamily="18" charset="0"/>
                <a:ea typeface="Calibri" panose="020F0502020204030204" pitchFamily="34" charset="0"/>
                <a:cs typeface="Mangal" panose="02040503050203030202" pitchFamily="18" charset="0"/>
                <a:hlinkClick r:id="rId2">
                  <a:extLst>
                    <a:ext uri="{A12FA001-AC4F-418D-AE19-62706E023703}">
                      <ahyp:hlinkClr xmlns:ahyp="http://schemas.microsoft.com/office/drawing/2018/hyperlinkcolor" val="tx"/>
                    </a:ext>
                  </a:extLst>
                </a:hlinkClick>
              </a:rPr>
              <a:t>29kesharwani@gmail.com</a:t>
            </a:r>
            <a:r>
              <a:rPr lang="en-IN" sz="2000" u="sng" dirty="0">
                <a:solidFill>
                  <a:schemeClr val="tx1">
                    <a:lumMod val="95000"/>
                    <a:lumOff val="5000"/>
                  </a:schemeClr>
                </a:solidFill>
                <a:effectLst/>
                <a:latin typeface="Times New Roman" panose="02020603050405020304" pitchFamily="18" charset="0"/>
                <a:ea typeface="Calibri" panose="020F0502020204030204" pitchFamily="34" charset="0"/>
                <a:cs typeface="Mangal" panose="02040503050203030202" pitchFamily="18" charset="0"/>
              </a:rPr>
              <a:t> </a:t>
            </a:r>
            <a:endParaRPr lang="en-US" sz="2000" dirty="0">
              <a:solidFill>
                <a:schemeClr val="tx1">
                  <a:lumMod val="95000"/>
                  <a:lumOff val="5000"/>
                </a:schemeClr>
              </a:solidFill>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IN" sz="2000" b="1" dirty="0">
                <a:effectLst/>
                <a:latin typeface="Times New Roman" panose="02020603050405020304" pitchFamily="18" charset="0"/>
                <a:ea typeface="Calibri" panose="020F0502020204030204" pitchFamily="34" charset="0"/>
                <a:cs typeface="Mangal" panose="02040503050203030202" pitchFamily="18" charset="0"/>
              </a:rPr>
              <a:t>Dr Pradeep Kumar Tiwari</a:t>
            </a:r>
            <a:endParaRPr lang="en-US" sz="2000"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IN" sz="2000" dirty="0">
                <a:effectLst/>
                <a:latin typeface="Times New Roman" panose="02020603050405020304" pitchFamily="18" charset="0"/>
                <a:ea typeface="Calibri" panose="020F0502020204030204" pitchFamily="34" charset="0"/>
                <a:cs typeface="Mangal" panose="02040503050203030202" pitchFamily="18" charset="0"/>
              </a:rPr>
              <a:t>Assistant professor</a:t>
            </a:r>
            <a:endParaRPr lang="en-US" sz="2000"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IN" sz="2000" dirty="0">
                <a:effectLst/>
                <a:latin typeface="Times New Roman" panose="02020603050405020304" pitchFamily="18" charset="0"/>
                <a:ea typeface="Calibri" panose="020F0502020204030204" pitchFamily="34" charset="0"/>
                <a:cs typeface="Mangal" panose="02040503050203030202" pitchFamily="18" charset="0"/>
              </a:rPr>
              <a:t>Faculty of law </a:t>
            </a:r>
            <a:endParaRPr lang="en-US" sz="2000"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IN" sz="2000" dirty="0" err="1">
                <a:effectLst/>
                <a:latin typeface="Times New Roman" panose="02020603050405020304" pitchFamily="18" charset="0"/>
                <a:ea typeface="Calibri" panose="020F0502020204030204" pitchFamily="34" charset="0"/>
                <a:cs typeface="Mangal" panose="02040503050203030202" pitchFamily="18" charset="0"/>
              </a:rPr>
              <a:t>Mangalayatan</a:t>
            </a:r>
            <a:r>
              <a:rPr lang="en-IN" sz="2000" dirty="0">
                <a:effectLst/>
                <a:latin typeface="Times New Roman" panose="02020603050405020304" pitchFamily="18" charset="0"/>
                <a:ea typeface="Calibri" panose="020F0502020204030204" pitchFamily="34" charset="0"/>
                <a:cs typeface="Mangal" panose="02040503050203030202" pitchFamily="18" charset="0"/>
              </a:rPr>
              <a:t> University, (Jabalpur) Madhya Pradesh 483001</a:t>
            </a:r>
            <a:endParaRPr lang="en-US" sz="2000" dirty="0">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IN" sz="2000" u="sng" dirty="0">
                <a:solidFill>
                  <a:schemeClr val="tx1">
                    <a:lumMod val="95000"/>
                    <a:lumOff val="5000"/>
                  </a:schemeClr>
                </a:solidFill>
                <a:effectLst/>
                <a:latin typeface="Times New Roman" panose="02020603050405020304" pitchFamily="18" charset="0"/>
                <a:ea typeface="Calibri" panose="020F0502020204030204" pitchFamily="34" charset="0"/>
                <a:cs typeface="Mangal" panose="02040503050203030202" pitchFamily="18" charset="0"/>
                <a:hlinkClick r:id="rId3">
                  <a:extLst>
                    <a:ext uri="{A12FA001-AC4F-418D-AE19-62706E023703}">
                      <ahyp:hlinkClr xmlns:ahyp="http://schemas.microsoft.com/office/drawing/2018/hyperlinkcolor" val="tx"/>
                    </a:ext>
                  </a:extLst>
                </a:hlinkClick>
              </a:rPr>
              <a:t>pradeeptiwari2017cyberlaw@gmail.com</a:t>
            </a:r>
            <a:endParaRPr lang="en-US" sz="2000" dirty="0">
              <a:solidFill>
                <a:schemeClr val="tx1">
                  <a:lumMod val="95000"/>
                  <a:lumOff val="5000"/>
                </a:schemeClr>
              </a:solidFill>
              <a:effectLst/>
              <a:latin typeface="Calibri" panose="020F0502020204030204" pitchFamily="34" charset="0"/>
              <a:ea typeface="Calibri" panose="020F0502020204030204" pitchFamily="34" charset="0"/>
              <a:cs typeface="Mangal" panose="02040503050203030202" pitchFamily="18" charset="0"/>
            </a:endParaRPr>
          </a:p>
          <a:p>
            <a:pPr marL="0" marR="0" algn="r">
              <a:spcBef>
                <a:spcPts val="0"/>
              </a:spcBef>
              <a:spcAft>
                <a:spcPts val="0"/>
              </a:spcAft>
            </a:pPr>
            <a:r>
              <a:rPr lang="en-IN" sz="900" b="1" dirty="0">
                <a:effectLst/>
                <a:latin typeface="Times New Roman" panose="02020603050405020304" pitchFamily="18" charset="0"/>
                <a:ea typeface="Calibri" panose="020F0502020204030204" pitchFamily="34" charset="0"/>
                <a:cs typeface="Mangal" panose="02040503050203030202" pitchFamily="18" charset="0"/>
              </a:rPr>
              <a:t>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23336111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ECB06-509C-DEDD-AC10-D0BB390E89F5}"/>
              </a:ext>
            </a:extLst>
          </p:cNvPr>
          <p:cNvSpPr>
            <a:spLocks noGrp="1"/>
          </p:cNvSpPr>
          <p:nvPr>
            <p:ph type="title"/>
          </p:nvPr>
        </p:nvSpPr>
        <p:spPr/>
        <p:txBody>
          <a:bodyPr/>
          <a:lstStyle/>
          <a:p>
            <a:pPr algn="ctr"/>
            <a:r>
              <a:rPr lang="en-IN" sz="4000" b="1" dirty="0">
                <a:effectLst/>
                <a:latin typeface="Times New Roman" panose="02020603050405020304" pitchFamily="18" charset="0"/>
                <a:ea typeface="Calibri" panose="020F0502020204030204" pitchFamily="34" charset="0"/>
                <a:cs typeface="Mangal" panose="02040503050203030202" pitchFamily="18" charset="0"/>
              </a:rPr>
              <a:t>INTRODUCTION</a:t>
            </a:r>
            <a:br>
              <a:rPr lang="en-US" sz="18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1C7F9F7E-46DD-038E-417E-52F504A7A2EA}"/>
              </a:ext>
            </a:extLst>
          </p:cNvPr>
          <p:cNvSpPr>
            <a:spLocks noGrp="1"/>
          </p:cNvSpPr>
          <p:nvPr>
            <p:ph idx="1"/>
          </p:nvPr>
        </p:nvSpPr>
        <p:spPr/>
        <p:txBody>
          <a:bodyPr>
            <a:normAutofit lnSpcReduction="10000"/>
          </a:bodyPr>
          <a:lstStyle/>
          <a:p>
            <a:pPr algn="just"/>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Understanding the history of AI and data science helps explain its ethical issues. This subsection discusses significant milestones, innovations, and the social consequences of these technologies' broad acceptance. Reading about AI and data science's origins helps readers understand the ethical debate. </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algn="just"/>
            <a:r>
              <a:rPr lang="en-IN" sz="1800" dirty="0">
                <a:solidFill>
                  <a:schemeClr val="tx1"/>
                </a:solidFill>
                <a:effectLst/>
                <a:latin typeface="Times New Roman" panose="02020603050405020304" pitchFamily="18" charset="0"/>
                <a:ea typeface="Calibri" panose="020F0502020204030204" pitchFamily="34" charset="0"/>
              </a:rPr>
              <a:t>Integrating ethics into AI and data science is crucial. Ethical flaws, prejudices, and unfair practices in AI system development and implementation have serious consequences</a:t>
            </a:r>
          </a:p>
          <a:p>
            <a:pPr algn="just"/>
            <a:r>
              <a:rPr lang="en-IN" sz="1800" dirty="0">
                <a:solidFill>
                  <a:schemeClr val="tx1"/>
                </a:solidFill>
                <a:effectLst/>
                <a:latin typeface="Times New Roman" panose="02020603050405020304" pitchFamily="18" charset="0"/>
                <a:ea typeface="Calibri" panose="020F0502020204030204" pitchFamily="34" charset="0"/>
              </a:rPr>
              <a:t>It shows how ignoring ethics may affect people, groups, and society. Understanding the stakes sets the tone for the study paper's discussion of bias, fairness, and responsibility</a:t>
            </a:r>
            <a:endParaRPr lang="en-IN" sz="1800" dirty="0">
              <a:solidFill>
                <a:schemeClr val="tx1"/>
              </a:solidFill>
              <a:latin typeface="Times New Roman" panose="02020603050405020304" pitchFamily="18" charset="0"/>
              <a:ea typeface="Calibri" panose="020F0502020204030204" pitchFamily="34" charset="0"/>
            </a:endParaRPr>
          </a:p>
          <a:p>
            <a:pPr algn="just"/>
            <a:r>
              <a:rPr lang="en-IN" sz="1800" dirty="0">
                <a:solidFill>
                  <a:schemeClr val="tx1"/>
                </a:solidFill>
                <a:effectLst/>
                <a:latin typeface="Times New Roman" panose="02020603050405020304" pitchFamily="18" charset="0"/>
                <a:ea typeface="Calibri" panose="020F0502020204030204" pitchFamily="34" charset="0"/>
              </a:rPr>
              <a:t>AI uses in legal work are varied and adapted to different aspects of practice. Legal research uses AI technologies to swiftly find relevant case law and laws, saving time</a:t>
            </a:r>
          </a:p>
          <a:p>
            <a:pPr algn="just"/>
            <a:r>
              <a:rPr lang="en-IN" sz="1800" dirty="0">
                <a:solidFill>
                  <a:schemeClr val="tx1"/>
                </a:solidFill>
                <a:effectLst/>
                <a:latin typeface="Times New Roman" panose="02020603050405020304" pitchFamily="18" charset="0"/>
                <a:ea typeface="Calibri" panose="020F0502020204030204" pitchFamily="34" charset="0"/>
              </a:rPr>
              <a:t>AI in legal services transforms practice with several benefits. AI solutions simplify monotonous and time-consuming processes, allowing lawyers to focus on more complicated and strategic work</a:t>
            </a:r>
            <a:endParaRPr lang="en-IN" sz="1800" dirty="0">
              <a:solidFill>
                <a:schemeClr val="tx1"/>
              </a:solidFill>
              <a:latin typeface="Times New Roman" panose="02020603050405020304" pitchFamily="18" charset="0"/>
              <a:ea typeface="Calibri" panose="020F0502020204030204" pitchFamily="34" charset="0"/>
            </a:endParaRPr>
          </a:p>
          <a:p>
            <a:pPr algn="just"/>
            <a:r>
              <a:rPr lang="en-IN" sz="1800" dirty="0">
                <a:solidFill>
                  <a:schemeClr val="tx1"/>
                </a:solidFill>
                <a:effectLst/>
                <a:latin typeface="Times New Roman" panose="02020603050405020304" pitchFamily="18" charset="0"/>
                <a:ea typeface="Calibri" panose="020F0502020204030204" pitchFamily="34" charset="0"/>
              </a:rPr>
              <a:t>Legal tech companies and AI investment imply a growth in innovation and competitiveness in the legal business.</a:t>
            </a:r>
            <a:endParaRPr lang="en-US" dirty="0">
              <a:solidFill>
                <a:schemeClr val="tx1"/>
              </a:solidFill>
            </a:endParaRPr>
          </a:p>
          <a:p>
            <a:endParaRPr lang="en-US" dirty="0"/>
          </a:p>
        </p:txBody>
      </p:sp>
    </p:spTree>
    <p:extLst>
      <p:ext uri="{BB962C8B-B14F-4D97-AF65-F5344CB8AC3E}">
        <p14:creationId xmlns:p14="http://schemas.microsoft.com/office/powerpoint/2010/main" val="447403681"/>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1F395-C350-84A0-4F23-F9B2D6ECB9C6}"/>
              </a:ext>
            </a:extLst>
          </p:cNvPr>
          <p:cNvSpPr>
            <a:spLocks noGrp="1"/>
          </p:cNvSpPr>
          <p:nvPr>
            <p:ph type="title"/>
          </p:nvPr>
        </p:nvSpPr>
        <p:spPr/>
        <p:txBody>
          <a:bodyPr>
            <a:normAutofit/>
          </a:bodyPr>
          <a:lstStyle/>
          <a:p>
            <a:pPr algn="ctr"/>
            <a:r>
              <a:rPr lang="en-IN" sz="4000" b="1" dirty="0">
                <a:effectLst/>
                <a:latin typeface="Times New Roman" panose="02020603050405020304" pitchFamily="18" charset="0"/>
                <a:ea typeface="Calibri" panose="020F0502020204030204" pitchFamily="34" charset="0"/>
                <a:cs typeface="Mangal" panose="02040503050203030202" pitchFamily="18" charset="0"/>
              </a:rPr>
              <a:t>REVIEW OF LITERATURE </a:t>
            </a:r>
            <a:br>
              <a:rPr lang="en-US" sz="40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642AB19B-57F7-94BF-563E-DF65204ABBB4}"/>
              </a:ext>
            </a:extLst>
          </p:cNvPr>
          <p:cNvSpPr>
            <a:spLocks noGrp="1"/>
          </p:cNvSpPr>
          <p:nvPr>
            <p:ph idx="1"/>
          </p:nvPr>
        </p:nvSpPr>
        <p:spPr/>
        <p:txBody>
          <a:bodyPr>
            <a:normAutofit fontScale="85000" lnSpcReduction="10000"/>
          </a:bodyPr>
          <a:lstStyle/>
          <a:p>
            <a:pPr algn="just">
              <a:lnSpc>
                <a:spcPct val="150000"/>
              </a:lnSpc>
            </a:pPr>
            <a:r>
              <a:rPr lang="en-IN" sz="1800" b="1" dirty="0">
                <a:solidFill>
                  <a:schemeClr val="tx1"/>
                </a:solidFill>
                <a:effectLst/>
                <a:latin typeface="Times New Roman" panose="02020603050405020304" pitchFamily="18" charset="0"/>
                <a:ea typeface="Calibri" panose="020F0502020204030204" pitchFamily="34" charset="0"/>
              </a:rPr>
              <a:t>Ibáñez, J. C., &amp; </a:t>
            </a:r>
            <a:r>
              <a:rPr lang="en-IN" sz="1800" b="1" dirty="0" err="1">
                <a:solidFill>
                  <a:schemeClr val="tx1"/>
                </a:solidFill>
                <a:effectLst/>
                <a:latin typeface="Times New Roman" panose="02020603050405020304" pitchFamily="18" charset="0"/>
                <a:ea typeface="Calibri" panose="020F0502020204030204" pitchFamily="34" charset="0"/>
              </a:rPr>
              <a:t>Olmeda</a:t>
            </a:r>
            <a:r>
              <a:rPr lang="en-IN" sz="1800" b="1" dirty="0">
                <a:solidFill>
                  <a:schemeClr val="tx1"/>
                </a:solidFill>
                <a:effectLst/>
                <a:latin typeface="Times New Roman" panose="02020603050405020304" pitchFamily="18" charset="0"/>
                <a:ea typeface="Calibri" panose="020F0502020204030204" pitchFamily="34" charset="0"/>
              </a:rPr>
              <a:t>, M. V. (2022)</a:t>
            </a:r>
            <a:r>
              <a:rPr lang="en-IN" sz="1800" dirty="0">
                <a:solidFill>
                  <a:schemeClr val="tx1"/>
                </a:solidFill>
                <a:effectLst/>
                <a:latin typeface="Times New Roman" panose="02020603050405020304" pitchFamily="18" charset="0"/>
                <a:ea typeface="Calibri" panose="020F0502020204030204" pitchFamily="34" charset="0"/>
              </a:rPr>
              <a:t> concentrated on responsible AI concepts and norms rather than applied ethics "how". This study examines how corporations use AI ethics to enhance practice-ideals gap research. This qualitative study uses 22 semi-structured interviews and two focus groups to evaluate enterprise AI ethics. A detailed transcript study proved ethics, values, privacy, explainability, and fairness procedures and findings. </a:t>
            </a:r>
          </a:p>
          <a:p>
            <a:pPr algn="just">
              <a:lnSpc>
                <a:spcPct val="150000"/>
              </a:lnSpc>
            </a:pPr>
            <a:r>
              <a:rPr lang="en-IN" sz="1800" b="1" dirty="0">
                <a:solidFill>
                  <a:schemeClr val="tx1"/>
                </a:solidFill>
                <a:effectLst/>
                <a:latin typeface="Times New Roman" panose="02020603050405020304" pitchFamily="18" charset="0"/>
                <a:ea typeface="Calibri" panose="020F0502020204030204" pitchFamily="34" charset="0"/>
              </a:rPr>
              <a:t>Rodrigues, R. (2020)</a:t>
            </a:r>
            <a:r>
              <a:rPr lang="en-IN" sz="1800" dirty="0">
                <a:solidFill>
                  <a:schemeClr val="tx1"/>
                </a:solidFill>
                <a:effectLst/>
                <a:latin typeface="Times New Roman" panose="02020603050405020304" pitchFamily="18" charset="0"/>
                <a:ea typeface="Calibri" panose="020F0502020204030204" pitchFamily="34" charset="0"/>
              </a:rPr>
              <a:t> Discussed legal and human rights issues raised by artificial intelligence (AI), their solutions, gaps, and human rights implications. Example: algorithmic transparency, cybersecurity vulnerabilities, unfairness, prejudice, and discrimination, lack of contestability, legal personhood, intellectual property, worker injury, privacy and data protection, damage responsibility, and accountability</a:t>
            </a:r>
          </a:p>
          <a:p>
            <a:pPr algn="just">
              <a:lnSpc>
                <a:spcPct val="150000"/>
              </a:lnSpc>
            </a:pPr>
            <a:r>
              <a:rPr lang="en-IN" sz="1800" b="1" dirty="0" err="1">
                <a:solidFill>
                  <a:schemeClr val="tx1"/>
                </a:solidFill>
                <a:effectLst/>
                <a:latin typeface="Times New Roman" panose="02020603050405020304" pitchFamily="18" charset="0"/>
                <a:ea typeface="Calibri" panose="020F0502020204030204" pitchFamily="34" charset="0"/>
              </a:rPr>
              <a:t>Thiruma</a:t>
            </a:r>
            <a:r>
              <a:rPr lang="en-IN" sz="1800" b="1" dirty="0">
                <a:solidFill>
                  <a:schemeClr val="tx1"/>
                </a:solidFill>
                <a:effectLst/>
                <a:latin typeface="Times New Roman" panose="02020603050405020304" pitchFamily="18" charset="0"/>
                <a:ea typeface="Calibri" panose="020F0502020204030204" pitchFamily="34" charset="0"/>
              </a:rPr>
              <a:t> </a:t>
            </a:r>
            <a:r>
              <a:rPr lang="en-IN" sz="1800" b="1" dirty="0" err="1">
                <a:solidFill>
                  <a:schemeClr val="tx1"/>
                </a:solidFill>
                <a:effectLst/>
                <a:latin typeface="Times New Roman" panose="02020603050405020304" pitchFamily="18" charset="0"/>
                <a:ea typeface="Calibri" panose="020F0502020204030204" pitchFamily="34" charset="0"/>
              </a:rPr>
              <a:t>Valavan</a:t>
            </a:r>
            <a:r>
              <a:rPr lang="en-IN" sz="1800" b="1" dirty="0">
                <a:solidFill>
                  <a:schemeClr val="tx1"/>
                </a:solidFill>
                <a:effectLst/>
                <a:latin typeface="Times New Roman" panose="02020603050405020304" pitchFamily="18" charset="0"/>
                <a:ea typeface="Calibri" panose="020F0502020204030204" pitchFamily="34" charset="0"/>
              </a:rPr>
              <a:t>, A. (2023)</a:t>
            </a:r>
            <a:r>
              <a:rPr lang="en-IN" sz="1800" dirty="0">
                <a:solidFill>
                  <a:schemeClr val="tx1"/>
                </a:solidFill>
                <a:effectLst/>
                <a:latin typeface="Times New Roman" panose="02020603050405020304" pitchFamily="18" charset="0"/>
                <a:ea typeface="Calibri" panose="020F0502020204030204" pitchFamily="34" charset="0"/>
              </a:rPr>
              <a:t> AI and data-driven decision-making in banking have created unparalleled efficiency, risk assessment, and customer service prospects. This fast deployment of AI technology raises ethical concerns and prejudices. This research study examines AI ethics and prejudice in banking, focusing on fairness, transparency, and accountability.</a:t>
            </a:r>
            <a:endParaRPr lang="en-US" dirty="0">
              <a:solidFill>
                <a:schemeClr val="tx1"/>
              </a:solidFill>
            </a:endParaRPr>
          </a:p>
        </p:txBody>
      </p:sp>
    </p:spTree>
    <p:extLst>
      <p:ext uri="{BB962C8B-B14F-4D97-AF65-F5344CB8AC3E}">
        <p14:creationId xmlns:p14="http://schemas.microsoft.com/office/powerpoint/2010/main" val="2330960088"/>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A313E-A219-F43E-7F4D-1728F7EE460A}"/>
              </a:ext>
            </a:extLst>
          </p:cNvPr>
          <p:cNvSpPr>
            <a:spLocks noGrp="1"/>
          </p:cNvSpPr>
          <p:nvPr>
            <p:ph type="title"/>
          </p:nvPr>
        </p:nvSpPr>
        <p:spPr/>
        <p:txBody>
          <a:bodyPr>
            <a:normAutofit/>
          </a:bodyPr>
          <a:lstStyle/>
          <a:p>
            <a:pPr algn="ctr"/>
            <a:r>
              <a:rPr lang="en-IN" sz="4000" b="1" dirty="0">
                <a:effectLst/>
                <a:latin typeface="Times New Roman" panose="02020603050405020304" pitchFamily="18" charset="0"/>
                <a:ea typeface="Calibri" panose="020F0502020204030204" pitchFamily="34" charset="0"/>
                <a:cs typeface="Mangal" panose="02040503050203030202" pitchFamily="18" charset="0"/>
              </a:rPr>
              <a:t>PURPOSE </a:t>
            </a:r>
            <a:br>
              <a:rPr lang="en-US" sz="40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81C32162-DB28-A242-2FCD-CBEEB6597BD9}"/>
              </a:ext>
            </a:extLst>
          </p:cNvPr>
          <p:cNvSpPr>
            <a:spLocks noGrp="1"/>
          </p:cNvSpPr>
          <p:nvPr>
            <p:ph idx="1"/>
          </p:nvPr>
        </p:nvSpPr>
        <p:spPr/>
        <p:txBody>
          <a:bodyPr>
            <a:normAutofit fontScale="92500"/>
          </a:bodyPr>
          <a:lstStyle/>
          <a:p>
            <a:r>
              <a:rPr lang="en-IN" sz="1800" dirty="0">
                <a:solidFill>
                  <a:schemeClr val="tx1"/>
                </a:solidFill>
                <a:effectLst/>
                <a:latin typeface="Times New Roman" panose="02020603050405020304" pitchFamily="18" charset="0"/>
                <a:ea typeface="Calibri" panose="020F0502020204030204" pitchFamily="34" charset="0"/>
              </a:rPr>
              <a:t>Prejudice against AI is detrimental. As AI advances, biased AI may harm people and communities. Race, gender, and other protected groups suffer from AI bias</a:t>
            </a:r>
          </a:p>
          <a:p>
            <a:r>
              <a:rPr lang="en-IN" sz="1800" dirty="0">
                <a:solidFill>
                  <a:schemeClr val="tx1"/>
                </a:solidFill>
                <a:effectLst/>
                <a:latin typeface="Times New Roman" panose="02020603050405020304" pitchFamily="18" charset="0"/>
                <a:ea typeface="Calibri" panose="020F0502020204030204" pitchFamily="34" charset="0"/>
              </a:rPr>
              <a:t>MIT-Microsoft case study cautions against AI bias. In significant tech firm facial recognition systems, they observed racial and gender discrepancies. </a:t>
            </a:r>
            <a:endParaRPr lang="en-IN" sz="1800" dirty="0">
              <a:solidFill>
                <a:schemeClr val="tx1"/>
              </a:solidFill>
              <a:latin typeface="Times New Roman" panose="02020603050405020304" pitchFamily="18" charset="0"/>
              <a:ea typeface="Calibri" panose="020F0502020204030204" pitchFamily="34" charset="0"/>
            </a:endParaRPr>
          </a:p>
          <a:p>
            <a:r>
              <a:rPr lang="en-IN" sz="1800" dirty="0">
                <a:solidFill>
                  <a:schemeClr val="tx1"/>
                </a:solidFill>
                <a:effectLst/>
                <a:latin typeface="Times New Roman" panose="02020603050405020304" pitchFamily="18" charset="0"/>
                <a:ea typeface="Calibri" panose="020F0502020204030204" pitchFamily="34" charset="0"/>
              </a:rPr>
              <a:t>Punishment criminal Another biased AI program is COMPAS. This regularly used program mislabelled black felons as more likely to reoffend than white defendants with identical backgrounds in 2016, ProPublica reported</a:t>
            </a:r>
          </a:p>
          <a:p>
            <a:r>
              <a:rPr lang="en-IN" sz="1800" dirty="0">
                <a:solidFill>
                  <a:schemeClr val="tx1"/>
                </a:solidFill>
                <a:effectLst/>
                <a:latin typeface="Times New Roman" panose="02020603050405020304" pitchFamily="18" charset="0"/>
                <a:ea typeface="Calibri" panose="020F0502020204030204" pitchFamily="34" charset="0"/>
              </a:rPr>
              <a:t>To address these issues, authorities are targeting biased AI systems. California law compels firms to test facial recognition technology across demographic groups before law enforcement may use it in 2020</a:t>
            </a:r>
            <a:endParaRPr lang="en-IN" sz="1800" dirty="0">
              <a:solidFill>
                <a:schemeClr val="tx1"/>
              </a:solidFill>
              <a:latin typeface="Times New Roman" panose="02020603050405020304" pitchFamily="18" charset="0"/>
              <a:ea typeface="Calibri" panose="020F0502020204030204" pitchFamily="34" charset="0"/>
            </a:endParaRPr>
          </a:p>
          <a:p>
            <a:r>
              <a:rPr lang="en-IN" sz="1800" dirty="0">
                <a:solidFill>
                  <a:schemeClr val="tx1"/>
                </a:solidFill>
                <a:effectLst/>
                <a:latin typeface="Times New Roman" panose="02020603050405020304" pitchFamily="18" charset="0"/>
                <a:ea typeface="Calibri" panose="020F0502020204030204" pitchFamily="34" charset="0"/>
              </a:rPr>
              <a:t>Transparency and accountability are essential for AI ethics, especially bias reduction. As AI becomes more widespread, we must use it fairly and ethically. As they learn from biased data, AI systems raise bias concerns.</a:t>
            </a:r>
          </a:p>
          <a:p>
            <a:r>
              <a:rPr lang="en-IN" sz="1800" dirty="0">
                <a:solidFill>
                  <a:schemeClr val="tx1"/>
                </a:solidFill>
                <a:effectLst/>
                <a:latin typeface="Times New Roman" panose="02020603050405020304" pitchFamily="18" charset="0"/>
                <a:ea typeface="Calibri" panose="020F0502020204030204" pitchFamily="34" charset="0"/>
              </a:rPr>
              <a:t>This rule aims to make AI processes more transparent and help humans comprehend their decisions. </a:t>
            </a:r>
            <a:endParaRPr lang="en-US" dirty="0">
              <a:solidFill>
                <a:schemeClr val="tx1"/>
              </a:solidFill>
            </a:endParaRPr>
          </a:p>
          <a:p>
            <a:endParaRPr lang="en-US" dirty="0"/>
          </a:p>
        </p:txBody>
      </p:sp>
    </p:spTree>
    <p:extLst>
      <p:ext uri="{BB962C8B-B14F-4D97-AF65-F5344CB8AC3E}">
        <p14:creationId xmlns:p14="http://schemas.microsoft.com/office/powerpoint/2010/main" val="3317379881"/>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4E031C-6246-7468-5806-C646B45AD58A}"/>
              </a:ext>
            </a:extLst>
          </p:cNvPr>
          <p:cNvSpPr>
            <a:spLocks noGrp="1"/>
          </p:cNvSpPr>
          <p:nvPr>
            <p:ph type="title"/>
          </p:nvPr>
        </p:nvSpPr>
        <p:spPr/>
        <p:txBody>
          <a:bodyPr>
            <a:normAutofit/>
          </a:bodyPr>
          <a:lstStyle/>
          <a:p>
            <a:pPr algn="ctr"/>
            <a:r>
              <a:rPr lang="en-IN" sz="4000" b="1" dirty="0">
                <a:effectLst/>
                <a:latin typeface="Times New Roman" panose="02020603050405020304" pitchFamily="18" charset="0"/>
                <a:ea typeface="Calibri" panose="020F0502020204030204" pitchFamily="34" charset="0"/>
                <a:cs typeface="Mangal" panose="02040503050203030202" pitchFamily="18" charset="0"/>
              </a:rPr>
              <a:t>APPROACH</a:t>
            </a:r>
            <a:br>
              <a:rPr lang="en-US" sz="40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1E6DA96C-7B5A-4665-B55B-951F0D590301}"/>
              </a:ext>
            </a:extLst>
          </p:cNvPr>
          <p:cNvSpPr>
            <a:spLocks noGrp="1"/>
          </p:cNvSpPr>
          <p:nvPr>
            <p:ph idx="1"/>
          </p:nvPr>
        </p:nvSpPr>
        <p:spPr/>
        <p:txBody>
          <a:bodyPr>
            <a:normAutofit fontScale="92500" lnSpcReduction="10000"/>
          </a:bodyPr>
          <a:lstStyle/>
          <a:p>
            <a:pPr algn="just"/>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AI biases may cause injustice. Algorithmic bias occurs when AI systems favour certain groups or persons based on attributes. Study, for instance. </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algn="just"/>
            <a:r>
              <a:rPr lang="en-IN" sz="1800" dirty="0">
                <a:solidFill>
                  <a:schemeClr val="tx1"/>
                </a:solidFill>
                <a:effectLst/>
                <a:latin typeface="Times New Roman" panose="02020603050405020304" pitchFamily="18" charset="0"/>
                <a:ea typeface="Calibri" panose="020F0502020204030204" pitchFamily="34" charset="0"/>
              </a:rPr>
              <a:t>To promote justice and equality, AI prejudices must be addressed. Not doing so may prolong structural inequalities and social inequity. Recognizing biases lets firms start reducing them. </a:t>
            </a:r>
          </a:p>
          <a:p>
            <a:pPr algn="just"/>
            <a:r>
              <a:rPr lang="en-IN" sz="1800" dirty="0">
                <a:solidFill>
                  <a:schemeClr val="tx1"/>
                </a:solidFill>
                <a:effectLst/>
                <a:latin typeface="Times New Roman" panose="02020603050405020304" pitchFamily="18" charset="0"/>
                <a:ea typeface="Calibri" panose="020F0502020204030204" pitchFamily="34" charset="0"/>
              </a:rPr>
              <a:t>Justice and equality require AI bias reduction. AI algorithms with unreasonable preferences or prejudices discriminate. Prejudices may aggravate social inequality and stereotypes</a:t>
            </a:r>
            <a:endParaRPr lang="en-IN" sz="1800" dirty="0">
              <a:solidFill>
                <a:schemeClr val="tx1"/>
              </a:solidFill>
              <a:latin typeface="Times New Roman" panose="02020603050405020304" pitchFamily="18" charset="0"/>
              <a:ea typeface="Calibri" panose="020F0502020204030204" pitchFamily="34" charset="0"/>
            </a:endParaRPr>
          </a:p>
          <a:p>
            <a:pPr algn="just"/>
            <a:r>
              <a:rPr lang="en-IN" sz="1800" dirty="0">
                <a:solidFill>
                  <a:schemeClr val="tx1"/>
                </a:solidFill>
                <a:effectLst/>
                <a:latin typeface="Times New Roman" panose="02020603050405020304" pitchFamily="18" charset="0"/>
                <a:ea typeface="Calibri" panose="020F0502020204030204" pitchFamily="34" charset="0"/>
              </a:rPr>
              <a:t>Google improved their speech recognition technology for underrepresented dialects using this way. </a:t>
            </a:r>
          </a:p>
          <a:p>
            <a:pPr algn="just"/>
            <a:r>
              <a:rPr lang="en-IN" sz="1800" dirty="0">
                <a:solidFill>
                  <a:schemeClr val="tx1"/>
                </a:solidFill>
                <a:effectLst/>
                <a:latin typeface="Times New Roman" panose="02020603050405020304" pitchFamily="18" charset="0"/>
                <a:ea typeface="Calibri" panose="020F0502020204030204" pitchFamily="34" charset="0"/>
              </a:rPr>
              <a:t>Reduce bias via algorithmic changes. Eliminating decision-making bias requires algorithm changes. Researchers at IBM developed "adversarial debiasing," to identify and reduce machine learning model biases</a:t>
            </a:r>
            <a:endParaRPr lang="en-IN" sz="1800" dirty="0">
              <a:solidFill>
                <a:schemeClr val="tx1"/>
              </a:solidFill>
              <a:latin typeface="Times New Roman" panose="02020603050405020304" pitchFamily="18" charset="0"/>
              <a:ea typeface="Calibri" panose="020F0502020204030204" pitchFamily="34" charset="0"/>
            </a:endParaRPr>
          </a:p>
          <a:p>
            <a:pPr algn="just"/>
            <a:r>
              <a:rPr lang="en-IN" sz="1800" dirty="0">
                <a:solidFill>
                  <a:schemeClr val="tx1"/>
                </a:solidFill>
                <a:effectLst/>
                <a:latin typeface="Times New Roman" panose="02020603050405020304" pitchFamily="18" charset="0"/>
                <a:ea typeface="Calibri" panose="020F0502020204030204" pitchFamily="34" charset="0"/>
              </a:rPr>
              <a:t>These strategies lessen AI biases, but more is needed. To ensure fairness and equality, developers and researchers must continually improve their algorithms</a:t>
            </a:r>
          </a:p>
          <a:p>
            <a:pPr algn="just"/>
            <a:r>
              <a:rPr lang="en-IN" sz="1800" dirty="0">
                <a:solidFill>
                  <a:schemeClr val="tx1"/>
                </a:solidFill>
                <a:effectLst/>
                <a:latin typeface="Times New Roman" panose="02020603050405020304" pitchFamily="18" charset="0"/>
                <a:ea typeface="Calibri" panose="020F0502020204030204" pitchFamily="34" charset="0"/>
              </a:rPr>
              <a:t>Transparency in AI systems, especially in law, is difficult. Many AI models, especially deep learning ones, are "black boxes" with complicated, non-linear processes that are hard to understand</a:t>
            </a:r>
            <a:endParaRPr lang="en-US" dirty="0">
              <a:solidFill>
                <a:schemeClr val="tx1"/>
              </a:solidFill>
            </a:endParaRPr>
          </a:p>
          <a:p>
            <a:endParaRPr lang="en-US" dirty="0"/>
          </a:p>
        </p:txBody>
      </p:sp>
    </p:spTree>
    <p:extLst>
      <p:ext uri="{BB962C8B-B14F-4D97-AF65-F5344CB8AC3E}">
        <p14:creationId xmlns:p14="http://schemas.microsoft.com/office/powerpoint/2010/main" val="27793623"/>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B81E8-05EB-D15C-AD4E-1F89D41D67E5}"/>
              </a:ext>
            </a:extLst>
          </p:cNvPr>
          <p:cNvSpPr>
            <a:spLocks noGrp="1"/>
          </p:cNvSpPr>
          <p:nvPr>
            <p:ph type="title"/>
          </p:nvPr>
        </p:nvSpPr>
        <p:spPr/>
        <p:txBody>
          <a:bodyPr>
            <a:normAutofit/>
          </a:bodyPr>
          <a:lstStyle/>
          <a:p>
            <a:pPr algn="ctr"/>
            <a:r>
              <a:rPr lang="en-IN" sz="4000" b="1" dirty="0">
                <a:effectLst/>
                <a:latin typeface="Times New Roman" panose="02020603050405020304" pitchFamily="18" charset="0"/>
                <a:ea typeface="Calibri" panose="020F0502020204030204" pitchFamily="34" charset="0"/>
                <a:cs typeface="Mangal" panose="02040503050203030202" pitchFamily="18" charset="0"/>
              </a:rPr>
              <a:t>FINDINGS </a:t>
            </a:r>
            <a:br>
              <a:rPr lang="en-US" sz="40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132602B5-5911-D10D-0CEF-16CB1F94B487}"/>
              </a:ext>
            </a:extLst>
          </p:cNvPr>
          <p:cNvSpPr>
            <a:spLocks noGrp="1"/>
          </p:cNvSpPr>
          <p:nvPr>
            <p:ph idx="1"/>
          </p:nvPr>
        </p:nvSpPr>
        <p:spPr/>
        <p:txBody>
          <a:bodyPr>
            <a:normAutofit lnSpcReduction="10000"/>
          </a:bodyPr>
          <a:lstStyle/>
          <a:p>
            <a:pPr algn="just"/>
            <a:r>
              <a:rPr lang="en-IN" sz="1800" dirty="0">
                <a:solidFill>
                  <a:schemeClr val="tx1"/>
                </a:solidFill>
                <a:effectLst/>
                <a:latin typeface="Times New Roman" panose="02020603050405020304" pitchFamily="18" charset="0"/>
                <a:ea typeface="Calibri" panose="020F0502020204030204" pitchFamily="34" charset="0"/>
              </a:rPr>
              <a:t>Understanding bias in AI systems is essential to understanding its effects. AI systems can have algorithmic biases that favour particular groups or data biases from skewed training data.</a:t>
            </a:r>
          </a:p>
          <a:p>
            <a:pPr algn="just"/>
            <a:r>
              <a:rPr lang="en-IN" sz="1800" dirty="0">
                <a:solidFill>
                  <a:schemeClr val="tx1"/>
                </a:solidFill>
                <a:effectLst/>
                <a:latin typeface="Times New Roman" panose="02020603050405020304" pitchFamily="18" charset="0"/>
                <a:ea typeface="Calibri" panose="020F0502020204030204" pitchFamily="34" charset="0"/>
              </a:rPr>
              <a:t>These biases reinforce preconceptions and discrimination against vulnerable populations, affecting justice and equality. For everyone to be treated fairly, AI prejudices must be addressed</a:t>
            </a:r>
            <a:endParaRPr lang="en-IN" sz="1800" dirty="0">
              <a:solidFill>
                <a:schemeClr val="tx1"/>
              </a:solidFill>
              <a:latin typeface="Times New Roman" panose="02020603050405020304" pitchFamily="18" charset="0"/>
              <a:ea typeface="Calibri" panose="020F0502020204030204" pitchFamily="34" charset="0"/>
            </a:endParaRPr>
          </a:p>
          <a:p>
            <a:pPr algn="just"/>
            <a:r>
              <a:rPr lang="en-IN" sz="1800" dirty="0">
                <a:solidFill>
                  <a:schemeClr val="tx1"/>
                </a:solidFill>
                <a:effectLst/>
                <a:latin typeface="Times New Roman" panose="02020603050405020304" pitchFamily="18" charset="0"/>
                <a:ea typeface="Calibri" panose="020F0502020204030204" pitchFamily="34" charset="0"/>
              </a:rPr>
              <a:t>Real-world case studies of biased AI systems harming people highlight the significance of bias mitigation. Various methods are used to eliminate AI bias.</a:t>
            </a:r>
          </a:p>
          <a:p>
            <a:pPr algn="just"/>
            <a:r>
              <a:rPr lang="en-IN" sz="1800" dirty="0">
                <a:solidFill>
                  <a:schemeClr val="tx1"/>
                </a:solidFill>
                <a:effectLst/>
                <a:latin typeface="Times New Roman" panose="02020603050405020304" pitchFamily="18" charset="0"/>
                <a:ea typeface="Calibri" panose="020F0502020204030204" pitchFamily="34" charset="0"/>
              </a:rPr>
              <a:t>These include collecting varied training data from various populations, adjusting algorithms to eliminate discrimination, and adopting transparency methods to uncover and correct biases. In this part, we examine AI system biases and their effects on justice and equality.</a:t>
            </a:r>
            <a:endParaRPr lang="en-IN" sz="1800" dirty="0">
              <a:solidFill>
                <a:schemeClr val="tx1"/>
              </a:solidFill>
              <a:latin typeface="Times New Roman" panose="02020603050405020304" pitchFamily="18" charset="0"/>
              <a:ea typeface="Calibri" panose="020F0502020204030204" pitchFamily="34" charset="0"/>
            </a:endParaRPr>
          </a:p>
          <a:p>
            <a:pPr algn="just"/>
            <a:r>
              <a:rPr lang="en-IN" sz="1800" dirty="0">
                <a:solidFill>
                  <a:schemeClr val="tx1"/>
                </a:solidFill>
                <a:effectLst/>
                <a:latin typeface="Times New Roman" panose="02020603050405020304" pitchFamily="18" charset="0"/>
                <a:ea typeface="Calibri" panose="020F0502020204030204" pitchFamily="34" charset="0"/>
              </a:rPr>
              <a:t>We seek to demonstrate the importance of bias mitigation in constructing fairer and more equal AI systems for a better future society by thoroughly covering these subtopics.</a:t>
            </a:r>
          </a:p>
          <a:p>
            <a:pPr algn="just"/>
            <a:r>
              <a:rPr lang="en-IN" sz="1800" dirty="0">
                <a:solidFill>
                  <a:schemeClr val="tx1"/>
                </a:solidFill>
                <a:effectLst/>
                <a:latin typeface="Times New Roman" panose="02020603050405020304" pitchFamily="18" charset="0"/>
                <a:ea typeface="Calibri" panose="020F0502020204030204" pitchFamily="34" charset="0"/>
              </a:rPr>
              <a:t>Clear norms are needed to address these challenges and improve AI accountability. Transparent and impartial algorithms must be developed by developers.</a:t>
            </a:r>
            <a:endParaRPr lang="en-US" dirty="0">
              <a:solidFill>
                <a:schemeClr val="tx1"/>
              </a:solidFill>
            </a:endParaRPr>
          </a:p>
        </p:txBody>
      </p:sp>
    </p:spTree>
    <p:extLst>
      <p:ext uri="{BB962C8B-B14F-4D97-AF65-F5344CB8AC3E}">
        <p14:creationId xmlns:p14="http://schemas.microsoft.com/office/powerpoint/2010/main" val="3520868667"/>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70638-DF05-0ED4-341A-FD8A884DC70E}"/>
              </a:ext>
            </a:extLst>
          </p:cNvPr>
          <p:cNvSpPr>
            <a:spLocks noGrp="1"/>
          </p:cNvSpPr>
          <p:nvPr>
            <p:ph type="title"/>
          </p:nvPr>
        </p:nvSpPr>
        <p:spPr/>
        <p:txBody>
          <a:bodyPr>
            <a:normAutofit/>
          </a:bodyPr>
          <a:lstStyle/>
          <a:p>
            <a:pPr algn="ctr"/>
            <a:r>
              <a:rPr lang="en-IN" sz="4000" b="1" dirty="0">
                <a:effectLst/>
                <a:latin typeface="Times New Roman" panose="02020603050405020304" pitchFamily="18" charset="0"/>
                <a:ea typeface="Calibri" panose="020F0502020204030204" pitchFamily="34" charset="0"/>
                <a:cs typeface="Mangal" panose="02040503050203030202" pitchFamily="18" charset="0"/>
              </a:rPr>
              <a:t>CONCLUSION</a:t>
            </a:r>
            <a:br>
              <a:rPr lang="en-US" sz="40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73DA17C1-A616-5D5C-D8BB-B59D29FC6D2F}"/>
              </a:ext>
            </a:extLst>
          </p:cNvPr>
          <p:cNvSpPr>
            <a:spLocks noGrp="1"/>
          </p:cNvSpPr>
          <p:nvPr>
            <p:ph idx="1"/>
          </p:nvPr>
        </p:nvSpPr>
        <p:spPr>
          <a:xfrm>
            <a:off x="838200" y="2199698"/>
            <a:ext cx="10515600" cy="3840884"/>
          </a:xfrm>
        </p:spPr>
        <p:txBody>
          <a:bodyPr/>
          <a:lstStyle/>
          <a:p>
            <a:pPr algn="just"/>
            <a:r>
              <a:rPr lang="en-IN" sz="1800" dirty="0">
                <a:solidFill>
                  <a:schemeClr val="tx1"/>
                </a:solidFill>
                <a:effectLst/>
                <a:latin typeface="Times New Roman" panose="02020603050405020304" pitchFamily="18" charset="0"/>
                <a:ea typeface="Calibri" panose="020F0502020204030204" pitchFamily="34" charset="0"/>
              </a:rPr>
              <a:t>Concerning the use of artificial intelligence in legal practice, there are a number of sophisticated and multidimensional ethical problems that arise, including bias, transparency, and accountability.</a:t>
            </a:r>
          </a:p>
          <a:p>
            <a:pPr algn="just"/>
            <a:r>
              <a:rPr lang="en-IN" sz="1800" dirty="0">
                <a:solidFill>
                  <a:schemeClr val="tx1"/>
                </a:solidFill>
                <a:effectLst/>
                <a:latin typeface="Times New Roman" panose="02020603050405020304" pitchFamily="18" charset="0"/>
                <a:ea typeface="Calibri" panose="020F0502020204030204" pitchFamily="34" charset="0"/>
              </a:rPr>
              <a:t>According to the findings of the study, artificial intelligence (AI) has the ability to significantly improve legal procedures; yet, there is a major danger of prejudice and a lack of transparency, which poses serious concerns to fairness and justice.</a:t>
            </a:r>
            <a:endParaRPr lang="en-IN" sz="1800" dirty="0">
              <a:solidFill>
                <a:schemeClr val="tx1"/>
              </a:solidFill>
              <a:latin typeface="Times New Roman" panose="02020603050405020304" pitchFamily="18" charset="0"/>
              <a:ea typeface="Calibri" panose="020F0502020204030204" pitchFamily="34" charset="0"/>
            </a:endParaRPr>
          </a:p>
          <a:p>
            <a:pPr algn="just"/>
            <a:r>
              <a:rPr lang="en-IN" sz="1800" dirty="0">
                <a:solidFill>
                  <a:schemeClr val="tx1"/>
                </a:solidFill>
                <a:effectLst/>
                <a:latin typeface="Times New Roman" panose="02020603050405020304" pitchFamily="18" charset="0"/>
                <a:ea typeface="Calibri" panose="020F0502020204030204" pitchFamily="34" charset="0"/>
              </a:rPr>
              <a:t>A complete set of bias mitigation measures and the installation of transparent artificial intelligence systems are required in order to address these opportunities. </a:t>
            </a:r>
          </a:p>
          <a:p>
            <a:pPr algn="just"/>
            <a:r>
              <a:rPr lang="en-IN" sz="1800" dirty="0">
                <a:solidFill>
                  <a:schemeClr val="tx1"/>
                </a:solidFill>
                <a:effectLst/>
                <a:latin typeface="Times New Roman" panose="02020603050405020304" pitchFamily="18" charset="0"/>
                <a:ea typeface="Calibri" panose="020F0502020204030204" pitchFamily="34" charset="0"/>
              </a:rPr>
              <a:t>Furthermore, in order to prevent unfavourable ethical and legal repercussions, it is essential to ensure responsibility in artificial intelligence. </a:t>
            </a:r>
          </a:p>
          <a:p>
            <a:pPr algn="just"/>
            <a:r>
              <a:rPr lang="en-IN" sz="1800"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The findings highlight the need of continuing efforts to improve artificial intelligence technology in a manner that preserves ethical norms, promotes justice, and improves faith in the judicial system.</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val="3566897055"/>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CB6EE-403C-3607-75E2-3F5F8614CDB9}"/>
              </a:ext>
            </a:extLst>
          </p:cNvPr>
          <p:cNvSpPr>
            <a:spLocks noGrp="1"/>
          </p:cNvSpPr>
          <p:nvPr>
            <p:ph type="title"/>
          </p:nvPr>
        </p:nvSpPr>
        <p:spPr/>
        <p:txBody>
          <a:bodyPr>
            <a:noAutofit/>
          </a:bodyPr>
          <a:lstStyle/>
          <a:p>
            <a:pPr marL="0" marR="0" algn="ctr">
              <a:lnSpc>
                <a:spcPct val="150000"/>
              </a:lnSpc>
              <a:spcBef>
                <a:spcPts val="0"/>
              </a:spcBef>
              <a:spcAft>
                <a:spcPts val="8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 </a:t>
            </a:r>
            <a:br>
              <a:rPr lang="en-US" sz="4000" dirty="0">
                <a:effectLst/>
                <a:latin typeface="Calibri" panose="020F0502020204030204" pitchFamily="34" charset="0"/>
                <a:ea typeface="Calibri" panose="020F0502020204030204" pitchFamily="34" charset="0"/>
                <a:cs typeface="Mangal" panose="02040503050203030202" pitchFamily="18" charset="0"/>
              </a:rPr>
            </a:br>
            <a:r>
              <a:rPr lang="en-IN" sz="4000" b="1" dirty="0">
                <a:effectLst/>
                <a:latin typeface="Times New Roman" panose="02020603050405020304" pitchFamily="18" charset="0"/>
                <a:ea typeface="Calibri" panose="020F0502020204030204" pitchFamily="34" charset="0"/>
                <a:cs typeface="Mangal" panose="02040503050203030202" pitchFamily="18" charset="0"/>
              </a:rPr>
              <a:t>REFERENCES </a:t>
            </a:r>
            <a:br>
              <a:rPr lang="en-US" sz="4000" dirty="0">
                <a:effectLst/>
                <a:latin typeface="Calibri" panose="020F0502020204030204" pitchFamily="34" charset="0"/>
                <a:ea typeface="Calibri" panose="020F0502020204030204" pitchFamily="34" charset="0"/>
                <a:cs typeface="Mangal" panose="02040503050203030202" pitchFamily="18" charset="0"/>
              </a:rPr>
            </a:br>
            <a:endParaRPr lang="en-US" sz="4000" dirty="0"/>
          </a:p>
        </p:txBody>
      </p:sp>
      <p:sp>
        <p:nvSpPr>
          <p:cNvPr id="3" name="Content Placeholder 2">
            <a:extLst>
              <a:ext uri="{FF2B5EF4-FFF2-40B4-BE49-F238E27FC236}">
                <a16:creationId xmlns:a16="http://schemas.microsoft.com/office/drawing/2014/main" id="{07B2834F-B63A-BE8E-CD64-706DE559F274}"/>
              </a:ext>
            </a:extLst>
          </p:cNvPr>
          <p:cNvSpPr>
            <a:spLocks noGrp="1"/>
          </p:cNvSpPr>
          <p:nvPr>
            <p:ph idx="1"/>
          </p:nvPr>
        </p:nvSpPr>
        <p:spPr>
          <a:xfrm>
            <a:off x="935182" y="2407516"/>
            <a:ext cx="10515600" cy="3480666"/>
          </a:xfrm>
        </p:spPr>
        <p:txBody>
          <a:bodyPr>
            <a:normAutofit fontScale="85000" lnSpcReduction="10000"/>
          </a:bodyPr>
          <a:lstStyle/>
          <a:p>
            <a:pPr marL="342900" marR="0" lvl="0" indent="-342900" algn="just">
              <a:lnSpc>
                <a:spcPct val="150000"/>
              </a:lnSpc>
              <a:spcBef>
                <a:spcPts val="0"/>
              </a:spcBef>
              <a:spcAft>
                <a:spcPts val="0"/>
              </a:spcAft>
              <a:buFont typeface="+mj-lt"/>
              <a:buAutoNum type="arabicPeriod"/>
            </a:pP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Balasubramaniam</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N., </a:t>
            </a: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Kauppinen</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M., </a:t>
            </a: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Hiekkanen</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K., &amp; </a:t>
            </a: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Kujala</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S. (2022, March). Transparency and explainability of AI systems: ethical guidelines in practice. In International working conference on requirements engineering: foundation for software quality (pp. 3-18). Cham: Springer International Publishing.</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Bogina</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V., Hartman, A., </a:t>
            </a: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Kuflik</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T., &amp; </a:t>
            </a: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Shulner</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-Tal, A. (2022). Educating software and AI stakeholders about algorithmic fairness, accountability, transparency and ethics. International Journal of Artificial Intelligence in Education, 1-26.</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Diakopoulos</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N. (2020). Accountability, transparency, and algorithms. The Oxford handbook of ethics of AI, 17(4), 197.</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Felzmann</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H., </a:t>
            </a: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Villaronga</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E. F., Lutz, C., &amp; </a:t>
            </a: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Tamò-Larrieux</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A. (2019). Transparency you can trust: Transparency requirements for artificial intelligence between legal norms and contextual concerns. Big Data &amp; Society, 6(1), 2053951719860542.</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mj-lt"/>
              <a:buAutoNum type="arabicPeriod"/>
            </a:pP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Gerke</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S., </a:t>
            </a:r>
            <a:r>
              <a:rPr lang="en-IN" sz="1800" i="1" dirty="0" err="1">
                <a:solidFill>
                  <a:schemeClr val="tx1"/>
                </a:solidFill>
                <a:effectLst/>
                <a:latin typeface="Times New Roman" panose="02020603050405020304" pitchFamily="18" charset="0"/>
                <a:ea typeface="Calibri" panose="020F0502020204030204" pitchFamily="34" charset="0"/>
                <a:cs typeface="Mangal" panose="02040503050203030202" pitchFamily="18" charset="0"/>
              </a:rPr>
              <a:t>Minssen</a:t>
            </a:r>
            <a:r>
              <a:rPr lang="en-IN" sz="1800" i="1" dirty="0">
                <a:solidFill>
                  <a:schemeClr val="tx1"/>
                </a:solidFill>
                <a:effectLst/>
                <a:latin typeface="Times New Roman" panose="02020603050405020304" pitchFamily="18" charset="0"/>
                <a:ea typeface="Calibri" panose="020F0502020204030204" pitchFamily="34" charset="0"/>
                <a:cs typeface="Mangal" panose="02040503050203030202" pitchFamily="18" charset="0"/>
              </a:rPr>
              <a:t>, T., &amp; Cohen, G. (2020). Ethical and legal challenges of artificial intelligence-driven healthcare. In Artificial intelligence in healthcare (pp. 295-336). Academic Press.</a:t>
            </a:r>
            <a:endParaRPr lang="en-US" sz="1800" dirty="0">
              <a:solidFill>
                <a:schemeClr val="tx1"/>
              </a:solidFill>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62347341"/>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881E2-4A11-5FE3-B4DE-262DED6CA093}"/>
              </a:ext>
            </a:extLst>
          </p:cNvPr>
          <p:cNvSpPr>
            <a:spLocks noGrp="1"/>
          </p:cNvSpPr>
          <p:nvPr>
            <p:ph type="title"/>
          </p:nvPr>
        </p:nvSpPr>
        <p:spPr>
          <a:xfrm>
            <a:off x="4662054" y="2872799"/>
            <a:ext cx="3650673" cy="1394402"/>
          </a:xfrm>
        </p:spPr>
        <p:txBody>
          <a:bodyPr>
            <a:normAutofit/>
          </a:bodyPr>
          <a:lstStyle/>
          <a:p>
            <a:r>
              <a:rPr lang="en-US" sz="4000" b="1" dirty="0">
                <a:solidFill>
                  <a:schemeClr val="tx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1434576339"/>
      </p:ext>
    </p:extLst>
  </p:cSld>
  <p:clrMapOvr>
    <a:masterClrMapping/>
  </p:clrMapOvr>
  <p:transition spd="slow">
    <p:push dir="u"/>
  </p:transition>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Basis</Template>
  <TotalTime>26</TotalTime>
  <Words>1380</Words>
  <Application>Microsoft Office PowerPoint</Application>
  <PresentationFormat>Widescreen</PresentationFormat>
  <Paragraphs>58</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Calibri</vt:lpstr>
      <vt:lpstr>Corbel</vt:lpstr>
      <vt:lpstr>Times New Roman</vt:lpstr>
      <vt:lpstr>Basis</vt:lpstr>
      <vt:lpstr> EXPLORING THE ETHICAL ISSUES SURROUNDING THE USE OF AI IN LEGAL PRACTICE, SUCH AS BIAS, TRANSPARENCY, AND ACCOUNTABILITY </vt:lpstr>
      <vt:lpstr>INTRODUCTION </vt:lpstr>
      <vt:lpstr>REVIEW OF LITERATURE  </vt:lpstr>
      <vt:lpstr>PURPOSE  </vt:lpstr>
      <vt:lpstr>APPROACH </vt:lpstr>
      <vt:lpstr>FINDINGS  </vt:lpstr>
      <vt:lpstr>CONCLUSION </vt:lpstr>
      <vt:lpstr>  REFERENCES  </vt:lpstr>
      <vt:lpstr>THANK YOU</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EXPLORING THE ETHICAL ISSUES SURROUNDING THE USE OF AI IN LEGAL PRACTICE, SUCH AS BIAS, TRANSPARENCY, AND ACCOUNTABILITY </dc:title>
  <dc:creator>intel</dc:creator>
  <cp:lastModifiedBy>intel</cp:lastModifiedBy>
  <cp:revision>33</cp:revision>
  <dcterms:created xsi:type="dcterms:W3CDTF">2024-08-24T07:59:45Z</dcterms:created>
  <dcterms:modified xsi:type="dcterms:W3CDTF">2024-08-28T07:34:00Z</dcterms:modified>
</cp:coreProperties>
</file>