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40" y="2194560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3915938"/>
            <a:ext cx="11506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152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6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94560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1827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407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39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211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141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6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10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209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25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35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0691BC90-0775-4FA2-8C44-52686599406E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7B9CD22A-5084-47AC-80E3-10BA7EC9B3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6441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E033B-4895-16D2-2342-9B3B4A54F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2451" y="2868561"/>
            <a:ext cx="11749549" cy="25809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IN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SYNERGISTIC ROLE OF BLOCKCHAIN, ARTIFICIAL INTELLIGENCE, AND THE INDUSTRIAL INTERNET OF THINGS IN DIGITIZING SMALL AND MEDIUM-SIZED ENTERPRISES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50ECBD-6C3F-563B-E302-418E9B99E780}"/>
              </a:ext>
            </a:extLst>
          </p:cNvPr>
          <p:cNvSpPr txBox="1"/>
          <p:nvPr/>
        </p:nvSpPr>
        <p:spPr>
          <a:xfrm>
            <a:off x="4696132" y="4532442"/>
            <a:ext cx="7495868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5575" marR="0" algn="r">
              <a:spcBef>
                <a:spcPts val="600"/>
              </a:spcBef>
              <a:spcAft>
                <a:spcPts val="1800"/>
              </a:spcAft>
            </a:pPr>
            <a:r>
              <a:rPr lang="en-IN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Mr. Piyush Kumar, </a:t>
            </a:r>
            <a:r>
              <a:rPr lang="en-IN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Assistant Professor, Department of Management, Mangalmay Institute of Management and Technology, Greater Noida, Uttar Pradesh</a:t>
            </a:r>
            <a:r>
              <a:rPr lang="en-IN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5575" marR="0" algn="r">
              <a:spcBef>
                <a:spcPts val="600"/>
              </a:spcBef>
              <a:spcAft>
                <a:spcPts val="1800"/>
              </a:spcAft>
            </a:pPr>
            <a:r>
              <a:rPr lang="en-IN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Ms. Himani Chaudhary, </a:t>
            </a:r>
            <a:r>
              <a:rPr lang="en-IN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Assistant Professor, Banarsidas Chandiwala Institute of Professional Studies, New Delhi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55575" marR="0" algn="r">
              <a:spcBef>
                <a:spcPts val="600"/>
              </a:spcBef>
              <a:spcAft>
                <a:spcPts val="1800"/>
              </a:spcAft>
            </a:pPr>
            <a:r>
              <a:rPr lang="en-IN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Mr. Raushan Kumar, </a:t>
            </a:r>
            <a:r>
              <a:rPr lang="en-IN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MBA Student, Department of Management, Mangalmay Institute of Management and Technology, Greater Noida, Uttar Pradesh</a:t>
            </a:r>
            <a:endParaRPr lang="en-US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057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6245461-5ED8-376E-5531-804F0E5192C9}"/>
              </a:ext>
            </a:extLst>
          </p:cNvPr>
          <p:cNvSpPr txBox="1"/>
          <p:nvPr/>
        </p:nvSpPr>
        <p:spPr>
          <a:xfrm>
            <a:off x="3046771" y="235974"/>
            <a:ext cx="60984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8FDDB7-B785-DFA3-ADE5-A30DCE4CC628}"/>
              </a:ext>
            </a:extLst>
          </p:cNvPr>
          <p:cNvSpPr txBox="1"/>
          <p:nvPr/>
        </p:nvSpPr>
        <p:spPr>
          <a:xfrm>
            <a:off x="209550" y="1089800"/>
            <a:ext cx="11772900" cy="5428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Due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digitalization,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small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medium‑sized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enterprises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(SMEs)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have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significantly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enhanced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their</a:t>
            </a:r>
            <a:r>
              <a:rPr lang="en-IN" sz="1800" spc="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efficiency 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productivity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past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few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years.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process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automate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transaction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execution</a:t>
            </a:r>
            <a:r>
              <a:rPr lang="en-IN" sz="1800" spc="13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getting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highly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multifaceted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number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stakeholders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connecting,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accessing,</a:t>
            </a:r>
            <a:r>
              <a:rPr lang="en-IN" sz="1800" spc="17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exchanging,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adding,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changing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transactional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executions.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balanced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lifecycle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</a:t>
            </a:r>
            <a:r>
              <a:rPr lang="en-IN" sz="1800" spc="18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requires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partnership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exchanges,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management,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manufacturing,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productivity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stabilities,</a:t>
            </a:r>
            <a:r>
              <a:rPr lang="en-IN" sz="1800" spc="14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along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with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privacy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security.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Interoperability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platform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issue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another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critical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challenging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aspect</a:t>
            </a:r>
            <a:r>
              <a:rPr lang="en-IN" sz="1800" spc="1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while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designing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managing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secure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distributed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Peer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‑to‑P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eer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industrial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development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environment</a:t>
            </a:r>
            <a:r>
              <a:rPr lang="en-IN" sz="1800" spc="19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for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SMEs.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However,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till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now,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it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hard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maintain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operations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SMEs’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integrity, transparency,</a:t>
            </a:r>
            <a:r>
              <a:rPr lang="en-IN" sz="1800" spc="20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reliability,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provenance,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availability,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trustworthiness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between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two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different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enterprises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due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 the</a:t>
            </a:r>
            <a:r>
              <a:rPr lang="en-IN" sz="1800" spc="1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current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nature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centralized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server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‑based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infrastructure.</a:t>
            </a:r>
            <a:endParaRPr lang="en-IN" spc="-100" dirty="0">
              <a:latin typeface="Times New Roman" panose="02020603050405020304" pitchFamily="18" charset="0"/>
              <a:ea typeface="Corbel" panose="020B05030202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605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24FEAF0-0F70-538F-3542-D9E74AFB47A3}"/>
              </a:ext>
            </a:extLst>
          </p:cNvPr>
          <p:cNvSpPr txBox="1"/>
          <p:nvPr/>
        </p:nvSpPr>
        <p:spPr>
          <a:xfrm>
            <a:off x="216924" y="0"/>
            <a:ext cx="11758152" cy="7256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This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paper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bridges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these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problems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proposes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novel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secure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framework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with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standardized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process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hierarchy/lifecycle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for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distributed SMEs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using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collaborative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techniques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blockchain,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internet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things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(IoT),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artificial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intelligence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(AI)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with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machine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learning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(ML).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blockchain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with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IoT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‑enabl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permissionless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network</a:t>
            </a:r>
            <a:r>
              <a:rPr lang="en-IN" sz="1800" spc="16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structure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designed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called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“B‑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SMEs”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that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provides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solutions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cross‑chain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platforms.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In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this,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B‑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SMEs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address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the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lightweight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stakeholder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authentication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problems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as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well.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For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that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purpose,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three</a:t>
            </a:r>
            <a:r>
              <a:rPr lang="en-IN" sz="1800" spc="11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different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chain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codes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are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deployed.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It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handles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participating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SMEs’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registration,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day‑to‑day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information management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exchange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between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nodes,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analysis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of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partnership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ex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change‑related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transaction</a:t>
            </a:r>
            <a:r>
              <a:rPr lang="en-IN" sz="1800" spc="20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details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before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being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preserved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on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the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blockchain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immutable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storage.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Whereas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AI‑enabled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ML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‑based</a:t>
            </a:r>
            <a:r>
              <a:rPr lang="en-IN" sz="1800" spc="14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artifineural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networks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are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utilized,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aim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is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to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handle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optimize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day‑to‑day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numbers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of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SME transactions;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so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that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the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proposed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B‑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SMEs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consume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fewer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resources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in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terms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of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computational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power,</a:t>
            </a:r>
            <a:r>
              <a:rPr lang="en-IN" sz="1800" spc="13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network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bandwidth,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preservation‑related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issues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during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the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complete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process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of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SMEs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service deliverance.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</a:p>
          <a:p>
            <a:pPr marL="285750" marR="6032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649605" algn="l"/>
                <a:tab pos="2210435" algn="l"/>
                <a:tab pos="4210050" algn="l"/>
              </a:tabLst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94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8B9F2A-55D2-8A4C-88AD-1EEC5D37B22C}"/>
              </a:ext>
            </a:extLst>
          </p:cNvPr>
          <p:cNvSpPr txBox="1"/>
          <p:nvPr/>
        </p:nvSpPr>
        <p:spPr>
          <a:xfrm>
            <a:off x="158544" y="0"/>
            <a:ext cx="11743403" cy="3458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  <a:tabLst>
                <a:tab pos="584835" algn="l"/>
              </a:tabLst>
            </a:pP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Thus,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only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14.11%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7.9%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B‑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SME’s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use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network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bandwidth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and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storage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capabilities</a:t>
            </a:r>
            <a:r>
              <a:rPr lang="en-IN" sz="1800" spc="13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compared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current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mechanism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of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SMEs,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orbel" panose="020B0503020204020204" pitchFamily="34" charset="0"/>
                <a:cs typeface="Arial" panose="020B0604020202020204" pitchFamily="34" charset="0"/>
              </a:rPr>
              <a:t> respectively.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15049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loba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busin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enterpr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ises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velo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pment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3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Es.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marR="15049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omp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ive</a:t>
            </a:r>
            <a:r>
              <a:rPr lang="en-US" sz="1800" spc="2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actuates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rk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-to-d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lang="en-US" sz="1800" spc="4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hich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dium-sized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busin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esses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ormin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eceiv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adoptin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ator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bodies.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marR="150495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Manufacturin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conom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velo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pment1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image5.jpeg">
            <a:extLst>
              <a:ext uri="{FF2B5EF4-FFF2-40B4-BE49-F238E27FC236}">
                <a16:creationId xmlns:a16="http://schemas.microsoft.com/office/drawing/2014/main" id="{B6326C30-1999-A12D-E839-00604815EB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586" y="3437224"/>
            <a:ext cx="3141405" cy="29045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35C229-E0A4-D7AE-4A78-77A74167BD27}"/>
              </a:ext>
            </a:extLst>
          </p:cNvPr>
          <p:cNvSpPr txBox="1"/>
          <p:nvPr/>
        </p:nvSpPr>
        <p:spPr>
          <a:xfrm>
            <a:off x="1373443" y="6320074"/>
            <a:ext cx="8994673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ure</a:t>
            </a:r>
            <a:r>
              <a:rPr lang="en-US" sz="1800" b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1800" b="1" spc="19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urrent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cess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SMEs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ement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cisio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302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990FFF0-04AD-229E-847D-0AB6DB3BF82F}"/>
              </a:ext>
            </a:extLst>
          </p:cNvPr>
          <p:cNvSpPr txBox="1"/>
          <p:nvPr/>
        </p:nvSpPr>
        <p:spPr>
          <a:xfrm>
            <a:off x="733731" y="0"/>
            <a:ext cx="1119771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600"/>
              </a:spcBef>
              <a:spcAft>
                <a:spcPts val="1800"/>
              </a:spcAft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ONTR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8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en-US" sz="28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PAPER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DISCUSSED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sz="2800" b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</a:t>
            </a:r>
            <a:r>
              <a:rPr lang="en-US" sz="28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WS: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52D851-1C67-17A7-268B-4D35906FAD88}"/>
              </a:ext>
            </a:extLst>
          </p:cNvPr>
          <p:cNvSpPr txBox="1"/>
          <p:nvPr/>
        </p:nvSpPr>
        <p:spPr>
          <a:xfrm>
            <a:off x="234129" y="954107"/>
            <a:ext cx="11697315" cy="5428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 paper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addr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esses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urrent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cess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between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tomer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SMEs, 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manufacturin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g,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production,</a:t>
            </a:r>
            <a:r>
              <a:rPr lang="en-IN" sz="1800" spc="3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ndu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ial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ive,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cl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data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g,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management,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iza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It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3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analyzed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that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the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ntation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digital technology with AI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 new paradigm.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Probab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ly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lysis</a:t>
            </a:r>
            <a:r>
              <a:rPr lang="en-IN" sz="1800" spc="2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impacts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 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ountr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ies’ 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onom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highlights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adopt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per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highlight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comparat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research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results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digitalization,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SMEs,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industrial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IoT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AI,</a:t>
            </a:r>
            <a:r>
              <a:rPr lang="en-IN" sz="1800" spc="4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and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their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ormat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ondu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past few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hich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rd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cess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hierar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tomer</a:t>
            </a:r>
            <a:r>
              <a:rPr lang="en-IN" sz="1800" spc="4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hips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with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secure,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tandard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level. </a:t>
            </a:r>
            <a:r>
              <a:rPr lang="en-IN" spc="2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propos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B-SMEs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(a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hain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4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I-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framework)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orm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where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</a:t>
            </a:r>
            <a:r>
              <a:rPr lang="en-IN" sz="1800" spc="-2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2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2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pp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designed,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3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sake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transparent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environment.</a:t>
            </a:r>
            <a:r>
              <a:rPr lang="en-IN" sz="1800" spc="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633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78807F-3A75-E219-14D2-CEE5146F1A94}"/>
              </a:ext>
            </a:extLst>
          </p:cNvPr>
          <p:cNvSpPr txBox="1"/>
          <p:nvPr/>
        </p:nvSpPr>
        <p:spPr>
          <a:xfrm>
            <a:off x="143181" y="-147483"/>
            <a:ext cx="11905637" cy="8436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main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bjec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ives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SMEs-related</a:t>
            </a:r>
            <a:r>
              <a:rPr lang="en-IN" sz="1800" spc="3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automation,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ecially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cation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vali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g,</a:t>
            </a:r>
            <a:r>
              <a:rPr lang="en-IN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among</a:t>
            </a:r>
            <a:r>
              <a:rPr lang="en-IN" sz="1800" spc="2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part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velo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pment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loc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pub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lic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permi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less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net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rat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AI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ide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3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authent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hanism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duces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cos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computationa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net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ork</a:t>
            </a:r>
            <a:r>
              <a:rPr lang="en-IN" sz="1800" spc="3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band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dth</a:t>
            </a:r>
            <a:r>
              <a:rPr lang="en-IN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three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diff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chaincodes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hold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s’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egis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2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exchange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upd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es,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inf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orm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imiza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immut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able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storage.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3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individual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with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NuC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ph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hold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re-encrypted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throu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hout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3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deliverance.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proof-of-work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(PoW)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proof-of-stack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pre-de</a:t>
            </a:r>
            <a:r>
              <a:rPr lang="en-IN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ned</a:t>
            </a:r>
            <a:r>
              <a:rPr lang="en-IN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ethereum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consensus</a:t>
            </a:r>
            <a:r>
              <a:rPr lang="en-IN" sz="1800" spc="3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adopt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with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digital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natur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schedule,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e,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mana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ge,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ppro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2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nformation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part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s.</a:t>
            </a: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last,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per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hig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lig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few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open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allenges,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limi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s,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issues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involved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imple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en-IN" sz="1800" spc="3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mentation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deployment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2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pp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BSMEs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real-time,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which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will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consider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future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developments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3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technological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tur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13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5F5592-22A5-7CFE-6F18-2AF74065EDFA}"/>
              </a:ext>
            </a:extLst>
          </p:cNvPr>
          <p:cNvSpPr txBox="1"/>
          <p:nvPr/>
        </p:nvSpPr>
        <p:spPr>
          <a:xfrm>
            <a:off x="2857500" y="-165331"/>
            <a:ext cx="6098458" cy="91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4000" b="1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RELATED</a:t>
            </a:r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WORK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F99E96-94F5-ABC9-D373-E5F1124D7F01}"/>
              </a:ext>
            </a:extLst>
          </p:cNvPr>
          <p:cNvSpPr txBox="1"/>
          <p:nvPr/>
        </p:nvSpPr>
        <p:spPr>
          <a:xfrm>
            <a:off x="135808" y="751651"/>
            <a:ext cx="11920383" cy="5849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digi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aliza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ion,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cep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digital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sfo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sidered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client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active</a:t>
            </a:r>
            <a:r>
              <a:rPr lang="en-IN" sz="1800" spc="-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business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app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oach</a:t>
            </a:r>
            <a:r>
              <a:rPr lang="en-IN" sz="1800" spc="4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used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build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ove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ises’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siness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practices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tradit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es14.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uces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impact</a:t>
            </a:r>
            <a:r>
              <a:rPr lang="en-IN" sz="1800" spc="4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exter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limi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uces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by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oviding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siness</a:t>
            </a:r>
            <a:r>
              <a:rPr lang="en-IN" sz="1800" spc="-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egies.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While</a:t>
            </a:r>
            <a:r>
              <a:rPr lang="en-IN" sz="1800" spc="5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adaptation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digi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ology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(DT),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ious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challenging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issues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sus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ainable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omic</a:t>
            </a:r>
            <a:r>
              <a:rPr lang="en-IN" sz="1800" spc="4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developmen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social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values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ises.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owever,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he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oper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iliza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DT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improves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he</a:t>
            </a:r>
            <a:r>
              <a:rPr lang="en-IN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egio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3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economical-social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conditions.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IN" sz="1800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em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ower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enterprises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every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level,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eed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focus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en-IN" spc="-45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eren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phases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4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ufac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turin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owth,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ion,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abili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y.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q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Due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s,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ere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udies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iga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issues,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allenges,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limi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s,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en-IN" spc="-3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eren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methods,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suc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odera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5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ole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eu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ial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abili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egy,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resource-based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views,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c.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451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10A4CD8-25E7-DB45-2DAF-F227A640140F}"/>
              </a:ext>
            </a:extLst>
          </p:cNvPr>
          <p:cNvSpPr txBox="1"/>
          <p:nvPr/>
        </p:nvSpPr>
        <p:spPr>
          <a:xfrm>
            <a:off x="0" y="-20429"/>
            <a:ext cx="12019935" cy="3224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nner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IoT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llec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ively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ilize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loc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infrastructure</a:t>
            </a:r>
            <a:r>
              <a:rPr lang="en-IN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ledger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that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cord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ev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node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logs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Es’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expert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tatu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s.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Ho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weve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3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ll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aborat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ively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IoT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AI,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sake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mpro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5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eficien</a:t>
            </a:r>
            <a:r>
              <a:rPr lang="en-IN" sz="1800" spc="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cy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capability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SMEs,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cost-e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client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deliverance,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information</a:t>
            </a:r>
            <a:r>
              <a:rPr lang="en-IN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exchange en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ironment.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Th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ef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e,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sys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temat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lly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eviewe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riou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tudies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that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high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technology</a:t>
            </a:r>
            <a:r>
              <a:rPr lang="en-IN" sz="1800" spc="5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 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in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 a secure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 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vi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ronm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(as discussed in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2). e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compar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ment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ws: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5308DF-5CB1-DBF3-B602-DB8976215501}"/>
              </a:ext>
            </a:extLst>
          </p:cNvPr>
          <p:cNvSpPr txBox="1"/>
          <p:nvPr/>
        </p:nvSpPr>
        <p:spPr>
          <a:xfrm>
            <a:off x="172065" y="2589901"/>
            <a:ext cx="6120580" cy="4763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b="1" u="sng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b="1" u="sng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b="1" u="sng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arti</a:t>
            </a:r>
            <a:r>
              <a:rPr lang="en-IN" sz="1800" b="1" u="sng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cial</a:t>
            </a:r>
            <a:r>
              <a:rPr lang="en-IN" sz="1800" b="1" u="sng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b="1" u="sng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ellige</a:t>
            </a:r>
            <a:r>
              <a:rPr lang="en-IN" sz="1800" b="1" u="sng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</a:t>
            </a:r>
            <a:r>
              <a:rPr lang="en-IN" sz="1800" b="1" u="sng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b="1" u="sng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b="1" u="sng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hn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b="1" u="sng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que</a:t>
            </a:r>
            <a:r>
              <a:rPr lang="en-IN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16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learning.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things.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cess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cess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evel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egy.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38F4DA-4DA3-0BD4-684B-396AD6558612}"/>
              </a:ext>
            </a:extLst>
          </p:cNvPr>
          <p:cNvSpPr txBox="1"/>
          <p:nvPr/>
        </p:nvSpPr>
        <p:spPr>
          <a:xfrm>
            <a:off x="6071420" y="3203787"/>
            <a:ext cx="6120580" cy="2633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</a:t>
            </a:r>
            <a:r>
              <a:rPr lang="en-US" sz="1800" spc="1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hip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hain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lve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ddr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esses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privacy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48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7AA829-5C76-7D6D-79B7-DC5AE77F8C24}"/>
              </a:ext>
            </a:extLst>
          </p:cNvPr>
          <p:cNvSpPr txBox="1"/>
          <p:nvPr/>
        </p:nvSpPr>
        <p:spPr>
          <a:xfrm>
            <a:off x="2082595" y="-235974"/>
            <a:ext cx="8026810" cy="91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PROPOSED FRAMEWORK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6.jpeg">
            <a:extLst>
              <a:ext uri="{FF2B5EF4-FFF2-40B4-BE49-F238E27FC236}">
                <a16:creationId xmlns:a16="http://schemas.microsoft.com/office/drawing/2014/main" id="{ECDEC456-0429-B3C2-D2C3-01942317F3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342" y="681008"/>
            <a:ext cx="5032887" cy="27235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DC81A3-6249-9DD4-4A4E-9240AD9501B7}"/>
              </a:ext>
            </a:extLst>
          </p:cNvPr>
          <p:cNvSpPr txBox="1"/>
          <p:nvPr/>
        </p:nvSpPr>
        <p:spPr>
          <a:xfrm>
            <a:off x="2665772" y="3278726"/>
            <a:ext cx="6098458" cy="4633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79930" marR="0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1800" b="1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b="1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ig</a:t>
            </a:r>
            <a:r>
              <a:rPr lang="en-IN" sz="1800" b="1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ure</a:t>
            </a:r>
            <a:r>
              <a:rPr lang="en-IN" sz="1800" b="1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b="1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2.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prop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ose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61542B-59E6-D4C3-9A5A-5B0B2C86B484}"/>
              </a:ext>
            </a:extLst>
          </p:cNvPr>
          <p:cNvSpPr txBox="1"/>
          <p:nvPr/>
        </p:nvSpPr>
        <p:spPr>
          <a:xfrm>
            <a:off x="62066" y="3868046"/>
            <a:ext cx="12062952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Figure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presents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working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hierarchy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oposed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B-SMEs.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integrated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blockchain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AI-enabled</a:t>
            </a:r>
            <a:r>
              <a:rPr lang="en-IN" sz="1800" spc="3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framework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divided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into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three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</a:t>
            </a:r>
            <a:r>
              <a:rPr lang="en-IN" spc="-80" dirty="0">
                <a:latin typeface="Times New Roman" panose="02020603050405020304" pitchFamily="18" charset="0"/>
                <a:ea typeface="Calibri" panose="020F0502020204030204" pitchFamily="34" charset="0"/>
              </a:rPr>
              <a:t>ff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erent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folds.</a:t>
            </a:r>
            <a:r>
              <a:rPr lang="en-IN" sz="1800" spc="1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rst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process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hiera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chy,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which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designed</a:t>
            </a:r>
            <a:r>
              <a:rPr lang="en-IN" sz="1800" spc="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collec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separate,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examine,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analyze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generated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data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transactions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SMEs.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proper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examination,</a:t>
            </a:r>
            <a:r>
              <a:rPr lang="en-IN" sz="1800" spc="3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design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schedule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via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eless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sensor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ks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managerial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34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ages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ay-t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o-d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s.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Seco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rtm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wo,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mput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</a:t>
            </a:r>
            <a:r>
              <a:rPr lang="en-IN" sz="1800" spc="3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AI-e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able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neural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algo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9579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21A1238-BC1F-99C8-4F17-8FADD311F33F}"/>
              </a:ext>
            </a:extLst>
          </p:cNvPr>
          <p:cNvSpPr txBox="1"/>
          <p:nvPr/>
        </p:nvSpPr>
        <p:spPr>
          <a:xfrm>
            <a:off x="2462981" y="0"/>
            <a:ext cx="805261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4000" b="1" spc="-1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RESULTS</a:t>
            </a:r>
            <a:r>
              <a:rPr lang="en-IN" sz="4000" b="1" spc="-75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4000" b="1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AND</a:t>
            </a:r>
            <a:r>
              <a:rPr lang="en-IN" sz="4000" b="1" spc="-70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 </a:t>
            </a:r>
            <a:r>
              <a:rPr lang="en-IN" sz="4000" b="1" dirty="0">
                <a:effectLst/>
                <a:latin typeface="Times New Roman" panose="02020603050405020304" pitchFamily="18" charset="0"/>
                <a:ea typeface="Corbel" panose="020B0503020204020204" pitchFamily="34" charset="0"/>
              </a:rPr>
              <a:t>DISCUSSION</a:t>
            </a:r>
            <a:endParaRPr 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C735D4-F37B-2D33-5351-9814E69B5E3B}"/>
              </a:ext>
            </a:extLst>
          </p:cNvPr>
          <p:cNvSpPr txBox="1"/>
          <p:nvPr/>
        </p:nvSpPr>
        <p:spPr>
          <a:xfrm>
            <a:off x="68826" y="707886"/>
            <a:ext cx="12123174" cy="684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oblem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descri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agemen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imiza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sing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ANN</a:t>
            </a:r>
            <a:r>
              <a:rPr lang="en-IN" sz="1800" spc="2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(as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discussed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Section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“No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ion,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oblem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rmu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ion,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descri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”).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n,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en-IN" sz="1800" spc="4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lts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B-SMEs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ledger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agement,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imiza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n,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mput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en-IN" sz="1800" spc="3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ocessing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ion,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ivacy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eserva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n.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ht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B-SMEs</a:t>
            </a:r>
            <a:r>
              <a:rPr lang="en-IN" sz="1800" spc="-1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uth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en-IN" sz="1800" spc="4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we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blockc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ermissio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less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P2P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blic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etwo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addi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mputin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nodes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ower</a:t>
            </a:r>
            <a:r>
              <a:rPr lang="en-IN" sz="1800" spc="-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ocessing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divid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node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equi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t-co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i9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Evo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ocesso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(3.0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GHz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turb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boost).</a:t>
            </a:r>
            <a:r>
              <a:rPr lang="en-IN" sz="1800" spc="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sys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ems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run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dows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11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blockc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cker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their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backen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generic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ker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erfo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nodes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lemen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wo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eren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3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emo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ies,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suc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(limi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tur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e)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amic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eserve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ta/tran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sac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durin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overall</a:t>
            </a:r>
            <a:r>
              <a:rPr lang="en-IN" sz="1800" spc="3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n.</a:t>
            </a:r>
            <a:endParaRPr lang="en-IN" spc="-35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owever,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B-SMEs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rac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ically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few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ass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umpt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4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discussed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ws:</a:t>
            </a:r>
            <a:endParaRPr lang="en-IN" spc="-1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IN" sz="1800" spc="1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xed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size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node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=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4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Courier New" panose="02070309020205020404" pitchFamily="49" charset="0"/>
              <a:buChar char="o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094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B93964-B220-1243-773F-56F6924DCCD0}"/>
              </a:ext>
            </a:extLst>
          </p:cNvPr>
          <p:cNvSpPr txBox="1"/>
          <p:nvPr/>
        </p:nvSpPr>
        <p:spPr>
          <a:xfrm>
            <a:off x="2813255" y="-268569"/>
            <a:ext cx="6098458" cy="91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FUTURE DIRECTION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4A3635-D073-B40C-D1CE-1007F80D0A17}"/>
              </a:ext>
            </a:extLst>
          </p:cNvPr>
          <p:cNvSpPr txBox="1"/>
          <p:nvPr/>
        </p:nvSpPr>
        <p:spPr>
          <a:xfrm>
            <a:off x="143182" y="648413"/>
            <a:ext cx="11905635" cy="6532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xt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di</a:t>
            </a:r>
            <a:r>
              <a:rPr lang="en-IN" spc="17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ubs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s;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igi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liz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 and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scope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 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e.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oth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based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on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 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ation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between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en-IN" sz="1800" spc="3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nab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ivacy,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y,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utom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industrial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IoT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AI,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n.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b="1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Blockchains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digitalization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scope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 SMEs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next</a:t>
            </a:r>
            <a:r>
              <a:rPr lang="en-IN" sz="1800" b="1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decade.</a:t>
            </a:r>
            <a:r>
              <a:rPr lang="en-IN" sz="1800" b="1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Nowad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ays,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riou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1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nan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cial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tution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their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ets</a:t>
            </a:r>
            <a:r>
              <a:rPr lang="en-IN" sz="1800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pment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hain</a:t>
            </a:r>
            <a:r>
              <a:rPr lang="en-IN" sz="1800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tructur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their</a:t>
            </a:r>
            <a:r>
              <a:rPr lang="en-IN" sz="1800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all</a:t>
            </a:r>
            <a:r>
              <a:rPr lang="en-IN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operation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lly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security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robu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pc="8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cien</a:t>
            </a:r>
            <a:r>
              <a:rPr lang="en-IN" sz="1800" spc="-15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cy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due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incr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acce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leration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ment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inform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tion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mmunic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tion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hno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logy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liza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tion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that</a:t>
            </a:r>
            <a:r>
              <a:rPr lang="en-IN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SMEs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ivi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ies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5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le.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or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tructur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ement,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desig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tem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facili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cess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hierar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SMEs</a:t>
            </a:r>
            <a:r>
              <a:rPr lang="en-IN" sz="1800" spc="4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age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reportin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top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enterpr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ises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regu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ator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uthor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ies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vides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enien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mb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ey</a:t>
            </a:r>
            <a:r>
              <a:rPr lang="en-IN" sz="1800" spc="38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aunderin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g.</a:t>
            </a:r>
          </a:p>
          <a:p>
            <a:pPr marL="285750" marR="0" indent="-2857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§"/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34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D3631E-CD3E-97F8-4E2A-2C091A201FF2}"/>
              </a:ext>
            </a:extLst>
          </p:cNvPr>
          <p:cNvSpPr txBox="1"/>
          <p:nvPr/>
        </p:nvSpPr>
        <p:spPr>
          <a:xfrm>
            <a:off x="2592029" y="-180079"/>
            <a:ext cx="6098458" cy="91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CONCLUSION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DE8848-EADD-BD82-1406-2B7DD4ED354F}"/>
              </a:ext>
            </a:extLst>
          </p:cNvPr>
          <p:cNvSpPr txBox="1"/>
          <p:nvPr/>
        </p:nvSpPr>
        <p:spPr>
          <a:xfrm>
            <a:off x="0" y="589419"/>
            <a:ext cx="11916697" cy="66973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IN" sz="1800" spc="-1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paper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discusses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existing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ivacy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procedure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separates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loopholes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while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4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mmuni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between</a:t>
            </a:r>
            <a:r>
              <a:rPr lang="en-IN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node-to-node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ove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3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lize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etwo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k.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his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paper,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ose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B-SME,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collabo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rat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ive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ological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ram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ewo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</a:t>
            </a:r>
            <a:r>
              <a:rPr lang="en-IN" sz="1800" spc="-1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block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IN" sz="1800" spc="2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ain,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IoT,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AI,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allevia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sage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collabo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ive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ologies</a:t>
            </a:r>
            <a:r>
              <a:rPr lang="en-IN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etwo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en-IN" sz="1800" spc="3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environment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create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em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reliable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pc="10" dirty="0">
                <a:latin typeface="Times New Roman" panose="02020603050405020304" pitchFamily="18" charset="0"/>
                <a:ea typeface="Calibri" panose="020F0502020204030204" pitchFamily="34" charset="0"/>
              </a:rPr>
              <a:t>ffi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cie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B-SMEs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has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implemented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deployed</a:t>
            </a:r>
            <a:r>
              <a:rPr lang="en-IN" sz="1800" spc="4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ocess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hierarchy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management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imiza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t-eff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ive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eso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urce-e</a:t>
            </a:r>
            <a:r>
              <a:rPr lang="en-IN" spc="-10" dirty="0">
                <a:latin typeface="Times New Roman" panose="02020603050405020304" pitchFamily="18" charset="0"/>
                <a:ea typeface="Calibri" panose="020F0502020204030204" pitchFamily="34" charset="0"/>
              </a:rPr>
              <a:t>ffi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cient</a:t>
            </a:r>
            <a:r>
              <a:rPr lang="en-IN" sz="1800" spc="44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oblem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ove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ce.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efficient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eg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IN" sz="1800" spc="4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raceable,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eliable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environment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without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affecting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container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blockchain</a:t>
            </a:r>
            <a:r>
              <a:rPr lang="en-IN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cker.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experimen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</a:t>
            </a:r>
            <a:r>
              <a:rPr lang="en-US" spc="5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results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shows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that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exchanging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information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betwe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en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interoperable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chains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incr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eases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up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17.3%,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her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5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umption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sys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en-IN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omputat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our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ces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9.13%.    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s,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ly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14.11%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7.9%</a:t>
            </a:r>
            <a:r>
              <a:rPr lang="en-IN" sz="1800" spc="2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B-SME</a:t>
            </a:r>
            <a:r>
              <a:rPr lang="en-IN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’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transactions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use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net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ork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bandwidth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apab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ili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ies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compar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lang="en-IN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current</a:t>
            </a:r>
            <a:r>
              <a:rPr lang="en-IN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mechanism</a:t>
            </a:r>
            <a:r>
              <a:rPr lang="en-IN" sz="1800" spc="4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running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or</a:t>
            </a:r>
            <a:r>
              <a:rPr lang="en-IN" sz="1800" spc="-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Es,</a:t>
            </a:r>
            <a:r>
              <a:rPr lang="en-IN" sz="1800" spc="-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ively.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oweve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purpose,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crea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three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</a:t>
            </a:r>
            <a:r>
              <a:rPr lang="en-IN" spc="85" dirty="0">
                <a:latin typeface="Times New Roman" panose="02020603050405020304" pitchFamily="18" charset="0"/>
                <a:ea typeface="Calibri" panose="020F0502020204030204" pitchFamily="34" charset="0"/>
              </a:rPr>
              <a:t>ff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ere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codes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(smart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ntra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s),</a:t>
            </a:r>
            <a:r>
              <a:rPr lang="en-IN" sz="1800" spc="-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with</a:t>
            </a:r>
            <a:r>
              <a:rPr lang="en-IN" sz="1800" spc="-1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omiz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</a:t>
            </a:r>
            <a:r>
              <a:rPr lang="en-IN" sz="1800" spc="40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consensus</a:t>
            </a:r>
            <a:r>
              <a:rPr lang="en-IN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policies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(such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PoW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PoS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investigate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individual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transactions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SMEs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with</a:t>
            </a:r>
            <a:r>
              <a:rPr lang="en-IN" sz="1800" spc="4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veri</a:t>
            </a:r>
            <a:r>
              <a:rPr lang="en-IN" spc="-15" dirty="0">
                <a:latin typeface="Times New Roman" panose="02020603050405020304" pitchFamily="18" charset="0"/>
                <a:ea typeface="Calibri" panose="020F0502020204030204" pitchFamily="34" charset="0"/>
              </a:rPr>
              <a:t>fi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nd</a:t>
            </a:r>
            <a:r>
              <a:rPr lang="en-IN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vali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IN" sz="1800" spc="-9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IN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</a:t>
            </a:r>
            <a:r>
              <a:rPr lang="en-IN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ocess.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491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B500D3-F7C9-73B2-E11D-4E977C1C2197}"/>
              </a:ext>
            </a:extLst>
          </p:cNvPr>
          <p:cNvSpPr txBox="1"/>
          <p:nvPr/>
        </p:nvSpPr>
        <p:spPr>
          <a:xfrm>
            <a:off x="2798507" y="1899443"/>
            <a:ext cx="6098458" cy="1741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</a:pPr>
            <a:r>
              <a:rPr lang="en-IN" sz="8000" b="1" i="1" spc="-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THANK YOU </a:t>
            </a:r>
            <a:endParaRPr lang="en-US" sz="8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5766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606060"/>
      </a:dk2>
      <a:lt2>
        <a:srgbClr val="EDEDED"/>
      </a:lt2>
      <a:accent1>
        <a:srgbClr val="FFC000"/>
      </a:accent1>
      <a:accent2>
        <a:srgbClr val="A5D028"/>
      </a:accent2>
      <a:accent3>
        <a:srgbClr val="0CC978"/>
      </a:accent3>
      <a:accent4>
        <a:srgbClr val="099BDD"/>
      </a:accent4>
      <a:accent5>
        <a:srgbClr val="47BFCD"/>
      </a:accent5>
      <a:accent6>
        <a:srgbClr val="DD7C15"/>
      </a:accent6>
      <a:hlink>
        <a:srgbClr val="FF9933"/>
      </a:hlink>
      <a:folHlink>
        <a:srgbClr val="B2B2B2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1D2DA32-AC8B-4194-BF85-FF4A5B40EB5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32</TotalTime>
  <Words>1911</Words>
  <Application>Microsoft Office PowerPoint</Application>
  <PresentationFormat>Widescreen</PresentationFormat>
  <Paragraphs>77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Corbel</vt:lpstr>
      <vt:lpstr>Courier New</vt:lpstr>
      <vt:lpstr>Symbol</vt:lpstr>
      <vt:lpstr>Times New Roman</vt:lpstr>
      <vt:lpstr>Wingdings</vt:lpstr>
      <vt:lpstr>Banded</vt:lpstr>
      <vt:lpstr>THE SYNERGISTIC ROLE OF BLOCKCHAIN, ARTIFICIAL INTELLIGENCE, AND THE INDUSTRIAL INTERNET OF THINGS IN DIGITIZING SMALL AND MEDIUM-SIZED ENTERPRISES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1</cp:revision>
  <dcterms:created xsi:type="dcterms:W3CDTF">2025-01-21T12:01:57Z</dcterms:created>
  <dcterms:modified xsi:type="dcterms:W3CDTF">2025-01-21T12:33:58Z</dcterms:modified>
</cp:coreProperties>
</file>