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viewProps" Target="view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4BA87-B596-D853-0B0A-6DB226650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38801" y="2807167"/>
            <a:ext cx="7173435" cy="710678"/>
          </a:xfrm>
        </p:spPr>
        <p:txBody>
          <a:bodyPr/>
          <a:lstStyle/>
          <a:p>
            <a:r>
              <a:rPr lang="en-GB" dirty="0"/>
              <a:t>EXPLORING OLLO GOVERNANCE: LOWANG AND LOSAVANG 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7F0D0E-967F-91FC-5931-2B522442A48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Ms: Ph.D. scholar JUMGAM LOYI</a:t>
            </a:r>
          </a:p>
          <a:p>
            <a:r>
              <a:rPr lang="en-GB" dirty="0"/>
              <a:t>2021 Batch :HISTORY DEPARTMENT </a:t>
            </a:r>
          </a:p>
          <a:p>
            <a:r>
              <a:rPr lang="en-GB" dirty="0"/>
              <a:t>SUPERVISOR: DR.SANJAY HIRI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466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2F25C-D8E0-5586-72D3-F1FB8E7DF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Abstract /Introduction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0DF14-05CC-F227-D74B-F9E29B4DFC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10509"/>
            <a:ext cx="8596668" cy="388077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err="1"/>
              <a:t>Ollo</a:t>
            </a:r>
            <a:r>
              <a:rPr lang="en-GB" dirty="0"/>
              <a:t> community resides under the </a:t>
            </a:r>
            <a:r>
              <a:rPr lang="en-GB" dirty="0" err="1"/>
              <a:t>Laju</a:t>
            </a:r>
            <a:r>
              <a:rPr lang="en-GB" dirty="0"/>
              <a:t> circle of </a:t>
            </a:r>
            <a:r>
              <a:rPr lang="en-GB" dirty="0" err="1"/>
              <a:t>Tirap</a:t>
            </a:r>
            <a:r>
              <a:rPr lang="en-GB" dirty="0"/>
              <a:t> District, Arunachal Pradesh.</a:t>
            </a:r>
          </a:p>
          <a:p>
            <a:r>
              <a:rPr lang="en-GB" dirty="0"/>
              <a:t>Term “ </a:t>
            </a:r>
            <a:r>
              <a:rPr lang="en-GB" dirty="0" err="1"/>
              <a:t>Lowang</a:t>
            </a:r>
            <a:r>
              <a:rPr lang="en-GB" dirty="0"/>
              <a:t> “ means chief.</a:t>
            </a:r>
          </a:p>
          <a:p>
            <a:r>
              <a:rPr lang="en-GB" dirty="0"/>
              <a:t>Term “ </a:t>
            </a:r>
            <a:r>
              <a:rPr lang="en-GB" dirty="0" err="1"/>
              <a:t>Losavang</a:t>
            </a:r>
            <a:r>
              <a:rPr lang="en-GB" dirty="0"/>
              <a:t>” means chief council.</a:t>
            </a:r>
          </a:p>
          <a:p>
            <a:r>
              <a:rPr lang="en-GB" dirty="0"/>
              <a:t>Traditional governance with focus on </a:t>
            </a:r>
            <a:r>
              <a:rPr lang="en-GB" dirty="0" err="1"/>
              <a:t>Lowang</a:t>
            </a:r>
            <a:r>
              <a:rPr lang="en-GB" dirty="0"/>
              <a:t> and </a:t>
            </a:r>
            <a:r>
              <a:rPr lang="en-GB" dirty="0" err="1"/>
              <a:t>Losavang</a:t>
            </a:r>
            <a:r>
              <a:rPr lang="en-GB" dirty="0"/>
              <a:t> And their roles and responsibilities.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56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B14E-34AA-C387-E124-C0C905FFE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words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F9CE8-488E-2EB6-2A8E-37BA0238C7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OLLO COMMUNITY </a:t>
            </a:r>
          </a:p>
          <a:p>
            <a:r>
              <a:rPr lang="en-GB" dirty="0"/>
              <a:t>LOWANG</a:t>
            </a:r>
          </a:p>
          <a:p>
            <a:r>
              <a:rPr lang="en-GB" dirty="0"/>
              <a:t>LOSAVANG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87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233AA-C66E-8725-983F-6D96892D0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320F12-A23F-6F1F-A1DD-357BA7D285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identify the traditional governance structure of the </a:t>
            </a:r>
            <a:r>
              <a:rPr lang="en-GB" dirty="0" err="1"/>
              <a:t>Ollo</a:t>
            </a:r>
            <a:r>
              <a:rPr lang="en-GB" dirty="0"/>
              <a:t> community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To examines the roles and responsibilities of </a:t>
            </a:r>
            <a:r>
              <a:rPr lang="en-GB" dirty="0" err="1"/>
              <a:t>Lowang</a:t>
            </a:r>
            <a:r>
              <a:rPr lang="en-GB" dirty="0"/>
              <a:t> and </a:t>
            </a:r>
            <a:r>
              <a:rPr lang="en-GB" dirty="0" err="1"/>
              <a:t>Losavang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0014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CF1AD-1ACD-28F3-F41D-A47FB22FA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Methodology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90341E-2BF1-5E2C-504E-A3DCAC0F59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study employed a mixed-methods approach, combining qualitative data from field interviews  with </a:t>
            </a:r>
            <a:r>
              <a:rPr lang="en-GB" dirty="0" err="1"/>
              <a:t>Lowang</a:t>
            </a:r>
            <a:r>
              <a:rPr lang="en-GB" dirty="0"/>
              <a:t> , </a:t>
            </a:r>
            <a:r>
              <a:rPr lang="en-GB" dirty="0" err="1"/>
              <a:t>Gaon</a:t>
            </a:r>
            <a:r>
              <a:rPr lang="en-GB" dirty="0"/>
              <a:t> </a:t>
            </a:r>
            <a:r>
              <a:rPr lang="en-GB" dirty="0" err="1"/>
              <a:t>bura</a:t>
            </a:r>
            <a:r>
              <a:rPr lang="en-GB" dirty="0"/>
              <a:t>, and students and elders of the </a:t>
            </a:r>
            <a:r>
              <a:rPr lang="en-GB" dirty="0" err="1"/>
              <a:t>ollo</a:t>
            </a:r>
            <a:r>
              <a:rPr lang="en-GB" dirty="0"/>
              <a:t> community and use of existing literature, including books, article etc., to examine the traditional governance system of </a:t>
            </a:r>
            <a:r>
              <a:rPr lang="en-GB" dirty="0" err="1"/>
              <a:t>Ollo</a:t>
            </a:r>
            <a:r>
              <a:rPr lang="en-GB" dirty="0"/>
              <a:t> community with main focus on the </a:t>
            </a:r>
            <a:r>
              <a:rPr lang="en-GB" dirty="0" err="1"/>
              <a:t>Lowang</a:t>
            </a:r>
            <a:r>
              <a:rPr lang="en-GB" dirty="0"/>
              <a:t> and the </a:t>
            </a:r>
            <a:r>
              <a:rPr lang="en-GB" dirty="0" err="1"/>
              <a:t>Losavang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000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94DB4-AFA9-14BC-9A1D-BE0D3A593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OLLO COMMUNITY: AN OVERVIEW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A9631-533C-7191-6E2A-81DEA9CAD5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/>
              <a:t>Under the </a:t>
            </a:r>
            <a:r>
              <a:rPr lang="en-GB" dirty="0" err="1"/>
              <a:t>Laju</a:t>
            </a:r>
            <a:r>
              <a:rPr lang="en-GB" dirty="0"/>
              <a:t> circle </a:t>
            </a:r>
            <a:r>
              <a:rPr lang="en-GB" dirty="0" err="1"/>
              <a:t>Ollo</a:t>
            </a:r>
            <a:r>
              <a:rPr lang="en-GB" dirty="0"/>
              <a:t> community resides in 13 village under the </a:t>
            </a:r>
            <a:r>
              <a:rPr lang="en-GB" dirty="0" err="1"/>
              <a:t>Laju</a:t>
            </a:r>
            <a:r>
              <a:rPr lang="en-GB" dirty="0"/>
              <a:t> circle of </a:t>
            </a:r>
            <a:r>
              <a:rPr lang="en-GB" dirty="0" err="1"/>
              <a:t>Tirap</a:t>
            </a:r>
            <a:r>
              <a:rPr lang="en-GB" dirty="0"/>
              <a:t> district. Here are the list of the villages where </a:t>
            </a:r>
            <a:r>
              <a:rPr lang="en-GB" dirty="0" err="1"/>
              <a:t>Ollo</a:t>
            </a:r>
            <a:r>
              <a:rPr lang="en-GB" dirty="0"/>
              <a:t> community are found in the Arunachal Pradesh.</a:t>
            </a:r>
          </a:p>
          <a:p>
            <a:r>
              <a:rPr lang="en-GB" dirty="0" err="1"/>
              <a:t>Laju</a:t>
            </a:r>
            <a:endParaRPr lang="en-GB" dirty="0"/>
          </a:p>
          <a:p>
            <a:r>
              <a:rPr lang="en-GB" dirty="0"/>
              <a:t>Lower </a:t>
            </a:r>
            <a:r>
              <a:rPr lang="en-GB" dirty="0" err="1"/>
              <a:t>chinhan</a:t>
            </a:r>
            <a:endParaRPr lang="en-GB" dirty="0"/>
          </a:p>
          <a:p>
            <a:r>
              <a:rPr lang="en-GB" dirty="0"/>
              <a:t>Upper </a:t>
            </a:r>
            <a:r>
              <a:rPr lang="en-GB" dirty="0" err="1"/>
              <a:t>chinhan</a:t>
            </a:r>
            <a:endParaRPr lang="en-GB" dirty="0"/>
          </a:p>
          <a:p>
            <a:r>
              <a:rPr lang="en-GB" dirty="0" err="1"/>
              <a:t>Noglo</a:t>
            </a:r>
            <a:endParaRPr lang="en-GB" dirty="0"/>
          </a:p>
          <a:p>
            <a:r>
              <a:rPr lang="en-GB" dirty="0" err="1"/>
              <a:t>Lonyen</a:t>
            </a:r>
            <a:endParaRPr lang="en-GB" dirty="0"/>
          </a:p>
          <a:p>
            <a:r>
              <a:rPr lang="en-GB" dirty="0" err="1"/>
              <a:t>Sennyu</a:t>
            </a:r>
            <a:endParaRPr lang="en-GB" dirty="0"/>
          </a:p>
          <a:p>
            <a:r>
              <a:rPr lang="en-GB" dirty="0" err="1"/>
              <a:t>Raho</a:t>
            </a:r>
            <a:endParaRPr lang="en-GB" dirty="0"/>
          </a:p>
          <a:p>
            <a:r>
              <a:rPr lang="en-GB" dirty="0" err="1"/>
              <a:t>Liangchen</a:t>
            </a:r>
            <a:endParaRPr lang="en-GB" dirty="0"/>
          </a:p>
          <a:p>
            <a:r>
              <a:rPr lang="en-GB" dirty="0" err="1"/>
              <a:t>Longliang</a:t>
            </a:r>
            <a:endParaRPr lang="en-GB" dirty="0"/>
          </a:p>
          <a:p>
            <a:r>
              <a:rPr lang="en-GB" dirty="0" err="1"/>
              <a:t>Pongkong</a:t>
            </a:r>
            <a:endParaRPr lang="en-GB" dirty="0"/>
          </a:p>
          <a:p>
            <a:r>
              <a:rPr lang="en-GB" dirty="0" err="1"/>
              <a:t>Senliam</a:t>
            </a:r>
            <a:endParaRPr lang="en-GB" dirty="0"/>
          </a:p>
          <a:p>
            <a:r>
              <a:rPr lang="en-GB" dirty="0" err="1"/>
              <a:t>Longbo</a:t>
            </a:r>
            <a:endParaRPr lang="en-GB" dirty="0"/>
          </a:p>
          <a:p>
            <a:r>
              <a:rPr lang="en-GB" dirty="0" err="1"/>
              <a:t>Longkhong</a:t>
            </a:r>
            <a:r>
              <a:rPr lang="en-GB" dirty="0"/>
              <a:t>(</a:t>
            </a:r>
            <a:r>
              <a:rPr lang="en-GB" dirty="0" err="1"/>
              <a:t>deomali</a:t>
            </a:r>
            <a:r>
              <a:rPr lang="en-GB" dirty="0"/>
              <a:t>)</a:t>
            </a:r>
          </a:p>
          <a:p>
            <a:r>
              <a:rPr lang="en-GB" dirty="0" err="1"/>
              <a:t>Ollo</a:t>
            </a:r>
            <a:r>
              <a:rPr lang="en-GB" dirty="0"/>
              <a:t> people are also found in some villages of (Burma) Myanmar.</a:t>
            </a:r>
          </a:p>
          <a:p>
            <a:r>
              <a:rPr lang="en-GB" dirty="0" err="1"/>
              <a:t>Voorang</a:t>
            </a:r>
            <a:r>
              <a:rPr lang="en-GB" dirty="0"/>
              <a:t> folksong is the living testament of the </a:t>
            </a:r>
            <a:r>
              <a:rPr lang="en-GB" dirty="0" err="1"/>
              <a:t>Ollo</a:t>
            </a:r>
            <a:r>
              <a:rPr lang="en-GB" dirty="0"/>
              <a:t> community’s origin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818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C6214-591A-CA58-3396-6B87D5B2B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TRADITIONAL GOVERNANCE SYSTEM OF OLLO COMMUNITY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73E4D-3D74-4D92-33EB-AC5B0325EA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Ollo</a:t>
            </a:r>
            <a:r>
              <a:rPr lang="en-GB" dirty="0"/>
              <a:t> community’s governance system is the age old traditional  system .</a:t>
            </a:r>
          </a:p>
          <a:p>
            <a:r>
              <a:rPr lang="en-GB" dirty="0"/>
              <a:t>Structure of traditional governance system of </a:t>
            </a:r>
            <a:r>
              <a:rPr lang="en-GB" dirty="0" err="1"/>
              <a:t>ollo</a:t>
            </a:r>
            <a:r>
              <a:rPr lang="en-GB" dirty="0"/>
              <a:t> community.</a:t>
            </a:r>
          </a:p>
          <a:p>
            <a:r>
              <a:rPr lang="en-GB" dirty="0"/>
              <a:t>Chief or the </a:t>
            </a:r>
            <a:r>
              <a:rPr lang="en-GB" dirty="0" err="1"/>
              <a:t>Lowang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0300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9F028-0F9D-6304-17F7-7E5D80708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CHIEF COUNCIL: LOSAVANG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5BEF7-D079-77C7-4A6B-5B9F8D0CC7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Losavang</a:t>
            </a:r>
            <a:r>
              <a:rPr lang="en-GB" dirty="0"/>
              <a:t> in every villages.</a:t>
            </a:r>
          </a:p>
          <a:p>
            <a:r>
              <a:rPr lang="en-GB" dirty="0"/>
              <a:t>Roles ,responsibility and members</a:t>
            </a:r>
          </a:p>
          <a:p>
            <a:r>
              <a:rPr lang="en-GB" dirty="0"/>
              <a:t>Members of the </a:t>
            </a:r>
            <a:r>
              <a:rPr lang="en-GB" dirty="0" err="1"/>
              <a:t>Losavang</a:t>
            </a:r>
            <a:r>
              <a:rPr lang="en-GB" dirty="0"/>
              <a:t> is hereditary in nature.</a:t>
            </a:r>
          </a:p>
          <a:p>
            <a:r>
              <a:rPr lang="en-GB" dirty="0" err="1"/>
              <a:t>Lowang</a:t>
            </a:r>
            <a:r>
              <a:rPr lang="en-GB" dirty="0"/>
              <a:t> , </a:t>
            </a:r>
            <a:r>
              <a:rPr lang="en-GB" dirty="0" err="1"/>
              <a:t>Ngongpa</a:t>
            </a:r>
            <a:r>
              <a:rPr lang="en-GB" dirty="0"/>
              <a:t>,</a:t>
            </a:r>
          </a:p>
          <a:p>
            <a:r>
              <a:rPr lang="en-GB" dirty="0"/>
              <a:t>Sub-heads- </a:t>
            </a:r>
            <a:r>
              <a:rPr lang="en-GB" dirty="0" err="1"/>
              <a:t>Ngongba</a:t>
            </a:r>
            <a:r>
              <a:rPr lang="en-GB" dirty="0"/>
              <a:t>- advisor</a:t>
            </a:r>
          </a:p>
          <a:p>
            <a:r>
              <a:rPr lang="en-GB" dirty="0"/>
              <a:t>Head of each clans( Changyu)- </a:t>
            </a:r>
            <a:r>
              <a:rPr lang="en-GB" dirty="0" err="1"/>
              <a:t>Nokpa</a:t>
            </a:r>
            <a:r>
              <a:rPr lang="en-GB" dirty="0"/>
              <a:t>, </a:t>
            </a:r>
            <a:r>
              <a:rPr lang="en-GB" dirty="0" err="1"/>
              <a:t>Rumsu</a:t>
            </a:r>
            <a:r>
              <a:rPr lang="en-GB" dirty="0"/>
              <a:t>, </a:t>
            </a:r>
            <a:r>
              <a:rPr lang="en-GB" dirty="0" err="1"/>
              <a:t>kongkang</a:t>
            </a:r>
            <a:r>
              <a:rPr lang="en-GB" dirty="0"/>
              <a:t>, </a:t>
            </a:r>
            <a:r>
              <a:rPr lang="en-GB" dirty="0" err="1"/>
              <a:t>Menyak</a:t>
            </a:r>
            <a:r>
              <a:rPr lang="en-GB" dirty="0"/>
              <a:t>, </a:t>
            </a:r>
            <a:r>
              <a:rPr lang="en-GB" dirty="0" err="1"/>
              <a:t>hoodiongetc</a:t>
            </a:r>
            <a:r>
              <a:rPr lang="en-GB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168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C4E64-27B4-3CB9-8CB7-FE1A67381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LAW AND A RITUAL JUSTICE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FE7B5-9A87-05DB-2ADE-7752882822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Norms </a:t>
            </a:r>
          </a:p>
          <a:p>
            <a:r>
              <a:rPr lang="en-GB" dirty="0"/>
              <a:t>Unwritten and unrecorded Laws</a:t>
            </a:r>
          </a:p>
          <a:p>
            <a:r>
              <a:rPr lang="en-GB" dirty="0"/>
              <a:t>BENSHONG A RITUAL JUSTICE OF OLLO COMMUNITY.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377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27243-7091-8DB5-C40D-025FF0D2A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3FF47-B37B-D1B2-9D7D-8B14877DD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Significant changes in the traditional governance system.</a:t>
            </a:r>
          </a:p>
          <a:p>
            <a:r>
              <a:rPr lang="en-GB" dirty="0"/>
              <a:t>Cooperation </a:t>
            </a:r>
          </a:p>
          <a:p>
            <a:r>
              <a:rPr lang="en-GB" dirty="0"/>
              <a:t>Introduction of Panchayat Raj, </a:t>
            </a:r>
            <a:r>
              <a:rPr lang="en-GB" dirty="0" err="1"/>
              <a:t>Gaon</a:t>
            </a:r>
            <a:r>
              <a:rPr lang="en-GB" dirty="0"/>
              <a:t> </a:t>
            </a:r>
            <a:r>
              <a:rPr lang="en-GB" dirty="0" err="1"/>
              <a:t>bura</a:t>
            </a:r>
            <a:r>
              <a:rPr lang="en-GB" dirty="0"/>
              <a:t>, and Christianity.</a:t>
            </a:r>
          </a:p>
          <a:p>
            <a:r>
              <a:rPr lang="en-GB" dirty="0"/>
              <a:t>Roles of chief and chief councils.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546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6517E-DA33-B5FD-31CB-C55C4E00E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0E0BC-902E-6985-2E0B-8D02D81CC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Ollo</a:t>
            </a:r>
            <a:r>
              <a:rPr lang="en-GB" dirty="0"/>
              <a:t> community is sub-group of the Naga tribes and sub-tribes of the </a:t>
            </a:r>
            <a:r>
              <a:rPr lang="en-GB" dirty="0" err="1"/>
              <a:t>Noctes</a:t>
            </a:r>
            <a:r>
              <a:rPr lang="en-GB" dirty="0"/>
              <a:t>, has a Rich oral traditions of their history, which has been passed down through </a:t>
            </a:r>
            <a:r>
              <a:rPr lang="en-GB" dirty="0" err="1"/>
              <a:t>generations.while</a:t>
            </a:r>
            <a:r>
              <a:rPr lang="en-GB" dirty="0"/>
              <a:t> maintain some continuity, their traditional governance system has undergone significant changes since India’s independence m The </a:t>
            </a:r>
            <a:r>
              <a:rPr lang="en-GB" dirty="0" err="1"/>
              <a:t>Lowang’s</a:t>
            </a:r>
            <a:r>
              <a:rPr lang="en-GB" dirty="0"/>
              <a:t> power has been divided in some area due to establishment of the Panchayat Raj system, introduction of </a:t>
            </a:r>
            <a:r>
              <a:rPr lang="en-GB" dirty="0" err="1"/>
              <a:t>Gaon</a:t>
            </a:r>
            <a:r>
              <a:rPr lang="en-GB" dirty="0"/>
              <a:t> </a:t>
            </a:r>
            <a:r>
              <a:rPr lang="en-GB" dirty="0" err="1"/>
              <a:t>bura</a:t>
            </a:r>
            <a:r>
              <a:rPr lang="en-GB" dirty="0"/>
              <a:t>., Notably, the traditional village </a:t>
            </a:r>
            <a:r>
              <a:rPr lang="en-GB" dirty="0" err="1"/>
              <a:t>Losavang</a:t>
            </a:r>
            <a:r>
              <a:rPr lang="en-GB" dirty="0"/>
              <a:t> is now referred as the chief council, reflecting a degree of continuity in traditional governance.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4952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6819E-E8F3-1041-C5B0-BB9BB9559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BC6BD-FF2B-B0FF-D241-B59A6142FA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Changes and adaptability of the traditional governance.</a:t>
            </a:r>
          </a:p>
          <a:p>
            <a:r>
              <a:rPr lang="en-GB" dirty="0"/>
              <a:t>Despite the external influence.</a:t>
            </a:r>
          </a:p>
          <a:p>
            <a:r>
              <a:rPr lang="en-GB" dirty="0"/>
              <a:t>Chief and </a:t>
            </a:r>
            <a:r>
              <a:rPr lang="en-GB" dirty="0" err="1"/>
              <a:t>gaon</a:t>
            </a:r>
            <a:r>
              <a:rPr lang="en-GB" dirty="0"/>
              <a:t> </a:t>
            </a:r>
            <a:r>
              <a:rPr lang="en-GB" dirty="0" err="1"/>
              <a:t>bura</a:t>
            </a:r>
            <a:endParaRPr lang="en-GB" dirty="0"/>
          </a:p>
          <a:p>
            <a:r>
              <a:rPr lang="en-GB" dirty="0"/>
              <a:t>Understanding  governance systems. </a:t>
            </a:r>
          </a:p>
          <a:p>
            <a:r>
              <a:rPr lang="en-GB" dirty="0"/>
              <a:t>Cultural sensitivity.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1334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Facet</vt:lpstr>
      <vt:lpstr>EXPLORING OLLO GOVERNANCE: LOWANG AND LOSAVANG  </vt:lpstr>
      <vt:lpstr>Abstract /Introduction </vt:lpstr>
      <vt:lpstr>Key words </vt:lpstr>
      <vt:lpstr>Objectives</vt:lpstr>
      <vt:lpstr>Methodology </vt:lpstr>
      <vt:lpstr>THE OLLO COMMUNITY: AN OVERVIEW </vt:lpstr>
      <vt:lpstr>TRADITIONAL GOVERNANCE SYSTEM OF OLLO COMMUNITY </vt:lpstr>
      <vt:lpstr>CHIEF COUNCIL: LOSAVANG </vt:lpstr>
      <vt:lpstr>LAW AND A RITUAL JUSTICE </vt:lpstr>
      <vt:lpstr>CHANGES</vt:lpstr>
      <vt:lpstr>FINDING </vt:lpstr>
      <vt:lpstr>CONCLUSION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Ollo Community And The Lowang: Understanding The Traditional Governance And Changes </dc:title>
  <dc:creator>Guest User</dc:creator>
  <cp:lastModifiedBy>Guest User</cp:lastModifiedBy>
  <cp:revision>4</cp:revision>
  <dcterms:created xsi:type="dcterms:W3CDTF">2024-09-27T04:12:41Z</dcterms:created>
  <dcterms:modified xsi:type="dcterms:W3CDTF">2024-10-15T10:02:04Z</dcterms:modified>
</cp:coreProperties>
</file>