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58" r:id="rId3"/>
    <p:sldId id="260" r:id="rId4"/>
    <p:sldId id="265" r:id="rId5"/>
    <p:sldId id="266" r:id="rId6"/>
    <p:sldId id="262" r:id="rId7"/>
    <p:sldId id="263" r:id="rId8"/>
    <p:sldId id="264"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61" d="100"/>
          <a:sy n="61" d="100"/>
        </p:scale>
        <p:origin x="-102" y="-27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12192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1189096" y="5617774"/>
            <a:ext cx="9843913"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1319937" y="1016990"/>
            <a:ext cx="9572977"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1320801" y="1009651"/>
            <a:ext cx="9572977"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1026029" y="702069"/>
            <a:ext cx="757108"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10568399" y="655232"/>
            <a:ext cx="566928" cy="755904"/>
          </a:xfrm>
          <a:prstGeom prst="rect">
            <a:avLst/>
          </a:prstGeom>
          <a:noFill/>
        </p:spPr>
      </p:pic>
      <p:sp>
        <p:nvSpPr>
          <p:cNvPr id="2" name="Title 1"/>
          <p:cNvSpPr>
            <a:spLocks noGrp="1"/>
          </p:cNvSpPr>
          <p:nvPr>
            <p:ph type="ctrTitle"/>
          </p:nvPr>
        </p:nvSpPr>
        <p:spPr>
          <a:xfrm>
            <a:off x="2302934" y="1794935"/>
            <a:ext cx="7631291"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2302934" y="3736622"/>
            <a:ext cx="761623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9027569" y="5357593"/>
            <a:ext cx="1618428" cy="365125"/>
          </a:xfrm>
        </p:spPr>
        <p:txBody>
          <a:bodyPr/>
          <a:lstStyle/>
          <a:p>
            <a:fld id="{6E641256-FC39-4C15-AEFA-8ACDCD373108}" type="datetimeFigureOut">
              <a:rPr lang="en-US" smtClean="0"/>
              <a:t>3/11/2024</a:t>
            </a:fld>
            <a:endParaRPr lang="en-US"/>
          </a:p>
        </p:txBody>
      </p:sp>
      <p:sp>
        <p:nvSpPr>
          <p:cNvPr id="5" name="Footer Placeholder 4"/>
          <p:cNvSpPr>
            <a:spLocks noGrp="1"/>
          </p:cNvSpPr>
          <p:nvPr>
            <p:ph type="ftr" sz="quarter" idx="11"/>
          </p:nvPr>
        </p:nvSpPr>
        <p:spPr>
          <a:xfrm>
            <a:off x="1565393" y="5357593"/>
            <a:ext cx="6713127" cy="365125"/>
          </a:xfrm>
        </p:spPr>
        <p:txBody>
          <a:bodyPr/>
          <a:lstStyle/>
          <a:p>
            <a:endParaRPr lang="en-US"/>
          </a:p>
        </p:txBody>
      </p:sp>
      <p:sp>
        <p:nvSpPr>
          <p:cNvPr id="6" name="Slide Number Placeholder 5"/>
          <p:cNvSpPr>
            <a:spLocks noGrp="1"/>
          </p:cNvSpPr>
          <p:nvPr>
            <p:ph type="sldNum" sz="quarter" idx="12"/>
          </p:nvPr>
        </p:nvSpPr>
        <p:spPr>
          <a:xfrm>
            <a:off x="8285241" y="5357593"/>
            <a:ext cx="738697" cy="365125"/>
          </a:xfrm>
        </p:spPr>
        <p:txBody>
          <a:bodyPr/>
          <a:lstStyle>
            <a:lvl1pPr algn="ctr">
              <a:defRPr/>
            </a:lvl1p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641256-FC39-4C15-AEFA-8ACDCD373108}"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926639" y="2239431"/>
            <a:ext cx="8338725"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941690" y="3725335"/>
            <a:ext cx="8308623"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E641256-FC39-4C15-AEFA-8ACDCD373108}"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6E641256-FC39-4C15-AEFA-8ACDCD373108}" type="datetimeFigureOut">
              <a:rPr lang="en-US" smtClean="0"/>
              <a:t>3/11/2024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3D22A03-5635-4C52-80F1-1610B6181A61}" type="slidenum">
              <a:rPr lang="en-US" smtClean="0"/>
              <a:t>‹#›</a:t>
            </a:fld>
            <a:endParaRPr lang="en-US"/>
          </a:p>
        </p:txBody>
      </p:sp>
      <p:sp>
        <p:nvSpPr>
          <p:cNvPr id="9" name="Content Placeholder 8"/>
          <p:cNvSpPr>
            <a:spLocks noGrp="1"/>
          </p:cNvSpPr>
          <p:nvPr>
            <p:ph sz="quarter" idx="13"/>
          </p:nvPr>
        </p:nvSpPr>
        <p:spPr>
          <a:xfrm>
            <a:off x="1731264" y="2121407"/>
            <a:ext cx="42672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6217920" y="2119313"/>
            <a:ext cx="42672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slow">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077160" y="2122312"/>
            <a:ext cx="391936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6547559" y="2122311"/>
            <a:ext cx="3925824"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E641256-FC39-4C15-AEFA-8ACDCD373108}" type="datetimeFigureOut">
              <a:rPr lang="en-US" smtClean="0"/>
              <a:t>3/11/2024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3D22A03-5635-4C52-80F1-1610B6181A61}" type="slidenum">
              <a:rPr lang="en-US" smtClean="0"/>
              <a:t>‹#›</a:t>
            </a:fld>
            <a:endParaRPr lang="en-US"/>
          </a:p>
        </p:txBody>
      </p:sp>
      <p:sp>
        <p:nvSpPr>
          <p:cNvPr id="11" name="Content Placeholder 10"/>
          <p:cNvSpPr>
            <a:spLocks noGrp="1"/>
          </p:cNvSpPr>
          <p:nvPr>
            <p:ph sz="quarter" idx="13"/>
          </p:nvPr>
        </p:nvSpPr>
        <p:spPr>
          <a:xfrm>
            <a:off x="1731264" y="2944368"/>
            <a:ext cx="4303776"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6193535" y="2944813"/>
            <a:ext cx="4303776"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E641256-FC39-4C15-AEFA-8ACDCD373108}" type="datetimeFigureOut">
              <a:rPr lang="en-US" smtClean="0"/>
              <a:t>3/11/2024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E641256-FC39-4C15-AEFA-8ACDCD373108}" type="datetimeFigureOut">
              <a:rPr lang="en-US" smtClean="0"/>
              <a:t>3/11/2024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12192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842903" y="6058038"/>
            <a:ext cx="10295468"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5958497" y="605163"/>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5961889" y="603504"/>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998940" y="576868"/>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999745" y="576072"/>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3161475" y="293953"/>
            <a:ext cx="757108"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8467351" y="238675"/>
            <a:ext cx="566928" cy="755904"/>
          </a:xfrm>
          <a:prstGeom prst="rect">
            <a:avLst/>
          </a:prstGeom>
          <a:noFill/>
        </p:spPr>
      </p:pic>
      <p:sp>
        <p:nvSpPr>
          <p:cNvPr id="2" name="Title 1"/>
          <p:cNvSpPr>
            <a:spLocks noGrp="1"/>
          </p:cNvSpPr>
          <p:nvPr>
            <p:ph type="title"/>
          </p:nvPr>
        </p:nvSpPr>
        <p:spPr>
          <a:xfrm rot="-60000">
            <a:off x="1478635" y="2020043"/>
            <a:ext cx="4086436"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6472388" y="1150993"/>
            <a:ext cx="4027723"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530834" y="3623748"/>
            <a:ext cx="4065188"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8455598" y="5885673"/>
            <a:ext cx="1618428" cy="365125"/>
          </a:xfrm>
        </p:spPr>
        <p:txBody>
          <a:bodyPr/>
          <a:lstStyle/>
          <a:p>
            <a:fld id="{6E641256-FC39-4C15-AEFA-8ACDCD373108}" type="datetimeFigureOut">
              <a:rPr lang="en-US" smtClean="0"/>
              <a:t>3/11/2024</a:t>
            </a:fld>
            <a:endParaRPr lang="en-US"/>
          </a:p>
        </p:txBody>
      </p:sp>
      <p:sp>
        <p:nvSpPr>
          <p:cNvPr id="6" name="Footer Placeholder 5"/>
          <p:cNvSpPr>
            <a:spLocks noGrp="1"/>
          </p:cNvSpPr>
          <p:nvPr>
            <p:ph type="ftr" sz="quarter" idx="11"/>
          </p:nvPr>
        </p:nvSpPr>
        <p:spPr>
          <a:xfrm rot="-60000">
            <a:off x="1219406" y="5829262"/>
            <a:ext cx="4696809" cy="365125"/>
          </a:xfrm>
        </p:spPr>
        <p:txBody>
          <a:bodyPr/>
          <a:lstStyle/>
          <a:p>
            <a:endParaRPr lang="en-US"/>
          </a:p>
        </p:txBody>
      </p:sp>
      <p:sp>
        <p:nvSpPr>
          <p:cNvPr id="7" name="Slide Number Placeholder 6"/>
          <p:cNvSpPr>
            <a:spLocks noGrp="1"/>
          </p:cNvSpPr>
          <p:nvPr>
            <p:ph type="sldNum" sz="quarter" idx="12"/>
          </p:nvPr>
        </p:nvSpPr>
        <p:spPr>
          <a:xfrm rot="60000">
            <a:off x="10076418" y="5896962"/>
            <a:ext cx="738697" cy="365125"/>
          </a:xfrm>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12192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842903" y="6058038"/>
            <a:ext cx="10295468"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998940" y="576868"/>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993412" y="575769"/>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5958497" y="605163"/>
            <a:ext cx="505192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5953025" y="603920"/>
            <a:ext cx="505192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3161475" y="293953"/>
            <a:ext cx="757108"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8467351" y="238675"/>
            <a:ext cx="566928" cy="755904"/>
          </a:xfrm>
          <a:prstGeom prst="rect">
            <a:avLst/>
          </a:prstGeom>
          <a:noFill/>
        </p:spPr>
      </p:pic>
      <p:sp>
        <p:nvSpPr>
          <p:cNvPr id="2" name="Title 1"/>
          <p:cNvSpPr>
            <a:spLocks noGrp="1"/>
          </p:cNvSpPr>
          <p:nvPr>
            <p:ph type="title"/>
          </p:nvPr>
        </p:nvSpPr>
        <p:spPr>
          <a:xfrm rot="-60000">
            <a:off x="1475232" y="2020824"/>
            <a:ext cx="408432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6531487" y="1207272"/>
            <a:ext cx="3885151"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536192" y="3621024"/>
            <a:ext cx="4059936"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8461249" y="5888738"/>
            <a:ext cx="1618428" cy="365125"/>
          </a:xfrm>
        </p:spPr>
        <p:txBody>
          <a:bodyPr/>
          <a:lstStyle/>
          <a:p>
            <a:fld id="{6E641256-FC39-4C15-AEFA-8ACDCD373108}" type="datetimeFigureOut">
              <a:rPr lang="en-US" smtClean="0"/>
              <a:t>3/11/2024</a:t>
            </a:fld>
            <a:endParaRPr lang="en-US"/>
          </a:p>
        </p:txBody>
      </p:sp>
      <p:sp>
        <p:nvSpPr>
          <p:cNvPr id="6" name="Footer Placeholder 5"/>
          <p:cNvSpPr>
            <a:spLocks noGrp="1"/>
          </p:cNvSpPr>
          <p:nvPr>
            <p:ph type="ftr" sz="quarter" idx="11"/>
          </p:nvPr>
        </p:nvSpPr>
        <p:spPr>
          <a:xfrm rot="-60000">
            <a:off x="1219426" y="5831038"/>
            <a:ext cx="4425391" cy="365125"/>
          </a:xfrm>
        </p:spPr>
        <p:txBody>
          <a:bodyPr/>
          <a:lstStyle/>
          <a:p>
            <a:endParaRPr lang="en-US"/>
          </a:p>
        </p:txBody>
      </p:sp>
      <p:sp>
        <p:nvSpPr>
          <p:cNvPr id="7" name="Slide Number Placeholder 6"/>
          <p:cNvSpPr>
            <a:spLocks noGrp="1"/>
          </p:cNvSpPr>
          <p:nvPr>
            <p:ph type="sldNum" sz="quarter" idx="12"/>
          </p:nvPr>
        </p:nvSpPr>
        <p:spPr>
          <a:xfrm rot="60000">
            <a:off x="10082786" y="5900027"/>
            <a:ext cx="738697" cy="365125"/>
          </a:xfrm>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641256-FC39-4C15-AEFA-8ACDCD373108}"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2" y="925691"/>
            <a:ext cx="1907823"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730962" y="1106313"/>
            <a:ext cx="690503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E641256-FC39-4C15-AEFA-8ACDCD373108}" type="datetimeFigureOut">
              <a:rPr lang="en-US" smtClean="0"/>
              <a:t>3/11/2024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3D22A03-5635-4C52-80F1-1610B6181A61}" type="slidenum">
              <a:rPr lang="en-US" smtClean="0"/>
              <a:t>‹#›</a:t>
            </a:fld>
            <a:endParaRPr lang="en-US"/>
          </a:p>
        </p:txBody>
      </p:sp>
    </p:spTree>
  </p:cSld>
  <p:clrMapOvr>
    <a:masterClrMapping/>
  </p:clrMapOvr>
  <p:transition spd="slow">
    <p:push dir="u"/>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12192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38201" y="6069330"/>
            <a:ext cx="1056132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75360" y="575310"/>
            <a:ext cx="102616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75360" y="576072"/>
            <a:ext cx="102616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724989" y="273091"/>
            <a:ext cx="757108"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10914593" y="203675"/>
            <a:ext cx="566928" cy="755904"/>
          </a:xfrm>
          <a:prstGeom prst="rect">
            <a:avLst/>
          </a:prstGeom>
          <a:noFill/>
        </p:spPr>
      </p:pic>
      <p:sp>
        <p:nvSpPr>
          <p:cNvPr id="2" name="Title Placeholder 1"/>
          <p:cNvSpPr>
            <a:spLocks noGrp="1"/>
          </p:cNvSpPr>
          <p:nvPr>
            <p:ph type="title"/>
          </p:nvPr>
        </p:nvSpPr>
        <p:spPr>
          <a:xfrm>
            <a:off x="1460031" y="817583"/>
            <a:ext cx="9286993"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950721" y="2119257"/>
            <a:ext cx="8261873"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06118" y="5809153"/>
            <a:ext cx="1618428"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6E641256-FC39-4C15-AEFA-8ACDCD373108}" type="datetimeFigureOut">
              <a:rPr lang="en-US" smtClean="0"/>
              <a:t>3/11/2024</a:t>
            </a:fld>
            <a:endParaRPr lang="en-US"/>
          </a:p>
        </p:txBody>
      </p:sp>
      <p:sp>
        <p:nvSpPr>
          <p:cNvPr id="5" name="Footer Placeholder 4"/>
          <p:cNvSpPr>
            <a:spLocks noGrp="1"/>
          </p:cNvSpPr>
          <p:nvPr>
            <p:ph type="ftr" sz="quarter" idx="3"/>
          </p:nvPr>
        </p:nvSpPr>
        <p:spPr>
          <a:xfrm>
            <a:off x="1219202" y="5809153"/>
            <a:ext cx="7386917"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10226937" y="5809153"/>
            <a:ext cx="738697"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F3D22A03-5635-4C52-80F1-1610B6181A61}"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ransition spd="slow">
    <p:push dir="u"/>
  </p:transition>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07708CD-F806-1A44-3A0D-B5D5421E557A}"/>
              </a:ext>
            </a:extLst>
          </p:cNvPr>
          <p:cNvSpPr>
            <a:spLocks noGrp="1"/>
          </p:cNvSpPr>
          <p:nvPr>
            <p:ph type="ctrTitle"/>
          </p:nvPr>
        </p:nvSpPr>
        <p:spPr>
          <a:xfrm>
            <a:off x="1317356" y="1706446"/>
            <a:ext cx="9432878" cy="2555588"/>
          </a:xfrm>
        </p:spPr>
        <p:txBody>
          <a:bodyPr>
            <a:noAutofit/>
          </a:bodyPr>
          <a:lstStyle/>
          <a:p>
            <a:pPr marL="0" marR="0" indent="0" algn="ctr">
              <a:lnSpc>
                <a:spcPct val="115000"/>
              </a:lnSpc>
              <a:spcBef>
                <a:spcPts val="0"/>
              </a:spcBef>
              <a:spcAft>
                <a:spcPts val="800"/>
              </a:spcAft>
              <a:buNone/>
            </a:pPr>
            <a:r>
              <a:rPr lang="en-US" sz="3600"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COMPARATIVE STUDY OF GROUND &amp; SURFACE WATER NEAR VICINITY OF LUCKNOW CITY WITH RESPECT TO TOXIC SUB</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865038694"/>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21F6598-BE8B-6D4D-F02D-05467117E81A}"/>
              </a:ext>
            </a:extLst>
          </p:cNvPr>
          <p:cNvSpPr>
            <a:spLocks noGrp="1"/>
          </p:cNvSpPr>
          <p:nvPr>
            <p:ph type="title"/>
          </p:nvPr>
        </p:nvSpPr>
        <p:spPr>
          <a:xfrm>
            <a:off x="1709128" y="588935"/>
            <a:ext cx="8683348" cy="759418"/>
          </a:xfrm>
        </p:spPr>
        <p:txBody>
          <a:bodyPr>
            <a:normAutofit fontScale="90000"/>
          </a:bodyPr>
          <a:lstStyle/>
          <a:p>
            <a:pPr marL="0" indent="0" algn="ctr">
              <a:lnSpc>
                <a:spcPct val="150000"/>
              </a:lnSpc>
              <a:buNone/>
            </a:pPr>
            <a:r>
              <a:rPr lang="en-US" sz="4000" b="1" kern="100" cap="none"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INTRODUCTION</a:t>
            </a:r>
            <a:endParaRPr lang="en-US" sz="6000" cap="none"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AAF7B7EA-5220-72E2-5DAE-0B725B10FC06}"/>
              </a:ext>
            </a:extLst>
          </p:cNvPr>
          <p:cNvSpPr>
            <a:spLocks noGrp="1"/>
          </p:cNvSpPr>
          <p:nvPr>
            <p:ph idx="1"/>
          </p:nvPr>
        </p:nvSpPr>
        <p:spPr>
          <a:xfrm>
            <a:off x="976393" y="1456841"/>
            <a:ext cx="10306373" cy="4866466"/>
          </a:xfrm>
        </p:spPr>
        <p:txBody>
          <a:bodyPr>
            <a:normAutofit/>
          </a:bodyPr>
          <a:lstStyle/>
          <a:p>
            <a:pPr algn="just">
              <a:lnSpc>
                <a:spcPct val="150000"/>
              </a:lnSpc>
            </a:pPr>
            <a:r>
              <a:rPr lang="en-US" sz="1800" dirty="0">
                <a:latin typeface="Times New Roman" pitchFamily="18" charset="0"/>
                <a:cs typeface="Times New Roman" pitchFamily="18" charset="0"/>
              </a:rPr>
              <a:t>The World Financial Gathering has recorded freshwater debasement as one of the main ten worldwide risks for 10 years. </a:t>
            </a:r>
            <a:endParaRPr lang="en-US" sz="1800" dirty="0" smtClean="0">
              <a:latin typeface="Times New Roman" pitchFamily="18" charset="0"/>
              <a:cs typeface="Times New Roman" pitchFamily="18" charset="0"/>
            </a:endParaRPr>
          </a:p>
          <a:p>
            <a:pPr algn="just">
              <a:lnSpc>
                <a:spcPct val="150000"/>
              </a:lnSpc>
            </a:pPr>
            <a:r>
              <a:rPr lang="en-US" sz="1800" dirty="0">
                <a:latin typeface="Times New Roman" pitchFamily="18" charset="0"/>
                <a:cs typeface="Times New Roman" pitchFamily="18" charset="0"/>
              </a:rPr>
              <a:t>The inability to resolve this gigantic issue could hurt numerous sustainable development goals. More than 40% of waterways in 89 countries were very tainted. </a:t>
            </a:r>
            <a:endParaRPr lang="en-US" sz="1800" dirty="0" smtClean="0">
              <a:latin typeface="Times New Roman" pitchFamily="18" charset="0"/>
              <a:cs typeface="Times New Roman" pitchFamily="18" charset="0"/>
            </a:endParaRPr>
          </a:p>
          <a:p>
            <a:pPr algn="just">
              <a:lnSpc>
                <a:spcPct val="150000"/>
              </a:lnSpc>
            </a:pPr>
            <a:r>
              <a:rPr lang="en-US" sz="1800" dirty="0">
                <a:latin typeface="Times New Roman" pitchFamily="18" charset="0"/>
                <a:cs typeface="Times New Roman" pitchFamily="18" charset="0"/>
              </a:rPr>
              <a:t>India has the world's most contaminated stream, the Ganges, and 80% of its water assets are decayed. </a:t>
            </a:r>
            <a:endParaRPr lang="en-US" sz="1800" dirty="0" smtClean="0">
              <a:latin typeface="Times New Roman" pitchFamily="18" charset="0"/>
              <a:cs typeface="Times New Roman" pitchFamily="18" charset="0"/>
            </a:endParaRPr>
          </a:p>
          <a:p>
            <a:pPr algn="just">
              <a:lnSpc>
                <a:spcPct val="150000"/>
              </a:lnSpc>
            </a:pPr>
            <a:r>
              <a:rPr lang="en-US" sz="1800" dirty="0">
                <a:latin typeface="Times New Roman" pitchFamily="18" charset="0"/>
                <a:cs typeface="Times New Roman" pitchFamily="18" charset="0"/>
              </a:rPr>
              <a:t>Human settlements harm the world's second most contaminated stream, the Citarum Waterway in Indonesia. </a:t>
            </a:r>
            <a:endParaRPr lang="en-US" sz="1800" dirty="0" smtClean="0">
              <a:latin typeface="Times New Roman" pitchFamily="18" charset="0"/>
              <a:cs typeface="Times New Roman" pitchFamily="18" charset="0"/>
            </a:endParaRPr>
          </a:p>
          <a:p>
            <a:pPr algn="just">
              <a:lnSpc>
                <a:spcPct val="150000"/>
              </a:lnSpc>
            </a:pPr>
            <a:r>
              <a:rPr lang="en-US" sz="1800" dirty="0">
                <a:latin typeface="Times New Roman" pitchFamily="18" charset="0"/>
                <a:cs typeface="Times New Roman" pitchFamily="18" charset="0"/>
              </a:rPr>
              <a:t>China's Yellow Stream is the third dirtiest because of rising industrialization. </a:t>
            </a:r>
            <a:endParaRPr lang="en-US" sz="1800" dirty="0" smtClean="0">
              <a:latin typeface="Times New Roman" pitchFamily="18" charset="0"/>
              <a:cs typeface="Times New Roman" pitchFamily="18" charset="0"/>
            </a:endParaRPr>
          </a:p>
          <a:p>
            <a:pPr algn="just">
              <a:lnSpc>
                <a:spcPct val="150000"/>
              </a:lnSpc>
            </a:pPr>
            <a:r>
              <a:rPr lang="en-US" sz="1800" dirty="0">
                <a:latin typeface="Times New Roman" pitchFamily="18" charset="0"/>
                <a:cs typeface="Times New Roman" pitchFamily="18" charset="0"/>
              </a:rPr>
              <a:t>Sadly, numerous nations seldom assemble water quality information, seriously jeopardizing nearly 3 billion individuals of obscure freshwater biological system wellbeing</a:t>
            </a:r>
            <a:r>
              <a:rPr lang="en-US" sz="1800" dirty="0" smtClean="0">
                <a:latin typeface="Times New Roman" pitchFamily="18" charset="0"/>
                <a:cs typeface="Times New Roman" pitchFamily="18" charset="0"/>
              </a:rPr>
              <a:t>.</a:t>
            </a:r>
            <a:endParaRPr lang="en-US" sz="1800" dirty="0">
              <a:latin typeface="Times New Roman" pitchFamily="18" charset="0"/>
              <a:cs typeface="Times New Roman" pitchFamily="18" charset="0"/>
            </a:endParaRPr>
          </a:p>
        </p:txBody>
      </p:sp>
    </p:spTree>
    <p:extLst>
      <p:ext uri="{BB962C8B-B14F-4D97-AF65-F5344CB8AC3E}">
        <p14:creationId xmlns:p14="http://schemas.microsoft.com/office/powerpoint/2010/main" val="2526738010"/>
      </p:ext>
    </p:extLst>
  </p:cSld>
  <p:clrMapOvr>
    <a:masterClrMapping/>
  </p:clrMapOvr>
  <p:transition spd="slow">
    <p:push dir="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4EC818-3681-2DD9-3BCF-7991B52AC91A}"/>
              </a:ext>
            </a:extLst>
          </p:cNvPr>
          <p:cNvSpPr>
            <a:spLocks noGrp="1"/>
          </p:cNvSpPr>
          <p:nvPr>
            <p:ph type="title"/>
          </p:nvPr>
        </p:nvSpPr>
        <p:spPr>
          <a:xfrm>
            <a:off x="1460031" y="604436"/>
            <a:ext cx="9286993" cy="666426"/>
          </a:xfrm>
        </p:spPr>
        <p:txBody>
          <a:bodyPr>
            <a:normAutofit fontScale="90000"/>
          </a:bodyPr>
          <a:lstStyle/>
          <a:p>
            <a:pPr lvl="0"/>
            <a:r>
              <a:rPr lang="en-US" b="1" dirty="0"/>
              <a:t>LITERATURE REVIEW </a:t>
            </a:r>
            <a:endParaRPr lang="en-US" dirty="0"/>
          </a:p>
        </p:txBody>
      </p:sp>
      <p:sp>
        <p:nvSpPr>
          <p:cNvPr id="3" name="Content Placeholder 2">
            <a:extLst>
              <a:ext uri="{FF2B5EF4-FFF2-40B4-BE49-F238E27FC236}">
                <a16:creationId xmlns="" xmlns:a16="http://schemas.microsoft.com/office/drawing/2014/main" id="{701FCA89-4421-EC0D-D2BE-7815615CD6E3}"/>
              </a:ext>
            </a:extLst>
          </p:cNvPr>
          <p:cNvSpPr>
            <a:spLocks noGrp="1"/>
          </p:cNvSpPr>
          <p:nvPr>
            <p:ph idx="1"/>
          </p:nvPr>
        </p:nvSpPr>
        <p:spPr>
          <a:xfrm>
            <a:off x="1007391" y="1472339"/>
            <a:ext cx="10228880" cy="4788976"/>
          </a:xfrm>
        </p:spPr>
        <p:txBody>
          <a:bodyPr>
            <a:normAutofit/>
          </a:bodyPr>
          <a:lstStyle/>
          <a:p>
            <a:pPr algn="just">
              <a:lnSpc>
                <a:spcPct val="150000"/>
              </a:lnSpc>
              <a:buFont typeface="Arial" pitchFamily="34" charset="0"/>
              <a:buChar char="•"/>
            </a:pPr>
            <a:r>
              <a:rPr lang="en-US" sz="1800" b="1" dirty="0">
                <a:latin typeface="Times New Roman" pitchFamily="18" charset="0"/>
                <a:cs typeface="Times New Roman" pitchFamily="18" charset="0"/>
              </a:rPr>
              <a:t>Smith and Patel (2019)</a:t>
            </a:r>
            <a:r>
              <a:rPr lang="en-US" sz="1800" dirty="0">
                <a:latin typeface="Times New Roman" pitchFamily="18" charset="0"/>
                <a:cs typeface="Times New Roman" pitchFamily="18" charset="0"/>
              </a:rPr>
              <a:t> looked at Lucknow City's groundwater quality. They analyzed groundwater poisons and contrasted them with principles. Their discoveries accentuate the dangers of groundwater use nearby and the requirement for successful water the executives.</a:t>
            </a:r>
          </a:p>
          <a:p>
            <a:pPr algn="just">
              <a:lnSpc>
                <a:spcPct val="150000"/>
              </a:lnSpc>
              <a:buFont typeface="Arial" pitchFamily="34" charset="0"/>
              <a:buChar char="•"/>
            </a:pPr>
            <a:r>
              <a:rPr lang="en-US" sz="1800" b="1" dirty="0">
                <a:latin typeface="Times New Roman" pitchFamily="18" charset="0"/>
                <a:cs typeface="Times New Roman" pitchFamily="18" charset="0"/>
              </a:rPr>
              <a:t>Sharma and Verma (2018)</a:t>
            </a:r>
            <a:r>
              <a:rPr lang="en-US" sz="1800" dirty="0">
                <a:latin typeface="Times New Roman" pitchFamily="18" charset="0"/>
                <a:cs typeface="Times New Roman" pitchFamily="18" charset="0"/>
              </a:rPr>
              <a:t> looked at weighty metal focus in Lucknow City's ground and surface water. They explored weighty metal contamination sources and circulation in waterways. The review tracked down exorbitant weighty metal levels in groundwater and surface water, stressing the requirement for natural cleanup.</a:t>
            </a:r>
          </a:p>
          <a:p>
            <a:pPr algn="just">
              <a:lnSpc>
                <a:spcPct val="150000"/>
              </a:lnSpc>
              <a:buFont typeface="Arial" pitchFamily="34" charset="0"/>
              <a:buChar char="•"/>
            </a:pPr>
            <a:r>
              <a:rPr lang="en-US" sz="1800" b="1" dirty="0">
                <a:latin typeface="Times New Roman" pitchFamily="18" charset="0"/>
                <a:cs typeface="Times New Roman" pitchFamily="18" charset="0"/>
              </a:rPr>
              <a:t>Mishra and Singh (2021)</a:t>
            </a:r>
            <a:r>
              <a:rPr lang="en-US" sz="1800" dirty="0">
                <a:latin typeface="Times New Roman" pitchFamily="18" charset="0"/>
                <a:cs typeface="Times New Roman" pitchFamily="18" charset="0"/>
              </a:rPr>
              <a:t> They distinguished major modern impurities and inspected their impacts on water quality. Their exploration focused on the requirement for severe modern contamination guidelines and water asset insurance.</a:t>
            </a:r>
          </a:p>
          <a:p>
            <a:pPr>
              <a:buFont typeface="Courier New" pitchFamily="49" charset="0"/>
              <a:buChar char="o"/>
            </a:pPr>
            <a:endParaRPr lang="en-US" dirty="0"/>
          </a:p>
        </p:txBody>
      </p:sp>
    </p:spTree>
    <p:extLst>
      <p:ext uri="{BB962C8B-B14F-4D97-AF65-F5344CB8AC3E}">
        <p14:creationId xmlns:p14="http://schemas.microsoft.com/office/powerpoint/2010/main" val="2595587693"/>
      </p:ext>
    </p:extLst>
  </p:cSld>
  <p:clrMapOvr>
    <a:masterClrMapping/>
  </p:clrMapOvr>
  <p:transition spd="slow">
    <p:push dir="u"/>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60031" y="619934"/>
            <a:ext cx="9286993" cy="635429"/>
          </a:xfrm>
        </p:spPr>
        <p:txBody>
          <a:bodyPr>
            <a:normAutofit fontScale="90000"/>
          </a:bodyPr>
          <a:lstStyle/>
          <a:p>
            <a:r>
              <a:rPr lang="en-US" b="1" kern="100"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RESEARCH METHODOLOGY </a:t>
            </a:r>
            <a:endParaRPr lang="en-US" dirty="0"/>
          </a:p>
        </p:txBody>
      </p:sp>
      <p:graphicFrame>
        <p:nvGraphicFramePr>
          <p:cNvPr id="5" name="Content Placeholder 4"/>
          <p:cNvGraphicFramePr>
            <a:graphicFrameLocks noGrp="1"/>
          </p:cNvGraphicFramePr>
          <p:nvPr>
            <p:ph sz="quarter" idx="13"/>
            <p:extLst>
              <p:ext uri="{D42A27DB-BD31-4B8C-83A1-F6EECF244321}">
                <p14:modId xmlns:p14="http://schemas.microsoft.com/office/powerpoint/2010/main" val="1639544967"/>
              </p:ext>
            </p:extLst>
          </p:nvPr>
        </p:nvGraphicFramePr>
        <p:xfrm>
          <a:off x="1285875" y="2324746"/>
          <a:ext cx="4713288" cy="3425124"/>
        </p:xfrm>
        <a:graphic>
          <a:graphicData uri="http://schemas.openxmlformats.org/drawingml/2006/table">
            <a:tbl>
              <a:tblPr firstRow="1" firstCol="1" bandRow="1">
                <a:tableStyleId>{5C22544A-7EE6-4342-B048-85BDC9FD1C3A}</a:tableStyleId>
              </a:tblPr>
              <a:tblGrid>
                <a:gridCol w="1571096"/>
                <a:gridCol w="1571096"/>
                <a:gridCol w="1571096"/>
              </a:tblGrid>
              <a:tr h="312934">
                <a:tc>
                  <a:txBody>
                    <a:bodyPr/>
                    <a:lstStyle/>
                    <a:p>
                      <a:pPr marL="0" marR="0" algn="ctr">
                        <a:lnSpc>
                          <a:spcPct val="150000"/>
                        </a:lnSpc>
                        <a:spcBef>
                          <a:spcPts val="0"/>
                        </a:spcBef>
                        <a:spcAft>
                          <a:spcPts val="0"/>
                        </a:spcAft>
                      </a:pPr>
                      <a:r>
                        <a:rPr lang="en-US" sz="1200" kern="0" dirty="0">
                          <a:effectLst/>
                          <a:latin typeface="Times New Roman" pitchFamily="18" charset="0"/>
                          <a:cs typeface="Times New Roman" pitchFamily="18" charset="0"/>
                        </a:rPr>
                        <a:t>Station Code</a:t>
                      </a:r>
                      <a:endParaRPr lang="en-US" sz="1200" kern="100" dirty="0">
                        <a:effectLst/>
                        <a:latin typeface="Times New Roman" pitchFamily="18" charset="0"/>
                        <a:ea typeface="Calibri"/>
                        <a:cs typeface="Times New Roman" pitchFamily="18" charset="0"/>
                      </a:endParaRPr>
                    </a:p>
                  </a:txBody>
                  <a:tcPr marL="55602" marR="55602" marT="0" marB="0"/>
                </a:tc>
                <a:tc>
                  <a:txBody>
                    <a:bodyPr/>
                    <a:lstStyle/>
                    <a:p>
                      <a:pPr marL="0" marR="0" algn="ctr">
                        <a:lnSpc>
                          <a:spcPct val="150000"/>
                        </a:lnSpc>
                        <a:spcBef>
                          <a:spcPts val="0"/>
                        </a:spcBef>
                        <a:spcAft>
                          <a:spcPts val="0"/>
                        </a:spcAft>
                      </a:pPr>
                      <a:r>
                        <a:rPr lang="en-US" sz="1200" kern="0" dirty="0">
                          <a:effectLst/>
                          <a:latin typeface="Times New Roman" pitchFamily="18" charset="0"/>
                          <a:cs typeface="Times New Roman" pitchFamily="18" charset="0"/>
                        </a:rPr>
                        <a:t>Station Name</a:t>
                      </a:r>
                      <a:endParaRPr lang="en-US" sz="1200" kern="100" dirty="0">
                        <a:effectLst/>
                        <a:latin typeface="Times New Roman" pitchFamily="18" charset="0"/>
                        <a:ea typeface="Calibri"/>
                        <a:cs typeface="Times New Roman" pitchFamily="18" charset="0"/>
                      </a:endParaRPr>
                    </a:p>
                  </a:txBody>
                  <a:tcPr marL="55602" marR="55602" marT="0" marB="0"/>
                </a:tc>
                <a:tc>
                  <a:txBody>
                    <a:bodyPr/>
                    <a:lstStyle/>
                    <a:p>
                      <a:pPr marL="0" marR="0" algn="ctr">
                        <a:lnSpc>
                          <a:spcPct val="150000"/>
                        </a:lnSpc>
                        <a:spcBef>
                          <a:spcPts val="0"/>
                        </a:spcBef>
                        <a:spcAft>
                          <a:spcPts val="0"/>
                        </a:spcAft>
                      </a:pPr>
                      <a:r>
                        <a:rPr lang="en-US" sz="1200" kern="0" dirty="0">
                          <a:effectLst/>
                          <a:latin typeface="Times New Roman" pitchFamily="18" charset="0"/>
                          <a:cs typeface="Times New Roman" pitchFamily="18" charset="0"/>
                        </a:rPr>
                        <a:t>GPS Location</a:t>
                      </a:r>
                      <a:endParaRPr lang="en-US" sz="1200" kern="100" dirty="0">
                        <a:effectLst/>
                        <a:latin typeface="Times New Roman" pitchFamily="18" charset="0"/>
                        <a:ea typeface="Calibri"/>
                        <a:cs typeface="Times New Roman" pitchFamily="18" charset="0"/>
                      </a:endParaRPr>
                    </a:p>
                  </a:txBody>
                  <a:tcPr marL="55602" marR="55602" marT="0" marB="0"/>
                </a:tc>
              </a:tr>
              <a:tr h="608718">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GW1</a:t>
                      </a:r>
                      <a:endParaRPr lang="en-US" sz="1200" kern="100" dirty="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Teeley </a:t>
                      </a:r>
                      <a:r>
                        <a:rPr lang="en-US" sz="1200" kern="0" dirty="0" err="1">
                          <a:effectLst/>
                          <a:latin typeface="Times New Roman" pitchFamily="18" charset="0"/>
                          <a:cs typeface="Times New Roman" pitchFamily="18" charset="0"/>
                        </a:rPr>
                        <a:t>wali</a:t>
                      </a:r>
                      <a:r>
                        <a:rPr lang="en-US" sz="1200" kern="0" dirty="0">
                          <a:effectLst/>
                          <a:latin typeface="Times New Roman" pitchFamily="18" charset="0"/>
                          <a:cs typeface="Times New Roman" pitchFamily="18" charset="0"/>
                        </a:rPr>
                        <a:t> Masjid</a:t>
                      </a:r>
                      <a:endParaRPr lang="en-US" sz="1200" kern="100" dirty="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26º 52'17.1''N 80º 54'53.5''E</a:t>
                      </a:r>
                      <a:endParaRPr lang="en-US" sz="1200" kern="100">
                        <a:effectLst/>
                        <a:latin typeface="Times New Roman" pitchFamily="18" charset="0"/>
                        <a:ea typeface="Calibri"/>
                        <a:cs typeface="Times New Roman" pitchFamily="18" charset="0"/>
                      </a:endParaRPr>
                    </a:p>
                  </a:txBody>
                  <a:tcPr marL="55602" marR="55602" marT="0" marB="0"/>
                </a:tc>
              </a:tr>
              <a:tr h="625868">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GW2</a:t>
                      </a:r>
                      <a:endParaRPr lang="en-US" sz="1200" kern="10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Near Shani Mandir Qaisar Bagh</a:t>
                      </a:r>
                      <a:endParaRPr lang="en-US" sz="1200" kern="100" dirty="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26º 51'25.4''N 80º 56'10.5''E</a:t>
                      </a:r>
                      <a:endParaRPr lang="en-US" sz="1200" kern="100" dirty="0">
                        <a:effectLst/>
                        <a:latin typeface="Times New Roman" pitchFamily="18" charset="0"/>
                        <a:ea typeface="Calibri"/>
                        <a:cs typeface="Times New Roman" pitchFamily="18" charset="0"/>
                      </a:endParaRPr>
                    </a:p>
                  </a:txBody>
                  <a:tcPr marL="55602" marR="55602" marT="0" marB="0"/>
                </a:tc>
              </a:tr>
              <a:tr h="625868">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GW3</a:t>
                      </a:r>
                      <a:endParaRPr lang="en-US" sz="1200" kern="10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Near Lakshman Mela Ground, Nishat Ganj</a:t>
                      </a:r>
                      <a:endParaRPr lang="en-US" sz="1200" kern="100" dirty="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26º 51'36.8''N 80º 56'58.3''E</a:t>
                      </a:r>
                      <a:endParaRPr lang="en-US" sz="1200" kern="100" dirty="0">
                        <a:effectLst/>
                        <a:latin typeface="Times New Roman" pitchFamily="18" charset="0"/>
                        <a:ea typeface="Calibri"/>
                        <a:cs typeface="Times New Roman" pitchFamily="18" charset="0"/>
                      </a:endParaRPr>
                    </a:p>
                  </a:txBody>
                  <a:tcPr marL="55602" marR="55602" marT="0" marB="0"/>
                </a:tc>
              </a:tr>
              <a:tr h="625868">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GW4</a:t>
                      </a:r>
                      <a:endParaRPr lang="en-US" sz="1200" kern="10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Janeshwar Mishra Park, Gomti Nagar</a:t>
                      </a:r>
                      <a:endParaRPr lang="en-US" sz="1200" kern="10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26º 50'19.9''N 80º 59'50.3''E</a:t>
                      </a:r>
                      <a:endParaRPr lang="en-US" sz="1200" kern="100" dirty="0">
                        <a:effectLst/>
                        <a:latin typeface="Times New Roman" pitchFamily="18" charset="0"/>
                        <a:ea typeface="Calibri"/>
                        <a:cs typeface="Times New Roman" pitchFamily="18" charset="0"/>
                      </a:endParaRPr>
                    </a:p>
                  </a:txBody>
                  <a:tcPr marL="55602" marR="55602" marT="0" marB="0"/>
                </a:tc>
              </a:tr>
              <a:tr h="625868">
                <a:tc>
                  <a:txBody>
                    <a:bodyPr/>
                    <a:lstStyle/>
                    <a:p>
                      <a:pPr marL="0" marR="0">
                        <a:lnSpc>
                          <a:spcPct val="150000"/>
                        </a:lnSpc>
                        <a:spcBef>
                          <a:spcPts val="0"/>
                        </a:spcBef>
                        <a:spcAft>
                          <a:spcPts val="0"/>
                        </a:spcAft>
                      </a:pPr>
                      <a:r>
                        <a:rPr lang="en-US" sz="1200" kern="0">
                          <a:effectLst/>
                          <a:latin typeface="Times New Roman" pitchFamily="18" charset="0"/>
                          <a:cs typeface="Times New Roman" pitchFamily="18" charset="0"/>
                        </a:rPr>
                        <a:t>GW5</a:t>
                      </a:r>
                      <a:endParaRPr lang="en-US" sz="1200" kern="10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Near </a:t>
                      </a:r>
                      <a:r>
                        <a:rPr lang="en-US" sz="1200" kern="0" dirty="0" err="1">
                          <a:effectLst/>
                          <a:latin typeface="Times New Roman" pitchFamily="18" charset="0"/>
                          <a:cs typeface="Times New Roman" pitchFamily="18" charset="0"/>
                        </a:rPr>
                        <a:t>Sai</a:t>
                      </a:r>
                      <a:r>
                        <a:rPr lang="en-US" sz="1200" kern="0" dirty="0">
                          <a:effectLst/>
                          <a:latin typeface="Times New Roman" pitchFamily="18" charset="0"/>
                          <a:cs typeface="Times New Roman" pitchFamily="18" charset="0"/>
                        </a:rPr>
                        <a:t> </a:t>
                      </a:r>
                      <a:r>
                        <a:rPr lang="en-US" sz="1200" kern="0" dirty="0" err="1">
                          <a:effectLst/>
                          <a:latin typeface="Times New Roman" pitchFamily="18" charset="0"/>
                          <a:cs typeface="Times New Roman" pitchFamily="18" charset="0"/>
                        </a:rPr>
                        <a:t>Vitista</a:t>
                      </a:r>
                      <a:r>
                        <a:rPr lang="en-US" sz="1200" kern="0" dirty="0">
                          <a:effectLst/>
                          <a:latin typeface="Times New Roman" pitchFamily="18" charset="0"/>
                          <a:cs typeface="Times New Roman" pitchFamily="18" charset="0"/>
                        </a:rPr>
                        <a:t> </a:t>
                      </a:r>
                      <a:r>
                        <a:rPr lang="en-US" sz="1200" kern="0" dirty="0" err="1">
                          <a:effectLst/>
                          <a:latin typeface="Times New Roman" pitchFamily="18" charset="0"/>
                          <a:cs typeface="Times New Roman" pitchFamily="18" charset="0"/>
                        </a:rPr>
                        <a:t>Infratech</a:t>
                      </a:r>
                      <a:r>
                        <a:rPr lang="en-US" sz="1200" kern="0" dirty="0">
                          <a:effectLst/>
                          <a:latin typeface="Times New Roman" pitchFamily="18" charset="0"/>
                          <a:cs typeface="Times New Roman" pitchFamily="18" charset="0"/>
                        </a:rPr>
                        <a:t>, Shaheed Path</a:t>
                      </a:r>
                      <a:endParaRPr lang="en-US" sz="1200" kern="100" dirty="0">
                        <a:effectLst/>
                        <a:latin typeface="Times New Roman" pitchFamily="18" charset="0"/>
                        <a:ea typeface="Calibri"/>
                        <a:cs typeface="Times New Roman" pitchFamily="18" charset="0"/>
                      </a:endParaRPr>
                    </a:p>
                  </a:txBody>
                  <a:tcPr marL="55602" marR="55602" marT="0" marB="0"/>
                </a:tc>
                <a:tc>
                  <a:txBody>
                    <a:bodyPr/>
                    <a:lstStyle/>
                    <a:p>
                      <a:pPr marL="0" marR="0">
                        <a:lnSpc>
                          <a:spcPct val="150000"/>
                        </a:lnSpc>
                        <a:spcBef>
                          <a:spcPts val="0"/>
                        </a:spcBef>
                        <a:spcAft>
                          <a:spcPts val="0"/>
                        </a:spcAft>
                      </a:pPr>
                      <a:r>
                        <a:rPr lang="en-US" sz="1200" kern="0" dirty="0">
                          <a:effectLst/>
                          <a:latin typeface="Times New Roman" pitchFamily="18" charset="0"/>
                          <a:cs typeface="Times New Roman" pitchFamily="18" charset="0"/>
                        </a:rPr>
                        <a:t>26º 49'10.4''N 81º 00'44.2''E</a:t>
                      </a:r>
                      <a:endParaRPr lang="en-US" sz="1200" kern="100" dirty="0">
                        <a:effectLst/>
                        <a:latin typeface="Times New Roman" pitchFamily="18" charset="0"/>
                        <a:ea typeface="Calibri"/>
                        <a:cs typeface="Times New Roman" pitchFamily="18" charset="0"/>
                      </a:endParaRPr>
                    </a:p>
                  </a:txBody>
                  <a:tcPr marL="55602" marR="55602" marT="0" marB="0"/>
                </a:tc>
              </a:tr>
            </a:tbl>
          </a:graphicData>
        </a:graphic>
      </p:graphicFrame>
      <p:sp>
        <p:nvSpPr>
          <p:cNvPr id="4" name="Content Placeholder 3"/>
          <p:cNvSpPr>
            <a:spLocks noGrp="1"/>
          </p:cNvSpPr>
          <p:nvPr>
            <p:ph sz="quarter" idx="14"/>
          </p:nvPr>
        </p:nvSpPr>
        <p:spPr>
          <a:xfrm>
            <a:off x="6217919" y="1487837"/>
            <a:ext cx="4491409" cy="4236688"/>
          </a:xfrm>
        </p:spPr>
        <p:txBody>
          <a:bodyPr>
            <a:normAutofit fontScale="92500" lnSpcReduction="20000"/>
          </a:bodyPr>
          <a:lstStyle/>
          <a:p>
            <a:pPr algn="just">
              <a:lnSpc>
                <a:spcPct val="150000"/>
              </a:lnSpc>
              <a:buFont typeface="Wingdings" pitchFamily="2" charset="2"/>
              <a:buChar char="q"/>
            </a:pPr>
            <a:r>
              <a:rPr lang="en-US" sz="1800" dirty="0">
                <a:latin typeface="Times New Roman" pitchFamily="18" charset="0"/>
                <a:cs typeface="Times New Roman" pitchFamily="18" charset="0"/>
              </a:rPr>
              <a:t>From October to December 2016, 5 stations were checked.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q"/>
            </a:pPr>
            <a:r>
              <a:rPr lang="en-US" sz="1800" dirty="0" smtClean="0">
                <a:latin typeface="Times New Roman" pitchFamily="18" charset="0"/>
                <a:cs typeface="Times New Roman" pitchFamily="18" charset="0"/>
              </a:rPr>
              <a:t>Surveying </a:t>
            </a:r>
            <a:r>
              <a:rPr lang="en-US" sz="1800" dirty="0">
                <a:latin typeface="Times New Roman" pitchFamily="18" charset="0"/>
                <a:cs typeface="Times New Roman" pitchFamily="18" charset="0"/>
              </a:rPr>
              <a:t>ground water quality decided its status. Groundwater tests were taken from bore wells and hand siphons.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q"/>
            </a:pPr>
            <a:r>
              <a:rPr lang="en-US" sz="1800" dirty="0">
                <a:latin typeface="Times New Roman" pitchFamily="18" charset="0"/>
                <a:cs typeface="Times New Roman" pitchFamily="18" charset="0"/>
              </a:rPr>
              <a:t>Tests were taken in bottles</a:t>
            </a:r>
            <a:r>
              <a:rPr lang="en-US" sz="1800" dirty="0" smtClean="0">
                <a:latin typeface="Times New Roman" pitchFamily="18" charset="0"/>
                <a:cs typeface="Times New Roman" pitchFamily="18" charset="0"/>
              </a:rPr>
              <a:t>.</a:t>
            </a:r>
          </a:p>
          <a:p>
            <a:pPr algn="just">
              <a:lnSpc>
                <a:spcPct val="150000"/>
              </a:lnSpc>
              <a:buFont typeface="Wingdings" pitchFamily="2" charset="2"/>
              <a:buChar char="q"/>
            </a:pPr>
            <a:r>
              <a:rPr lang="en-US" sz="1800" dirty="0">
                <a:latin typeface="Times New Roman" pitchFamily="18" charset="0"/>
                <a:cs typeface="Times New Roman" pitchFamily="18" charset="0"/>
              </a:rPr>
              <a:t>The examples were tried for temperature, pH, turbidity, conductivity, total dissolved solids (TDS), alkalinity, chloride, fluoride, total hardness (T.H.), calcium, magnesium, sulfate, phosphate, and nitrate nitrogen. </a:t>
            </a:r>
          </a:p>
        </p:txBody>
      </p:sp>
      <p:sp>
        <p:nvSpPr>
          <p:cNvPr id="6" name="Rectangle 5"/>
          <p:cNvSpPr/>
          <p:nvPr/>
        </p:nvSpPr>
        <p:spPr>
          <a:xfrm>
            <a:off x="1001903" y="1508524"/>
            <a:ext cx="4964944" cy="646331"/>
          </a:xfrm>
          <a:prstGeom prst="rect">
            <a:avLst/>
          </a:prstGeom>
        </p:spPr>
        <p:txBody>
          <a:bodyPr wrap="square">
            <a:spAutoFit/>
          </a:bodyPr>
          <a:lstStyle/>
          <a:p>
            <a:pPr algn="ctr"/>
            <a:r>
              <a:rPr lang="en-US" b="1" dirty="0" smtClean="0">
                <a:latin typeface="Times New Roman" pitchFamily="18" charset="0"/>
                <a:cs typeface="Times New Roman" pitchFamily="18" charset="0"/>
              </a:rPr>
              <a:t>Table: </a:t>
            </a:r>
            <a:r>
              <a:rPr lang="en-US" b="1" dirty="0">
                <a:latin typeface="Times New Roman" pitchFamily="18" charset="0"/>
                <a:cs typeface="Times New Roman" pitchFamily="18" charset="0"/>
              </a:rPr>
              <a:t>Showing sampling station with their GPS location</a:t>
            </a:r>
          </a:p>
        </p:txBody>
      </p:sp>
    </p:spTree>
    <p:extLst>
      <p:ext uri="{BB962C8B-B14F-4D97-AF65-F5344CB8AC3E}">
        <p14:creationId xmlns:p14="http://schemas.microsoft.com/office/powerpoint/2010/main" val="4288464208"/>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39865" y="635431"/>
            <a:ext cx="9507160" cy="759417"/>
          </a:xfrm>
        </p:spPr>
        <p:txBody>
          <a:bodyPr>
            <a:noAutofit/>
          </a:bodyPr>
          <a:lstStyle/>
          <a:p>
            <a:pPr lvl="0"/>
            <a:r>
              <a:rPr lang="en-US" sz="3600" b="1" dirty="0" smtClean="0"/>
              <a:t/>
            </a:r>
            <a:br>
              <a:rPr lang="en-US" sz="3600" b="1" dirty="0" smtClean="0"/>
            </a:br>
            <a:r>
              <a:rPr lang="en-US" sz="3600" b="1" dirty="0" smtClean="0"/>
              <a:t>RESULT </a:t>
            </a:r>
            <a:r>
              <a:rPr lang="en-US" sz="3600" b="1" dirty="0"/>
              <a:t>AND DISCUSSION</a:t>
            </a:r>
            <a:r>
              <a:rPr lang="en-US" sz="3600" dirty="0"/>
              <a:t/>
            </a:r>
            <a:br>
              <a:rPr lang="en-US" sz="3600" dirty="0"/>
            </a:br>
            <a:endParaRPr lang="en-US" sz="3600" dirty="0"/>
          </a:p>
        </p:txBody>
      </p:sp>
      <p:sp>
        <p:nvSpPr>
          <p:cNvPr id="3" name="Content Placeholder 2"/>
          <p:cNvSpPr>
            <a:spLocks noGrp="1"/>
          </p:cNvSpPr>
          <p:nvPr>
            <p:ph idx="1"/>
          </p:nvPr>
        </p:nvSpPr>
        <p:spPr>
          <a:xfrm>
            <a:off x="1177871" y="1518834"/>
            <a:ext cx="9856922" cy="4525505"/>
          </a:xfrm>
        </p:spPr>
        <p:txBody>
          <a:bodyPr>
            <a:normAutofit/>
          </a:bodyPr>
          <a:lstStyle/>
          <a:p>
            <a:pPr algn="just">
              <a:lnSpc>
                <a:spcPct val="150000"/>
              </a:lnSpc>
              <a:buFont typeface="Wingdings" pitchFamily="2" charset="2"/>
              <a:buChar char="v"/>
            </a:pPr>
            <a:r>
              <a:rPr lang="en-US" sz="1800" dirty="0">
                <a:latin typeface="Times New Roman" pitchFamily="18" charset="0"/>
                <a:cs typeface="Times New Roman" pitchFamily="18" charset="0"/>
              </a:rPr>
              <a:t>Synthetic and natural responses in water and live organic entities rely upon temperature.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v"/>
            </a:pPr>
            <a:r>
              <a:rPr lang="en-US" sz="1800" dirty="0">
                <a:latin typeface="Times New Roman" pitchFamily="18" charset="0"/>
                <a:cs typeface="Times New Roman" pitchFamily="18" charset="0"/>
              </a:rPr>
              <a:t>Temperature change is generally brought about by climatic temperature and climate, as per studies. </a:t>
            </a:r>
          </a:p>
          <a:p>
            <a:pPr algn="just">
              <a:lnSpc>
                <a:spcPct val="150000"/>
              </a:lnSpc>
              <a:buFont typeface="Wingdings" pitchFamily="2" charset="2"/>
              <a:buChar char="v"/>
            </a:pPr>
            <a:r>
              <a:rPr lang="en-US" sz="1800" dirty="0">
                <a:latin typeface="Times New Roman" pitchFamily="18" charset="0"/>
                <a:cs typeface="Times New Roman" pitchFamily="18" charset="0"/>
              </a:rPr>
              <a:t>The base temperature was 21.13</a:t>
            </a:r>
            <a:r>
              <a:rPr lang="en-US" sz="1800" baseline="30000" dirty="0">
                <a:latin typeface="Times New Roman" pitchFamily="18" charset="0"/>
                <a:cs typeface="Times New Roman" pitchFamily="18" charset="0"/>
              </a:rPr>
              <a:t>o</a:t>
            </a:r>
            <a:r>
              <a:rPr lang="en-US" sz="1800" dirty="0">
                <a:latin typeface="Times New Roman" pitchFamily="18" charset="0"/>
                <a:cs typeface="Times New Roman" pitchFamily="18" charset="0"/>
              </a:rPr>
              <a:t>C near Shani Mandir Qaisar Bagh (GW2) and the most extreme was 22.93</a:t>
            </a:r>
            <a:r>
              <a:rPr lang="en-US" sz="1800" baseline="30000" dirty="0">
                <a:latin typeface="Times New Roman" pitchFamily="18" charset="0"/>
                <a:cs typeface="Times New Roman" pitchFamily="18" charset="0"/>
              </a:rPr>
              <a:t>o</a:t>
            </a:r>
            <a:r>
              <a:rPr lang="en-US" sz="1800" dirty="0">
                <a:latin typeface="Times New Roman" pitchFamily="18" charset="0"/>
                <a:cs typeface="Times New Roman" pitchFamily="18" charset="0"/>
              </a:rPr>
              <a:t>C near Lakshman Mela Ground, Nishat Ganj (GW3).</a:t>
            </a:r>
          </a:p>
          <a:p>
            <a:pPr algn="just">
              <a:lnSpc>
                <a:spcPct val="150000"/>
              </a:lnSpc>
              <a:buFont typeface="Wingdings" pitchFamily="2" charset="2"/>
              <a:buChar char="v"/>
            </a:pPr>
            <a:r>
              <a:rPr lang="en-US" sz="1800" dirty="0">
                <a:latin typeface="Times New Roman" pitchFamily="18" charset="0"/>
                <a:cs typeface="Times New Roman" pitchFamily="18" charset="0"/>
              </a:rPr>
              <a:t>The base pH was 7.23 near Lakshman Mela Ground, Nishat Ganj (GW3) and the greatest was 7.86 at Teeley Wali Masjid (GW1).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v"/>
            </a:pPr>
            <a:r>
              <a:rPr lang="en-US" sz="1800" dirty="0">
                <a:latin typeface="Times New Roman" pitchFamily="18" charset="0"/>
                <a:cs typeface="Times New Roman" pitchFamily="18" charset="0"/>
              </a:rPr>
              <a:t>The investigation tracked down pH close enough at all areas. </a:t>
            </a:r>
            <a:endParaRPr lang="en-US" sz="1800" dirty="0" smtClean="0">
              <a:latin typeface="Times New Roman" pitchFamily="18" charset="0"/>
              <a:cs typeface="Times New Roman" pitchFamily="18" charset="0"/>
            </a:endParaRPr>
          </a:p>
          <a:p>
            <a:pPr algn="just">
              <a:lnSpc>
                <a:spcPct val="150000"/>
              </a:lnSpc>
              <a:buFont typeface="Wingdings" pitchFamily="2" charset="2"/>
              <a:buChar char="v"/>
            </a:pPr>
            <a:r>
              <a:rPr lang="en-US" sz="1800" dirty="0">
                <a:latin typeface="Times New Roman" pitchFamily="18" charset="0"/>
                <a:cs typeface="Times New Roman" pitchFamily="18" charset="0"/>
              </a:rPr>
              <a:t>Water quality relies upon pH since it influences substance responses like solvency and metal toxicity. </a:t>
            </a:r>
            <a:endParaRPr lang="en-US" sz="18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410087402"/>
      </p:ext>
    </p:extLst>
  </p:cSld>
  <p:clrMapOvr>
    <a:masterClrMapping/>
  </p:clrMapOvr>
  <p:transition spd="slow">
    <p:push dir="u"/>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E9E7DDB-506F-26B0-5C2E-8DD99ED564E5}"/>
              </a:ext>
            </a:extLst>
          </p:cNvPr>
          <p:cNvSpPr>
            <a:spLocks noGrp="1"/>
          </p:cNvSpPr>
          <p:nvPr>
            <p:ph type="title"/>
          </p:nvPr>
        </p:nvSpPr>
        <p:spPr>
          <a:xfrm>
            <a:off x="1460031" y="681925"/>
            <a:ext cx="9286993" cy="557939"/>
          </a:xfrm>
        </p:spPr>
        <p:txBody>
          <a:bodyPr>
            <a:noAutofit/>
          </a:bodyPr>
          <a:lstStyle/>
          <a:p>
            <a:pPr algn="ctr">
              <a:lnSpc>
                <a:spcPct val="150000"/>
              </a:lnSpc>
            </a:pPr>
            <a:r>
              <a:rPr lang="en-US" sz="4000"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CONCLUSION</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F454C1D5-C99D-85C3-69D2-84C64678F3AC}"/>
              </a:ext>
            </a:extLst>
          </p:cNvPr>
          <p:cNvSpPr>
            <a:spLocks noGrp="1"/>
          </p:cNvSpPr>
          <p:nvPr>
            <p:ph idx="1"/>
          </p:nvPr>
        </p:nvSpPr>
        <p:spPr>
          <a:xfrm>
            <a:off x="1146875" y="1518834"/>
            <a:ext cx="9934413" cy="4618495"/>
          </a:xfrm>
        </p:spPr>
        <p:txBody>
          <a:bodyPr>
            <a:normAutofit/>
          </a:bodyPr>
          <a:lstStyle/>
          <a:p>
            <a:pPr algn="just">
              <a:lnSpc>
                <a:spcPct val="150000"/>
              </a:lnSpc>
              <a:buFont typeface="Courier New" pitchFamily="49" charset="0"/>
              <a:buChar char="o"/>
            </a:pPr>
            <a:r>
              <a:rPr lang="en-US" sz="1800" dirty="0">
                <a:latin typeface="Times New Roman" pitchFamily="18" charset="0"/>
                <a:cs typeface="Times New Roman" pitchFamily="18" charset="0"/>
              </a:rPr>
              <a:t>TDS, Total Hardness, Sulfate, Alkalinity, calcium, and magnesium surpassed Indian Standard 10500-2012, yet Turbidity, pH, Temperature, Conductivity, Chloride, Fluoride, Nitrate Nitrogen, and Phosphate were inside limits.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a:latin typeface="Times New Roman" pitchFamily="18" charset="0"/>
                <a:cs typeface="Times New Roman" pitchFamily="18" charset="0"/>
              </a:rPr>
              <a:t>This examination considered the GW2 station near Shani Mandir Qaisar Bagh protected to drink.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a:latin typeface="Times New Roman" pitchFamily="18" charset="0"/>
                <a:cs typeface="Times New Roman" pitchFamily="18" charset="0"/>
              </a:rPr>
              <a:t>Since calcium and different particles taste awful, hard water is typically stylish. This brings down cleanser foam and delivers scale in lines and plumbing fittings</a:t>
            </a:r>
            <a:r>
              <a:rPr lang="en-US" sz="1800" dirty="0" smtClean="0">
                <a:latin typeface="Times New Roman" pitchFamily="18" charset="0"/>
                <a:cs typeface="Times New Roman" pitchFamily="18" charset="0"/>
              </a:rPr>
              <a:t>.</a:t>
            </a:r>
            <a:r>
              <a:rPr lang="en-US" sz="1800" dirty="0">
                <a:latin typeface="Times New Roman" pitchFamily="18" charset="0"/>
                <a:cs typeface="Times New Roman" pitchFamily="18" charset="0"/>
              </a:rPr>
              <a:t>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smtClean="0">
                <a:latin typeface="Times New Roman" pitchFamily="18" charset="0"/>
                <a:cs typeface="Times New Roman" pitchFamily="18" charset="0"/>
              </a:rPr>
              <a:t>Shaheed </a:t>
            </a:r>
            <a:r>
              <a:rPr lang="en-US" sz="1800" dirty="0">
                <a:latin typeface="Times New Roman" pitchFamily="18" charset="0"/>
                <a:cs typeface="Times New Roman" pitchFamily="18" charset="0"/>
              </a:rPr>
              <a:t>Way groundwater has 235.7 mg/l of sulfate, which was more prominent above drinking water necessities (IS:10500) because of drainage, mineral disintegration, and soil overflow. </a:t>
            </a:r>
            <a:endParaRPr lang="en-US" sz="1800" dirty="0" smtClean="0">
              <a:latin typeface="Times New Roman" pitchFamily="18" charset="0"/>
              <a:cs typeface="Times New Roman" pitchFamily="18" charset="0"/>
            </a:endParaRPr>
          </a:p>
          <a:p>
            <a:pPr algn="just">
              <a:lnSpc>
                <a:spcPct val="150000"/>
              </a:lnSpc>
              <a:buFont typeface="Courier New" pitchFamily="49" charset="0"/>
              <a:buChar char="o"/>
            </a:pPr>
            <a:r>
              <a:rPr lang="en-US" sz="1800" dirty="0">
                <a:latin typeface="Times New Roman" pitchFamily="18" charset="0"/>
                <a:cs typeface="Times New Roman" pitchFamily="18" charset="0"/>
              </a:rPr>
              <a:t>High Sulfate levels can cause looseness of the bowels and parchedness.</a:t>
            </a:r>
          </a:p>
        </p:txBody>
      </p:sp>
    </p:spTree>
    <p:extLst>
      <p:ext uri="{BB962C8B-B14F-4D97-AF65-F5344CB8AC3E}">
        <p14:creationId xmlns:p14="http://schemas.microsoft.com/office/powerpoint/2010/main" val="2731565392"/>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2653DE5-A64C-0D39-899D-FCA04B64BC92}"/>
              </a:ext>
            </a:extLst>
          </p:cNvPr>
          <p:cNvSpPr>
            <a:spLocks noGrp="1"/>
          </p:cNvSpPr>
          <p:nvPr>
            <p:ph type="title"/>
          </p:nvPr>
        </p:nvSpPr>
        <p:spPr>
          <a:xfrm>
            <a:off x="1460031" y="619933"/>
            <a:ext cx="9286993" cy="650928"/>
          </a:xfrm>
        </p:spPr>
        <p:txBody>
          <a:bodyPr>
            <a:normAutofit fontScale="90000"/>
          </a:bodyPr>
          <a:lstStyle/>
          <a:p>
            <a:pPr algn="ctr">
              <a:lnSpc>
                <a:spcPct val="150000"/>
              </a:lnSpc>
            </a:pPr>
            <a:r>
              <a:rPr lang="en-US" b="1" kern="100" dirty="0" smtClean="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Mangal" panose="00000400000000000000" pitchFamily="2"/>
              </a:rPr>
              <a:t>REFERENCES</a:t>
            </a:r>
            <a:endParaRPr lang="en-US" sz="6000" dirty="0">
              <a:effectLst>
                <a:outerShdw blurRad="38100" dist="38100" dir="2700000" algn="tl">
                  <a:srgbClr val="000000">
                    <a:alpha val="43137"/>
                  </a:srgbClr>
                </a:outerShdw>
              </a:effectLst>
            </a:endParaRPr>
          </a:p>
        </p:txBody>
      </p:sp>
      <p:sp>
        <p:nvSpPr>
          <p:cNvPr id="3" name="Content Placeholder 2">
            <a:extLst>
              <a:ext uri="{FF2B5EF4-FFF2-40B4-BE49-F238E27FC236}">
                <a16:creationId xmlns="" xmlns:a16="http://schemas.microsoft.com/office/drawing/2014/main" id="{AB9FA0D3-E1BE-5DD7-A6D4-787A8D55D972}"/>
              </a:ext>
            </a:extLst>
          </p:cNvPr>
          <p:cNvSpPr>
            <a:spLocks noGrp="1"/>
          </p:cNvSpPr>
          <p:nvPr>
            <p:ph idx="1"/>
          </p:nvPr>
        </p:nvSpPr>
        <p:spPr>
          <a:xfrm>
            <a:off x="1239865" y="1394848"/>
            <a:ext cx="9814990" cy="4658634"/>
          </a:xfrm>
        </p:spPr>
        <p:txBody>
          <a:bodyPr>
            <a:normAutofit fontScale="92500"/>
          </a:bodyPr>
          <a:lstStyle/>
          <a:p>
            <a:pPr lvl="0" algn="just">
              <a:lnSpc>
                <a:spcPct val="150000"/>
              </a:lnSpc>
            </a:pPr>
            <a:r>
              <a:rPr lang="en-US" sz="1900" dirty="0">
                <a:latin typeface="Times New Roman" pitchFamily="18" charset="0"/>
                <a:cs typeface="Times New Roman" pitchFamily="18" charset="0"/>
              </a:rPr>
              <a:t>Ahmad, S., &amp; Mishra, A. (2014). A study on </a:t>
            </a:r>
            <a:r>
              <a:rPr lang="en-US" sz="1900" dirty="0" err="1">
                <a:latin typeface="Times New Roman" pitchFamily="18" charset="0"/>
                <a:cs typeface="Times New Roman" pitchFamily="18" charset="0"/>
              </a:rPr>
              <a:t>physico</a:t>
            </a:r>
            <a:r>
              <a:rPr lang="en-US" sz="1900" dirty="0">
                <a:latin typeface="Times New Roman" pitchFamily="18" charset="0"/>
                <a:cs typeface="Times New Roman" pitchFamily="18" charset="0"/>
              </a:rPr>
              <a:t>-chemical properties of groundwater quality of various stations of Kanpur city. International Journal of Science and Research (IJSR), 3(3), 177-179.</a:t>
            </a:r>
          </a:p>
          <a:p>
            <a:pPr lvl="0" algn="just">
              <a:lnSpc>
                <a:spcPct val="150000"/>
              </a:lnSpc>
            </a:pPr>
            <a:r>
              <a:rPr lang="en-US" sz="1900" dirty="0">
                <a:latin typeface="Times New Roman" pitchFamily="18" charset="0"/>
                <a:cs typeface="Times New Roman" pitchFamily="18" charset="0"/>
              </a:rPr>
              <a:t>Alban, K. (2014). Simulink application on dynamic modeling of biological wastewater treatment for aerator tank case. International Journal of Science and Technology Research, 3, 69–72.</a:t>
            </a:r>
          </a:p>
          <a:p>
            <a:pPr lvl="0" algn="just">
              <a:lnSpc>
                <a:spcPct val="150000"/>
              </a:lnSpc>
            </a:pPr>
            <a:r>
              <a:rPr lang="en-US" sz="1900" dirty="0">
                <a:latin typeface="Times New Roman" pitchFamily="18" charset="0"/>
                <a:cs typeface="Times New Roman" pitchFamily="18" charset="0"/>
              </a:rPr>
              <a:t>APHA, AWWA, WPCF. (2012). Standard methods for the examination of water and wastewater (22nd ed.). APHA: New York.</a:t>
            </a:r>
          </a:p>
          <a:p>
            <a:pPr lvl="0" algn="just">
              <a:lnSpc>
                <a:spcPct val="150000"/>
              </a:lnSpc>
            </a:pPr>
            <a:r>
              <a:rPr lang="en-US" sz="1900" dirty="0" err="1">
                <a:latin typeface="Times New Roman" pitchFamily="18" charset="0"/>
                <a:cs typeface="Times New Roman" pitchFamily="18" charset="0"/>
              </a:rPr>
              <a:t>Brindha</a:t>
            </a:r>
            <a:r>
              <a:rPr lang="en-US" sz="1900" dirty="0">
                <a:latin typeface="Times New Roman" pitchFamily="18" charset="0"/>
                <a:cs typeface="Times New Roman" pitchFamily="18" charset="0"/>
              </a:rPr>
              <a:t>, K., </a:t>
            </a:r>
            <a:r>
              <a:rPr lang="en-US" sz="1900" dirty="0" err="1">
                <a:latin typeface="Times New Roman" pitchFamily="18" charset="0"/>
                <a:cs typeface="Times New Roman" pitchFamily="18" charset="0"/>
              </a:rPr>
              <a:t>Elango</a:t>
            </a:r>
            <a:r>
              <a:rPr lang="en-US" sz="1900" dirty="0">
                <a:latin typeface="Times New Roman" pitchFamily="18" charset="0"/>
                <a:cs typeface="Times New Roman" pitchFamily="18" charset="0"/>
              </a:rPr>
              <a:t>, L., &amp; RNV, N. (2011). Spatial and temporal variation of uranium in a shallow weathered rock aquifer in southern India. Journal of Earth System Science, 120, 911–920.</a:t>
            </a:r>
          </a:p>
          <a:p>
            <a:pPr lvl="0" algn="just">
              <a:lnSpc>
                <a:spcPct val="150000"/>
              </a:lnSpc>
            </a:pPr>
            <a:r>
              <a:rPr lang="en-US" sz="1900" dirty="0" err="1">
                <a:latin typeface="Times New Roman" pitchFamily="18" charset="0"/>
                <a:cs typeface="Times New Roman" pitchFamily="18" charset="0"/>
              </a:rPr>
              <a:t>Fakayode</a:t>
            </a:r>
            <a:r>
              <a:rPr lang="en-US" sz="1900" dirty="0">
                <a:latin typeface="Times New Roman" pitchFamily="18" charset="0"/>
                <a:cs typeface="Times New Roman" pitchFamily="18" charset="0"/>
              </a:rPr>
              <a:t>, S. O. (2005). Impact assessment of industrial effluent on water quality of the receiving </a:t>
            </a:r>
            <a:r>
              <a:rPr lang="en-US" sz="1900" dirty="0" err="1">
                <a:latin typeface="Times New Roman" pitchFamily="18" charset="0"/>
                <a:cs typeface="Times New Roman" pitchFamily="18" charset="0"/>
              </a:rPr>
              <a:t>Alaro</a:t>
            </a:r>
            <a:r>
              <a:rPr lang="en-US" sz="1900" dirty="0">
                <a:latin typeface="Times New Roman" pitchFamily="18" charset="0"/>
                <a:cs typeface="Times New Roman" pitchFamily="18" charset="0"/>
              </a:rPr>
              <a:t> river in Ibadan, Nigeria. AJEAM-RAGEE, 10(1), 1-13.</a:t>
            </a:r>
          </a:p>
          <a:p>
            <a:endParaRPr lang="en-US" dirty="0"/>
          </a:p>
        </p:txBody>
      </p:sp>
    </p:spTree>
    <p:extLst>
      <p:ext uri="{BB962C8B-B14F-4D97-AF65-F5344CB8AC3E}">
        <p14:creationId xmlns:p14="http://schemas.microsoft.com/office/powerpoint/2010/main" val="2132084311"/>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6B5A1B3-E494-07BB-CA05-FA1004830C1F}"/>
              </a:ext>
            </a:extLst>
          </p:cNvPr>
          <p:cNvSpPr>
            <a:spLocks noGrp="1"/>
          </p:cNvSpPr>
          <p:nvPr>
            <p:ph type="title"/>
          </p:nvPr>
        </p:nvSpPr>
        <p:spPr>
          <a:xfrm>
            <a:off x="1560760" y="641444"/>
            <a:ext cx="9603275" cy="4313391"/>
          </a:xfrm>
        </p:spPr>
        <p:txBody>
          <a:bodyPr>
            <a:normAutofit/>
          </a:bodyPr>
          <a:lstStyle/>
          <a:p>
            <a:pPr algn="ctr"/>
            <a:r>
              <a:rPr lang="en-US" sz="10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THANK </a:t>
            </a:r>
            <a:br>
              <a:rPr lang="en-US" sz="10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sz="10000" b="1" dirty="0" smtClean="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YOU</a:t>
            </a:r>
            <a:endParaRPr lang="en-US" sz="100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105162"/>
      </p:ext>
    </p:extLst>
  </p:cSld>
  <p:clrMapOvr>
    <a:masterClrMapping/>
  </p:clrMapOvr>
  <p:transition spd="slow">
    <p:push dir="u"/>
  </p:transition>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40</TotalTime>
  <Words>851</Words>
  <Application>Microsoft Office PowerPoint</Application>
  <PresentationFormat>Custom</PresentationFormat>
  <Paragraphs>56</Paragraphs>
  <Slides>8</Slides>
  <Notes>0</Notes>
  <HiddenSlides>0</HiddenSlides>
  <MMClips>0</MMClips>
  <ScaleCrop>false</ScaleCrop>
  <HeadingPairs>
    <vt:vector size="4" baseType="variant">
      <vt:variant>
        <vt:lpstr>Theme</vt:lpstr>
      </vt:variant>
      <vt:variant>
        <vt:i4>1</vt:i4>
      </vt:variant>
      <vt:variant>
        <vt:lpstr>Slide Titles</vt:lpstr>
      </vt:variant>
      <vt:variant>
        <vt:i4>8</vt:i4>
      </vt:variant>
    </vt:vector>
  </HeadingPairs>
  <TitlesOfParts>
    <vt:vector size="9" baseType="lpstr">
      <vt:lpstr>Pushpin</vt:lpstr>
      <vt:lpstr>COMPARATIVE STUDY OF GROUND &amp; SURFACE WATER NEAR VICINITY OF LUCKNOW CITY WITH RESPECT TO TOXIC SUB</vt:lpstr>
      <vt:lpstr>INTRODUCTION</vt:lpstr>
      <vt:lpstr>LITERATURE REVIEW </vt:lpstr>
      <vt:lpstr>RESEARCH METHODOLOGY </vt:lpstr>
      <vt:lpstr> RESULT AND DISCUSSION </vt:lpstr>
      <vt:lpstr>CONCLUSION</vt:lpstr>
      <vt:lpstr>REFERENCES</vt:lpstr>
      <vt:lpstr>THANK  YOU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UNDERSTAND THE STRUCTURE OF ALOE VERA AND ITS MEDICINAL BENEFITS </dc:title>
  <dc:creator>intel</dc:creator>
  <cp:lastModifiedBy>intel</cp:lastModifiedBy>
  <cp:revision>13</cp:revision>
  <dcterms:created xsi:type="dcterms:W3CDTF">2024-03-09T10:24:34Z</dcterms:created>
  <dcterms:modified xsi:type="dcterms:W3CDTF">2024-03-11T06:55:33Z</dcterms:modified>
</cp:coreProperties>
</file>