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66" r:id="rId3"/>
    <p:sldId id="257" r:id="rId4"/>
    <p:sldId id="258" r:id="rId5"/>
    <p:sldId id="259" r:id="rId6"/>
    <p:sldId id="262" r:id="rId7"/>
    <p:sldId id="263" r:id="rId8"/>
    <p:sldId id="264" r:id="rId9"/>
    <p:sldId id="265" r:id="rId10"/>
    <p:sldId id="260" r:id="rId11"/>
    <p:sldId id="261" r:id="rId12"/>
    <p:sldId id="267"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varScale="1">
        <p:scale>
          <a:sx n="65" d="100"/>
          <a:sy n="65" d="100"/>
        </p:scale>
        <p:origin x="66" y="13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4DA58AD2-4D5A-447F-B5F1-98E5A67553EE}" type="datetimeFigureOut">
              <a:rPr lang="en-US" smtClean="0"/>
              <a:t>8/30/2024</a:t>
            </a:fld>
            <a:endParaRPr lang="en-US"/>
          </a:p>
        </p:txBody>
      </p:sp>
      <p:sp>
        <p:nvSpPr>
          <p:cNvPr id="5" name="Footer Placeholder 4"/>
          <p:cNvSpPr>
            <a:spLocks noGrp="1"/>
          </p:cNvSpPr>
          <p:nvPr>
            <p:ph type="ftr" sz="quarter" idx="11"/>
          </p:nvPr>
        </p:nvSpPr>
        <p:spPr>
          <a:xfrm>
            <a:off x="2692397" y="5037663"/>
            <a:ext cx="5214635" cy="279400"/>
          </a:xfrm>
        </p:spPr>
        <p:txBody>
          <a:bodyPr/>
          <a:lstStyle/>
          <a:p>
            <a:endParaRPr lang="en-US"/>
          </a:p>
        </p:txBody>
      </p:sp>
      <p:sp>
        <p:nvSpPr>
          <p:cNvPr id="6" name="Slide Number Placeholder 5"/>
          <p:cNvSpPr>
            <a:spLocks noGrp="1"/>
          </p:cNvSpPr>
          <p:nvPr>
            <p:ph type="sldNum" sz="quarter" idx="12"/>
          </p:nvPr>
        </p:nvSpPr>
        <p:spPr>
          <a:xfrm>
            <a:off x="8956900" y="5037663"/>
            <a:ext cx="551167" cy="279400"/>
          </a:xfrm>
        </p:spPr>
        <p:txBody>
          <a:bodyPr/>
          <a:lstStyle/>
          <a:p>
            <a:fld id="{FBEF540B-0A62-442D-8298-5C2FCBD11A3E}" type="slidenum">
              <a:rPr lang="en-US" smtClean="0"/>
              <a:t>‹#›</a:t>
            </a:fld>
            <a:endParaRPr lang="en-US"/>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261716116"/>
      </p:ext>
    </p:extLst>
  </p:cSld>
  <p:clrMapOvr>
    <a:masterClrMapping/>
  </p:clrMapOvr>
  <p:transition spd="slow">
    <p:push dir="u"/>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DA58AD2-4D5A-447F-B5F1-98E5A67553EE}" type="datetimeFigureOut">
              <a:rPr lang="en-US" smtClean="0"/>
              <a:t>8/30/2024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BEF540B-0A62-442D-8298-5C2FCBD11A3E}" type="slidenum">
              <a:rPr lang="en-US" smtClean="0"/>
              <a:t>‹#›</a:t>
            </a:fld>
            <a:endParaRPr lang="en-US"/>
          </a:p>
        </p:txBody>
      </p:sp>
    </p:spTree>
    <p:extLst>
      <p:ext uri="{BB962C8B-B14F-4D97-AF65-F5344CB8AC3E}">
        <p14:creationId xmlns:p14="http://schemas.microsoft.com/office/powerpoint/2010/main" val="1068034799"/>
      </p:ext>
    </p:extLst>
  </p:cSld>
  <p:clrMapOvr>
    <a:masterClrMapping/>
  </p:clrMapOvr>
  <p:transition spd="slow">
    <p:push dir="u"/>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DA58AD2-4D5A-447F-B5F1-98E5A67553EE}" type="datetimeFigureOut">
              <a:rPr lang="en-US" smtClean="0"/>
              <a:t>8/30/2024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BEF540B-0A62-442D-8298-5C2FCBD11A3E}" type="slidenum">
              <a:rPr lang="en-US" smtClean="0"/>
              <a:t>‹#›</a:t>
            </a:fld>
            <a:endParaRPr lang="en-US"/>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55113888"/>
      </p:ext>
    </p:extLst>
  </p:cSld>
  <p:clrMapOvr>
    <a:masterClrMapping/>
  </p:clrMapOvr>
  <p:transition spd="slow">
    <p:push dir="u"/>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DA58AD2-4D5A-447F-B5F1-98E5A67553EE}" type="datetimeFigureOut">
              <a:rPr lang="en-US" smtClean="0"/>
              <a:t>8/30/2024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BEF540B-0A62-442D-8298-5C2FCBD11A3E}" type="slidenum">
              <a:rPr lang="en-US" smtClean="0"/>
              <a:t>‹#›</a:t>
            </a:fld>
            <a:endParaRPr lang="en-US"/>
          </a:p>
        </p:txBody>
      </p:sp>
    </p:spTree>
    <p:extLst>
      <p:ext uri="{BB962C8B-B14F-4D97-AF65-F5344CB8AC3E}">
        <p14:creationId xmlns:p14="http://schemas.microsoft.com/office/powerpoint/2010/main" val="3525815676"/>
      </p:ext>
    </p:extLst>
  </p:cSld>
  <p:clrMapOvr>
    <a:masterClrMapping/>
  </p:clrMapOvr>
  <p:transition spd="slow">
    <p:push dir="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DA58AD2-4D5A-447F-B5F1-98E5A67553EE}" type="datetimeFigureOut">
              <a:rPr lang="en-US" smtClean="0"/>
              <a:t>8/30/2024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BEF540B-0A62-442D-8298-5C2FCBD11A3E}" type="slidenum">
              <a:rPr lang="en-US" smtClean="0"/>
              <a:t>‹#›</a:t>
            </a:fld>
            <a:endParaRPr lang="en-US"/>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671474705"/>
      </p:ext>
    </p:extLst>
  </p:cSld>
  <p:clrMapOvr>
    <a:masterClrMapping/>
  </p:clrMapOvr>
  <p:transition spd="slow">
    <p:push dir="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DA58AD2-4D5A-447F-B5F1-98E5A67553EE}" type="datetimeFigureOut">
              <a:rPr lang="en-US" smtClean="0"/>
              <a:t>8/30/2024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BEF540B-0A62-442D-8298-5C2FCBD11A3E}" type="slidenum">
              <a:rPr lang="en-US" smtClean="0"/>
              <a:t>‹#›</a:t>
            </a:fld>
            <a:endParaRPr lang="en-US"/>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368254044"/>
      </p:ext>
    </p:extLst>
  </p:cSld>
  <p:clrMapOvr>
    <a:masterClrMapping/>
  </p:clrMapOvr>
  <p:transition spd="slow">
    <p:push dir="u"/>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DA58AD2-4D5A-447F-B5F1-98E5A67553EE}" type="datetimeFigureOut">
              <a:rPr lang="en-US" smtClean="0"/>
              <a:t>8/30/2024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BEF540B-0A62-442D-8298-5C2FCBD11A3E}" type="slidenum">
              <a:rPr lang="en-US" smtClean="0"/>
              <a:t>‹#›</a:t>
            </a:fld>
            <a:endParaRPr lang="en-US"/>
          </a:p>
        </p:txBody>
      </p:sp>
    </p:spTree>
    <p:extLst>
      <p:ext uri="{BB962C8B-B14F-4D97-AF65-F5344CB8AC3E}">
        <p14:creationId xmlns:p14="http://schemas.microsoft.com/office/powerpoint/2010/main" val="1583000183"/>
      </p:ext>
    </p:extLst>
  </p:cSld>
  <p:clrMapOvr>
    <a:masterClrMapping/>
  </p:clrMapOvr>
  <p:transition spd="slow">
    <p:push dir="u"/>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DA58AD2-4D5A-447F-B5F1-98E5A67553EE}" type="datetimeFigureOut">
              <a:rPr lang="en-US" smtClean="0"/>
              <a:t>8/30/2024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BEF540B-0A62-442D-8298-5C2FCBD11A3E}" type="slidenum">
              <a:rPr lang="en-US" smtClean="0"/>
              <a:t>‹#›</a:t>
            </a:fld>
            <a:endParaRPr lang="en-US"/>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030472747"/>
      </p:ext>
    </p:extLst>
  </p:cSld>
  <p:clrMapOvr>
    <a:masterClrMapping/>
  </p:clrMapOvr>
  <p:transition spd="slow">
    <p:push dir="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DA58AD2-4D5A-447F-B5F1-98E5A67553EE}" type="datetimeFigureOut">
              <a:rPr lang="en-US" smtClean="0"/>
              <a:t>8/30/2024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BEF540B-0A62-442D-8298-5C2FCBD11A3E}" type="slidenum">
              <a:rPr lang="en-US" smtClean="0"/>
              <a:t>‹#›</a:t>
            </a:fld>
            <a:endParaRPr lang="en-US"/>
          </a:p>
        </p:txBody>
      </p:sp>
    </p:spTree>
    <p:extLst>
      <p:ext uri="{BB962C8B-B14F-4D97-AF65-F5344CB8AC3E}">
        <p14:creationId xmlns:p14="http://schemas.microsoft.com/office/powerpoint/2010/main" val="2073420971"/>
      </p:ext>
    </p:extLst>
  </p:cSld>
  <p:clrMapOvr>
    <a:masterClrMapping/>
  </p:clrMapOvr>
  <p:transition spd="slow">
    <p:push dir="u"/>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DA58AD2-4D5A-447F-B5F1-98E5A67553EE}" type="datetimeFigureOut">
              <a:rPr lang="en-US" smtClean="0"/>
              <a:t>8/30/2024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BEF540B-0A62-442D-8298-5C2FCBD11A3E}" type="slidenum">
              <a:rPr lang="en-US" smtClean="0"/>
              <a:t>‹#›</a:t>
            </a:fld>
            <a:endParaRPr lang="en-US"/>
          </a:p>
        </p:txBody>
      </p:sp>
    </p:spTree>
    <p:extLst>
      <p:ext uri="{BB962C8B-B14F-4D97-AF65-F5344CB8AC3E}">
        <p14:creationId xmlns:p14="http://schemas.microsoft.com/office/powerpoint/2010/main" val="1016513650"/>
      </p:ext>
    </p:extLst>
  </p:cSld>
  <p:clrMapOvr>
    <a:masterClrMapping/>
  </p:clrMapOvr>
  <p:transition spd="slow">
    <p:push dir="u"/>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DA58AD2-4D5A-447F-B5F1-98E5A67553EE}" type="datetimeFigureOut">
              <a:rPr lang="en-US" smtClean="0"/>
              <a:t>8/30/2024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BEF540B-0A62-442D-8298-5C2FCBD11A3E}" type="slidenum">
              <a:rPr lang="en-US" smtClean="0"/>
              <a:t>‹#›</a:t>
            </a:fld>
            <a:endParaRPr lang="en-US"/>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835752934"/>
      </p:ext>
    </p:extLst>
  </p:cSld>
  <p:clrMapOvr>
    <a:masterClrMapping/>
  </p:clrMapOvr>
  <p:transition spd="slow">
    <p:push dir="u"/>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DA58AD2-4D5A-447F-B5F1-98E5A67553EE}" type="datetimeFigureOut">
              <a:rPr lang="en-US" smtClean="0"/>
              <a:t>8/30/2024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BEF540B-0A62-442D-8298-5C2FCBD11A3E}" type="slidenum">
              <a:rPr lang="en-US" smtClean="0"/>
              <a:t>‹#›</a:t>
            </a:fld>
            <a:endParaRPr lang="en-US"/>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090276152"/>
      </p:ext>
    </p:extLst>
  </p:cSld>
  <p:clrMapOvr>
    <a:masterClrMapping/>
  </p:clrMapOvr>
  <p:transition spd="slow">
    <p:push dir="u"/>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DA58AD2-4D5A-447F-B5F1-98E5A67553EE}" type="datetimeFigureOut">
              <a:rPr lang="en-US" smtClean="0"/>
              <a:t>8/30/2024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BEF540B-0A62-442D-8298-5C2FCBD11A3E}" type="slidenum">
              <a:rPr lang="en-US" smtClean="0"/>
              <a:t>‹#›</a:t>
            </a:fld>
            <a:endParaRPr lang="en-US"/>
          </a:p>
        </p:txBody>
      </p:sp>
    </p:spTree>
    <p:extLst>
      <p:ext uri="{BB962C8B-B14F-4D97-AF65-F5344CB8AC3E}">
        <p14:creationId xmlns:p14="http://schemas.microsoft.com/office/powerpoint/2010/main" val="2740437426"/>
      </p:ext>
    </p:extLst>
  </p:cSld>
  <p:clrMapOvr>
    <a:masterClrMapping/>
  </p:clrMapOvr>
  <p:transition spd="slow">
    <p:push dir="u"/>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DA58AD2-4D5A-447F-B5F1-98E5A67553EE}" type="datetimeFigureOut">
              <a:rPr lang="en-US" smtClean="0"/>
              <a:t>8/30/2024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BEF540B-0A62-442D-8298-5C2FCBD11A3E}" type="slidenum">
              <a:rPr lang="en-US" smtClean="0"/>
              <a:t>‹#›</a:t>
            </a:fld>
            <a:endParaRPr lang="en-US"/>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99305258"/>
      </p:ext>
    </p:extLst>
  </p:cSld>
  <p:clrMapOvr>
    <a:masterClrMapping/>
  </p:clrMapOvr>
  <p:transition spd="slow">
    <p:push dir="u"/>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DA58AD2-4D5A-447F-B5F1-98E5A67553EE}" type="datetimeFigureOut">
              <a:rPr lang="en-US" smtClean="0"/>
              <a:t>8/30/2024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BEF540B-0A62-442D-8298-5C2FCBD11A3E}" type="slidenum">
              <a:rPr lang="en-US" smtClean="0"/>
              <a:t>‹#›</a:t>
            </a:fld>
            <a:endParaRPr lang="en-US"/>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78110730"/>
      </p:ext>
    </p:extLst>
  </p:cSld>
  <p:clrMapOvr>
    <a:masterClrMapping/>
  </p:clrMapOvr>
  <p:transition spd="slow">
    <p:push dir="u"/>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DA58AD2-4D5A-447F-B5F1-98E5A67553EE}" type="datetimeFigureOut">
              <a:rPr lang="en-US" smtClean="0"/>
              <a:t>8/30/2024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BEF540B-0A62-442D-8298-5C2FCBD11A3E}" type="slidenum">
              <a:rPr lang="en-US" smtClean="0"/>
              <a:t>‹#›</a:t>
            </a:fld>
            <a:endParaRPr lang="en-US"/>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443069558"/>
      </p:ext>
    </p:extLst>
  </p:cSld>
  <p:clrMapOvr>
    <a:masterClrMapping/>
  </p:clrMapOvr>
  <p:transition spd="slow">
    <p:push dir="u"/>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DA58AD2-4D5A-447F-B5F1-98E5A67553EE}" type="datetimeFigureOut">
              <a:rPr lang="en-US" smtClean="0"/>
              <a:t>8/30/2024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BEF540B-0A62-442D-8298-5C2FCBD11A3E}" type="slidenum">
              <a:rPr lang="en-US" smtClean="0"/>
              <a:t>‹#›</a:t>
            </a:fld>
            <a:endParaRPr lang="en-US"/>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931569683"/>
      </p:ext>
    </p:extLst>
  </p:cSld>
  <p:clrMapOvr>
    <a:masterClrMapping/>
  </p:clrMapOvr>
  <p:transition spd="slow">
    <p:push dir="u"/>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4DA58AD2-4D5A-447F-B5F1-98E5A67553EE}" type="datetimeFigureOut">
              <a:rPr lang="en-US" smtClean="0"/>
              <a:t>8/30/2024</a:t>
            </a:fld>
            <a:endParaRPr lang="en-US"/>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FBEF540B-0A62-442D-8298-5C2FCBD11A3E}" type="slidenum">
              <a:rPr lang="en-US" smtClean="0"/>
              <a:t>‹#›</a:t>
            </a:fld>
            <a:endParaRPr lang="en-US"/>
          </a:p>
        </p:txBody>
      </p:sp>
    </p:spTree>
    <p:extLst>
      <p:ext uri="{BB962C8B-B14F-4D97-AF65-F5344CB8AC3E}">
        <p14:creationId xmlns:p14="http://schemas.microsoft.com/office/powerpoint/2010/main" val="94521399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ransition spd="slow">
    <p:push dir="u"/>
  </p:transition>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mailto:togetshibin@gmail.com"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5E343D-3106-F45E-F9F8-1D3A417AB5E9}"/>
              </a:ext>
            </a:extLst>
          </p:cNvPr>
          <p:cNvSpPr>
            <a:spLocks noGrp="1"/>
          </p:cNvSpPr>
          <p:nvPr>
            <p:ph type="ctrTitle"/>
          </p:nvPr>
        </p:nvSpPr>
        <p:spPr>
          <a:xfrm>
            <a:off x="2692398" y="1297859"/>
            <a:ext cx="6815669" cy="2088806"/>
          </a:xfrm>
        </p:spPr>
        <p:txBody>
          <a:bodyPr>
            <a:normAutofit/>
          </a:bodyPr>
          <a:lstStyle/>
          <a:p>
            <a:pPr marL="0" marR="0">
              <a:lnSpc>
                <a:spcPct val="100000"/>
              </a:lnSpc>
              <a:spcBef>
                <a:spcPts val="0"/>
              </a:spcBef>
              <a:spcAft>
                <a:spcPts val="1000"/>
              </a:spcAft>
            </a:pPr>
            <a:r>
              <a:rPr lang="en-US" sz="2800" b="1" kern="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NURTURING THE SEEDS OF FUTURE RESEARCH: CULTIVATING YOUNG MINDS IN SCHOOLS</a:t>
            </a:r>
            <a:endParaRPr lang="en-US" sz="7200" b="1" dirty="0">
              <a:effectLst>
                <a:outerShdw blurRad="38100" dist="38100" dir="2700000" algn="tl">
                  <a:srgbClr val="000000">
                    <a:alpha val="43137"/>
                  </a:srgbClr>
                </a:outerShdw>
              </a:effectLst>
            </a:endParaRPr>
          </a:p>
        </p:txBody>
      </p:sp>
      <p:sp>
        <p:nvSpPr>
          <p:cNvPr id="5" name="TextBox 4">
            <a:extLst>
              <a:ext uri="{FF2B5EF4-FFF2-40B4-BE49-F238E27FC236}">
                <a16:creationId xmlns:a16="http://schemas.microsoft.com/office/drawing/2014/main" id="{051D96BF-932E-4E66-DA01-618B361E5ABA}"/>
              </a:ext>
            </a:extLst>
          </p:cNvPr>
          <p:cNvSpPr txBox="1"/>
          <p:nvPr/>
        </p:nvSpPr>
        <p:spPr>
          <a:xfrm>
            <a:off x="6449961" y="4025998"/>
            <a:ext cx="3412067" cy="1346331"/>
          </a:xfrm>
          <a:prstGeom prst="rect">
            <a:avLst/>
          </a:prstGeom>
          <a:noFill/>
        </p:spPr>
        <p:txBody>
          <a:bodyPr wrap="square">
            <a:spAutoFit/>
          </a:bodyPr>
          <a:lstStyle/>
          <a:p>
            <a:pPr marL="0" marR="0" algn="r">
              <a:lnSpc>
                <a:spcPct val="115000"/>
              </a:lnSpc>
              <a:spcBef>
                <a:spcPts val="0"/>
              </a:spcBef>
              <a:spcAft>
                <a:spcPts val="0"/>
              </a:spcAft>
            </a:pPr>
            <a:r>
              <a:rPr lang="en-US" sz="1800" b="1" kern="100" dirty="0">
                <a:effectLst/>
                <a:latin typeface="Times New Roman" panose="02020603050405020304" pitchFamily="18" charset="0"/>
                <a:ea typeface="Calibri" panose="020F0502020204030204" pitchFamily="34" charset="0"/>
                <a:cs typeface="Mangal" panose="02040503050203030202" pitchFamily="18" charset="0"/>
              </a:rPr>
              <a:t>Shibin Varghese</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a:p>
            <a:pPr marL="0" marR="0" algn="r">
              <a:lnSpc>
                <a:spcPct val="115000"/>
              </a:lnSpc>
              <a:spcBef>
                <a:spcPts val="0"/>
              </a:spcBef>
              <a:spcAft>
                <a:spcPts val="0"/>
              </a:spcAft>
            </a:pPr>
            <a:r>
              <a:rPr lang="en-US" sz="1800" kern="100" dirty="0">
                <a:effectLst/>
                <a:latin typeface="Times New Roman" panose="02020603050405020304" pitchFamily="18" charset="0"/>
                <a:ea typeface="Calibri" panose="020F0502020204030204" pitchFamily="34" charset="0"/>
                <a:cs typeface="Mangal" panose="02040503050203030202" pitchFamily="18" charset="0"/>
              </a:rPr>
              <a:t>MA English Literature, </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a:p>
            <a:pPr marL="0" marR="0" algn="r">
              <a:lnSpc>
                <a:spcPct val="115000"/>
              </a:lnSpc>
              <a:spcBef>
                <a:spcPts val="0"/>
              </a:spcBef>
              <a:spcAft>
                <a:spcPts val="0"/>
              </a:spcAft>
            </a:pPr>
            <a:r>
              <a:rPr lang="en-US" sz="1800" kern="100" dirty="0">
                <a:effectLst/>
                <a:latin typeface="Times New Roman" panose="02020603050405020304" pitchFamily="18" charset="0"/>
                <a:ea typeface="Calibri" panose="020F0502020204030204" pitchFamily="34" charset="0"/>
                <a:cs typeface="Mangal" panose="02040503050203030202" pitchFamily="18" charset="0"/>
              </a:rPr>
              <a:t>UGC NET in English Literature</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a:p>
            <a:pPr marL="0" marR="0" algn="r">
              <a:lnSpc>
                <a:spcPct val="115000"/>
              </a:lnSpc>
              <a:spcBef>
                <a:spcPts val="0"/>
              </a:spcBef>
              <a:spcAft>
                <a:spcPts val="0"/>
              </a:spcAft>
            </a:pPr>
            <a:r>
              <a:rPr lang="en-US" sz="1800" u="sng" kern="100" dirty="0">
                <a:solidFill>
                  <a:srgbClr val="0000FF"/>
                </a:solidFill>
                <a:effectLst/>
                <a:latin typeface="Times New Roman" panose="02020603050405020304" pitchFamily="18" charset="0"/>
                <a:ea typeface="Calibri" panose="020F0502020204030204" pitchFamily="34" charset="0"/>
                <a:cs typeface="Mangal" panose="02040503050203030202" pitchFamily="18" charset="0"/>
                <a:hlinkClick r:id="rId2"/>
              </a:rPr>
              <a:t>togetshibin@gmail.com</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2224732033"/>
      </p:ext>
    </p:extLst>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33F1CA-DD0B-56BB-2B6A-494F263149F2}"/>
              </a:ext>
            </a:extLst>
          </p:cNvPr>
          <p:cNvSpPr>
            <a:spLocks noGrp="1"/>
          </p:cNvSpPr>
          <p:nvPr>
            <p:ph type="title"/>
          </p:nvPr>
        </p:nvSpPr>
        <p:spPr/>
        <p:txBody>
          <a:bodyPr>
            <a:normAutofit/>
          </a:bodyPr>
          <a:lstStyle/>
          <a:p>
            <a:r>
              <a:rPr lang="en-US" sz="4000" b="1" kern="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ABSTRACT </a:t>
            </a:r>
            <a:endParaRPr lang="en-US" sz="8000" b="1" dirty="0">
              <a:effectLst>
                <a:outerShdw blurRad="38100" dist="38100" dir="2700000" algn="tl">
                  <a:srgbClr val="000000">
                    <a:alpha val="43137"/>
                  </a:srgbClr>
                </a:outerShdw>
              </a:effectLst>
            </a:endParaRPr>
          </a:p>
        </p:txBody>
      </p:sp>
      <p:sp>
        <p:nvSpPr>
          <p:cNvPr id="3" name="Content Placeholder 2">
            <a:extLst>
              <a:ext uri="{FF2B5EF4-FFF2-40B4-BE49-F238E27FC236}">
                <a16:creationId xmlns:a16="http://schemas.microsoft.com/office/drawing/2014/main" id="{FED309AB-9505-D34F-CD2F-F8122399770B}"/>
              </a:ext>
            </a:extLst>
          </p:cNvPr>
          <p:cNvSpPr>
            <a:spLocks noGrp="1"/>
          </p:cNvSpPr>
          <p:nvPr>
            <p:ph idx="1"/>
          </p:nvPr>
        </p:nvSpPr>
        <p:spPr/>
        <p:txBody>
          <a:bodyPr>
            <a:normAutofit/>
          </a:bodyPr>
          <a:lstStyle/>
          <a:p>
            <a:pPr marL="0" marR="0" algn="just">
              <a:spcBef>
                <a:spcPts val="0"/>
              </a:spcBef>
              <a:spcAft>
                <a:spcPts val="1000"/>
              </a:spcAft>
              <a:buFont typeface="Courier New" panose="02070309020205020404" pitchFamily="49" charset="0"/>
              <a:buChar char="o"/>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This paper looks at important role of schools in nurturing the future generation of Researchers. </a:t>
            </a:r>
          </a:p>
          <a:p>
            <a:pPr algn="just">
              <a:buFont typeface="Courier New" panose="02070309020205020404" pitchFamily="49" charset="0"/>
              <a:buChar char="o"/>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As the whole world evolves more research is required to advance knowledge and innovation in all fields. </a:t>
            </a:r>
          </a:p>
          <a:p>
            <a:pPr algn="just">
              <a:buFont typeface="Courier New" panose="02070309020205020404" pitchFamily="49" charset="0"/>
              <a:buChar char="o"/>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This education system will help the students to prepare themselves for higher education and future careers in research.</a:t>
            </a:r>
          </a:p>
          <a:p>
            <a:pPr algn="just">
              <a:buFont typeface="Courier New" panose="02070309020205020404" pitchFamily="49" charset="0"/>
              <a:buChar char="o"/>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The implies that school’s students must be prepared for today’s knowledge – driven world.</a:t>
            </a:r>
          </a:p>
          <a:p>
            <a:pPr algn="just">
              <a:buFont typeface="Courier New" panose="02070309020205020404" pitchFamily="49" charset="0"/>
              <a:buChar char="o"/>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By integrating research-oriented learning into school curriculum, students will be able to develop essential skills such as curiosity, critical thinking and problem solving.</a:t>
            </a:r>
            <a:endParaRPr lang="en-US"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06705155"/>
      </p:ext>
    </p:extLst>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A360FC-AABD-7AFC-E7E2-308302AAF779}"/>
              </a:ext>
            </a:extLst>
          </p:cNvPr>
          <p:cNvSpPr>
            <a:spLocks noGrp="1"/>
          </p:cNvSpPr>
          <p:nvPr>
            <p:ph type="title"/>
          </p:nvPr>
        </p:nvSpPr>
        <p:spPr/>
        <p:txBody>
          <a:bodyPr>
            <a:normAutofit/>
          </a:bodyPr>
          <a:lstStyle/>
          <a:p>
            <a:r>
              <a:rPr lang="en-US" sz="4000" b="1" kern="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REVIEW OF LITERATURE </a:t>
            </a:r>
            <a:endParaRPr lang="en-US" sz="8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D4558AA1-F998-1C50-4CA4-7366838E78DA}"/>
              </a:ext>
            </a:extLst>
          </p:cNvPr>
          <p:cNvSpPr>
            <a:spLocks noGrp="1"/>
          </p:cNvSpPr>
          <p:nvPr>
            <p:ph idx="1"/>
          </p:nvPr>
        </p:nvSpPr>
        <p:spPr/>
        <p:txBody>
          <a:bodyPr/>
          <a:lstStyle/>
          <a:p>
            <a:pPr algn="just">
              <a:lnSpc>
                <a:spcPct val="150000"/>
              </a:lnSpc>
              <a:buFont typeface="Wingdings" panose="05000000000000000000" pitchFamily="2" charset="2"/>
              <a:buChar char="Ø"/>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The paper, Nurturing the Seeds of Future Research: Cultivating Young Minds in Schools, aims wide area of topics including critical thinking skills, analytical mind, how to understand the reality, concepts, factual events and to make a real conclusion and comprehensive overview. </a:t>
            </a:r>
          </a:p>
          <a:p>
            <a:pPr algn="just">
              <a:lnSpc>
                <a:spcPct val="150000"/>
              </a:lnSpc>
              <a:buFont typeface="Wingdings" panose="05000000000000000000" pitchFamily="2" charset="2"/>
              <a:buChar char="Ø"/>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This paper gives ideas to develop research skills and confidence in their abilities.</a:t>
            </a:r>
          </a:p>
          <a:p>
            <a:endParaRPr lang="en-US" dirty="0"/>
          </a:p>
        </p:txBody>
      </p:sp>
    </p:spTree>
    <p:extLst>
      <p:ext uri="{BB962C8B-B14F-4D97-AF65-F5344CB8AC3E}">
        <p14:creationId xmlns:p14="http://schemas.microsoft.com/office/powerpoint/2010/main" val="3012091074"/>
      </p:ext>
    </p:extLst>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A3FA04-25A0-1FA4-9832-44AAEEB1F1BB}"/>
              </a:ext>
            </a:extLst>
          </p:cNvPr>
          <p:cNvSpPr>
            <a:spLocks noGrp="1"/>
          </p:cNvSpPr>
          <p:nvPr>
            <p:ph type="title"/>
          </p:nvPr>
        </p:nvSpPr>
        <p:spPr/>
        <p:txBody>
          <a:bodyPr>
            <a:normAutofit/>
          </a:bodyPr>
          <a:lstStyle/>
          <a:p>
            <a:r>
              <a:rPr lang="en-US" sz="4000" b="1" kern="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OBJECTIVES </a:t>
            </a:r>
            <a:endParaRPr lang="en-US" sz="4000" b="1" dirty="0">
              <a:effectLst>
                <a:outerShdw blurRad="38100" dist="38100" dir="2700000" algn="tl">
                  <a:srgbClr val="000000">
                    <a:alpha val="43137"/>
                  </a:srgbClr>
                </a:outerShdw>
              </a:effectLst>
            </a:endParaRPr>
          </a:p>
        </p:txBody>
      </p:sp>
      <p:sp>
        <p:nvSpPr>
          <p:cNvPr id="3" name="Content Placeholder 2">
            <a:extLst>
              <a:ext uri="{FF2B5EF4-FFF2-40B4-BE49-F238E27FC236}">
                <a16:creationId xmlns:a16="http://schemas.microsoft.com/office/drawing/2014/main" id="{8D956133-074B-1B8B-14B3-7B76A4513089}"/>
              </a:ext>
            </a:extLst>
          </p:cNvPr>
          <p:cNvSpPr>
            <a:spLocks noGrp="1"/>
          </p:cNvSpPr>
          <p:nvPr>
            <p:ph idx="1"/>
          </p:nvPr>
        </p:nvSpPr>
        <p:spPr/>
        <p:txBody>
          <a:bodyPr/>
          <a:lstStyle/>
          <a:p>
            <a:pPr marR="0" lvl="0" algn="just">
              <a:lnSpc>
                <a:spcPct val="150000"/>
              </a:lnSpc>
              <a:spcBef>
                <a:spcPts val="0"/>
              </a:spcBef>
              <a:spcAft>
                <a:spcPts val="0"/>
              </a:spcAft>
              <a:buFont typeface="Wingdings" panose="05000000000000000000" pitchFamily="2" charset="2"/>
              <a:buChar char="v"/>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Encourage interdisciplinary learning to connect knowledge across different subject .</a:t>
            </a:r>
          </a:p>
          <a:p>
            <a:pPr marR="0" lvl="0" algn="just">
              <a:lnSpc>
                <a:spcPct val="150000"/>
              </a:lnSpc>
              <a:spcBef>
                <a:spcPts val="0"/>
              </a:spcBef>
              <a:spcAft>
                <a:spcPts val="0"/>
              </a:spcAft>
              <a:buFont typeface="Wingdings" panose="05000000000000000000" pitchFamily="2" charset="2"/>
              <a:buChar char="v"/>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Foster analytical and evaluative skills to enable students to approach problems logically and creatively .</a:t>
            </a:r>
          </a:p>
          <a:p>
            <a:pPr marR="0" lvl="0" algn="just">
              <a:lnSpc>
                <a:spcPct val="150000"/>
              </a:lnSpc>
              <a:spcBef>
                <a:spcPts val="0"/>
              </a:spcBef>
              <a:spcAft>
                <a:spcPts val="0"/>
              </a:spcAft>
              <a:buFont typeface="Wingdings" panose="05000000000000000000" pitchFamily="2" charset="2"/>
              <a:buChar char="v"/>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Encourage questioning and curiosity to develop independent thinking .</a:t>
            </a:r>
          </a:p>
          <a:p>
            <a:pPr marR="0" lvl="0" algn="just">
              <a:lnSpc>
                <a:spcPct val="150000"/>
              </a:lnSpc>
              <a:spcBef>
                <a:spcPts val="0"/>
              </a:spcBef>
              <a:spcAft>
                <a:spcPts val="1000"/>
              </a:spcAft>
              <a:buFont typeface="Wingdings" panose="05000000000000000000" pitchFamily="2" charset="2"/>
              <a:buChar char="v"/>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Familiarize students’ various methodology and tools .</a:t>
            </a:r>
          </a:p>
          <a:p>
            <a:endParaRPr lang="en-US" dirty="0"/>
          </a:p>
        </p:txBody>
      </p:sp>
    </p:spTree>
    <p:extLst>
      <p:ext uri="{BB962C8B-B14F-4D97-AF65-F5344CB8AC3E}">
        <p14:creationId xmlns:p14="http://schemas.microsoft.com/office/powerpoint/2010/main" val="2341072237"/>
      </p:ext>
    </p:extLst>
  </p:cSld>
  <p:clrMapOvr>
    <a:masterClrMapping/>
  </p:clrMapOvr>
  <p:transition spd="slow">
    <p:push dir="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BA9D15-DB19-DFA5-77C4-09BF2E031E02}"/>
              </a:ext>
            </a:extLst>
          </p:cNvPr>
          <p:cNvSpPr>
            <a:spLocks noGrp="1"/>
          </p:cNvSpPr>
          <p:nvPr>
            <p:ph type="title"/>
          </p:nvPr>
        </p:nvSpPr>
        <p:spPr/>
        <p:txBody>
          <a:bodyPr/>
          <a:lstStyle/>
          <a:p>
            <a:r>
              <a:rPr lang="en-US" sz="4000" b="1" kern="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FINDINGS</a:t>
            </a:r>
            <a:r>
              <a:rPr lang="en-US" sz="1800" kern="100" dirty="0">
                <a:effectLst/>
                <a:latin typeface="Times New Roman" panose="02020603050405020304" pitchFamily="18" charset="0"/>
                <a:ea typeface="Calibri" panose="020F0502020204030204" pitchFamily="34" charset="0"/>
                <a:cs typeface="Arial" panose="020B0604020202020204" pitchFamily="34" charset="0"/>
              </a:rPr>
              <a:t> </a:t>
            </a:r>
            <a:endParaRPr lang="en-US" dirty="0"/>
          </a:p>
        </p:txBody>
      </p:sp>
      <p:sp>
        <p:nvSpPr>
          <p:cNvPr id="3" name="Content Placeholder 2">
            <a:extLst>
              <a:ext uri="{FF2B5EF4-FFF2-40B4-BE49-F238E27FC236}">
                <a16:creationId xmlns:a16="http://schemas.microsoft.com/office/drawing/2014/main" id="{DFEB80C8-0AE9-5BF7-AE1F-191142FA1A24}"/>
              </a:ext>
            </a:extLst>
          </p:cNvPr>
          <p:cNvSpPr>
            <a:spLocks noGrp="1"/>
          </p:cNvSpPr>
          <p:nvPr>
            <p:ph idx="1"/>
          </p:nvPr>
        </p:nvSpPr>
        <p:spPr/>
        <p:txBody>
          <a:bodyPr/>
          <a:lstStyle/>
          <a:p>
            <a:pPr>
              <a:buFont typeface="Wingdings" panose="05000000000000000000" pitchFamily="2" charset="2"/>
              <a:buChar char="Ø"/>
            </a:pPr>
            <a:r>
              <a:rPr lang="en-US" sz="1800" b="1" kern="100" dirty="0">
                <a:effectLst/>
                <a:latin typeface="Times New Roman" panose="02020603050405020304" pitchFamily="18" charset="0"/>
                <a:ea typeface="Calibri" panose="020F0502020204030204" pitchFamily="34" charset="0"/>
                <a:cs typeface="Arial" panose="020B0604020202020204" pitchFamily="34" charset="0"/>
              </a:rPr>
              <a:t>Need of Research in Schools </a:t>
            </a:r>
          </a:p>
          <a:p>
            <a:pPr>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Research learning is fundamental in the academic area, and it has an important role in school students. </a:t>
            </a:r>
          </a:p>
          <a:p>
            <a:pPr>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Since science and technology are developing at an unprecedented rate with new discoveries and achievements coming out so that there should be qualified research skill in every student.</a:t>
            </a:r>
          </a:p>
          <a:p>
            <a:pPr>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Learning in research will develop personal and professional growth, empowering them to expand their knowledge. </a:t>
            </a:r>
            <a:endParaRPr lang="en-US" sz="1800" dirty="0">
              <a:latin typeface="Times New Roman" panose="02020603050405020304" pitchFamily="18" charset="0"/>
              <a:ea typeface="Calibri" panose="020F0502020204030204" pitchFamily="34" charset="0"/>
            </a:endParaRPr>
          </a:p>
          <a:p>
            <a:pPr>
              <a:buFont typeface="Wingdings" panose="05000000000000000000" pitchFamily="2" charset="2"/>
              <a:buChar char="§"/>
            </a:pPr>
            <a:r>
              <a:rPr lang="en-US" sz="1800" kern="100" dirty="0">
                <a:effectLst/>
                <a:latin typeface="Times New Roman" panose="02020603050405020304" pitchFamily="18" charset="0"/>
                <a:ea typeface="Calibri" panose="020F0502020204030204" pitchFamily="34" charset="0"/>
                <a:cs typeface="Arial" panose="020B0604020202020204" pitchFamily="34" charset="0"/>
              </a:rPr>
              <a:t>This will help students to have more confidence in their carrier. </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a:buFont typeface="Wingdings" panose="05000000000000000000" pitchFamily="2" charset="2"/>
              <a:buChar char="§"/>
            </a:pP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0" indent="0">
              <a:buNone/>
            </a:pPr>
            <a:endParaRPr lang="en-US" dirty="0"/>
          </a:p>
        </p:txBody>
      </p:sp>
    </p:spTree>
    <p:extLst>
      <p:ext uri="{BB962C8B-B14F-4D97-AF65-F5344CB8AC3E}">
        <p14:creationId xmlns:p14="http://schemas.microsoft.com/office/powerpoint/2010/main" val="797701356"/>
      </p:ext>
    </p:extLst>
  </p:cSld>
  <p:clrMapOvr>
    <a:masterClrMapping/>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EA5AB6A-5185-1DF7-3678-03D446460569}"/>
              </a:ext>
            </a:extLst>
          </p:cNvPr>
          <p:cNvSpPr>
            <a:spLocks noGrp="1"/>
          </p:cNvSpPr>
          <p:nvPr>
            <p:ph idx="1"/>
          </p:nvPr>
        </p:nvSpPr>
        <p:spPr>
          <a:xfrm>
            <a:off x="1088924" y="1622322"/>
            <a:ext cx="9601196" cy="4645742"/>
          </a:xfrm>
        </p:spPr>
        <p:txBody>
          <a:bodyPr>
            <a:normAutofit lnSpcReduction="10000"/>
          </a:bodyPr>
          <a:lstStyle/>
          <a:p>
            <a:pPr marR="0" algn="just">
              <a:lnSpc>
                <a:spcPct val="115000"/>
              </a:lnSpc>
              <a:spcBef>
                <a:spcPts val="0"/>
              </a:spcBef>
              <a:spcAft>
                <a:spcPts val="1000"/>
              </a:spcAft>
              <a:buFont typeface="Wingdings" panose="05000000000000000000" pitchFamily="2" charset="2"/>
              <a:buChar char="Ø"/>
            </a:pPr>
            <a:r>
              <a:rPr lang="en-US" sz="1900" b="1" kern="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Benefits of Research among school students </a:t>
            </a:r>
          </a:p>
          <a:p>
            <a:pPr marL="0" marR="0" algn="just">
              <a:lnSpc>
                <a:spcPct val="115000"/>
              </a:lnSpc>
              <a:spcBef>
                <a:spcPts val="0"/>
              </a:spcBef>
              <a:spcAft>
                <a:spcPts val="1000"/>
              </a:spcAft>
            </a:pPr>
            <a:r>
              <a:rPr lang="en-US" sz="1900" kern="100" dirty="0">
                <a:effectLst/>
                <a:latin typeface="Times New Roman" panose="02020603050405020304" pitchFamily="18" charset="0"/>
                <a:ea typeface="Calibri" panose="020F0502020204030204" pitchFamily="34" charset="0"/>
                <a:cs typeface="Times New Roman" panose="02020603050405020304" pitchFamily="18" charset="0"/>
              </a:rPr>
              <a:t>	Research gives wide understanding about the knowledge of their subjects. This will help the students learn from different perspectives.</a:t>
            </a:r>
          </a:p>
          <a:p>
            <a:pPr marL="0" marR="0" algn="just">
              <a:lnSpc>
                <a:spcPct val="115000"/>
              </a:lnSpc>
              <a:spcBef>
                <a:spcPts val="0"/>
              </a:spcBef>
              <a:spcAft>
                <a:spcPts val="1000"/>
              </a:spcAft>
            </a:pPr>
            <a:r>
              <a:rPr lang="en-US" sz="1900" kern="100" dirty="0">
                <a:effectLst/>
                <a:latin typeface="Times New Roman" panose="02020603050405020304" pitchFamily="18" charset="0"/>
                <a:ea typeface="Calibri" panose="020F0502020204030204" pitchFamily="34" charset="0"/>
                <a:cs typeface="Times New Roman" panose="02020603050405020304" pitchFamily="18" charset="0"/>
              </a:rPr>
              <a:t>	Through participating in research students will gain their skills including problem- solving, critical thinking, communication, project management and teamwork. </a:t>
            </a:r>
          </a:p>
          <a:p>
            <a:pPr marL="0" marR="0" algn="just">
              <a:lnSpc>
                <a:spcPct val="115000"/>
              </a:lnSpc>
              <a:spcBef>
                <a:spcPts val="0"/>
              </a:spcBef>
              <a:spcAft>
                <a:spcPts val="1000"/>
              </a:spcAft>
            </a:pPr>
            <a:r>
              <a:rPr lang="en-US" sz="1900" kern="100" dirty="0">
                <a:effectLst/>
                <a:latin typeface="Times New Roman" panose="02020603050405020304" pitchFamily="18" charset="0"/>
                <a:ea typeface="Calibri" panose="020F0502020204030204" pitchFamily="34" charset="0"/>
                <a:cs typeface="Times New Roman" panose="02020603050405020304" pitchFamily="18" charset="0"/>
              </a:rPr>
              <a:t>	Research will help students to understand their environment and society, it will lead to new discoveries, solutions to societal problems and innovative ideas that drive societal progress. </a:t>
            </a:r>
          </a:p>
          <a:p>
            <a:pPr marL="0" marR="0" algn="just">
              <a:lnSpc>
                <a:spcPct val="115000"/>
              </a:lnSpc>
              <a:spcBef>
                <a:spcPts val="0"/>
              </a:spcBef>
              <a:spcAft>
                <a:spcPts val="1000"/>
              </a:spcAft>
            </a:pPr>
            <a:r>
              <a:rPr lang="en-US" sz="1900" kern="100" dirty="0">
                <a:effectLst/>
                <a:latin typeface="Times New Roman" panose="02020603050405020304" pitchFamily="18" charset="0"/>
                <a:ea typeface="Calibri" panose="020F0502020204030204" pitchFamily="34" charset="0"/>
                <a:cs typeface="Times New Roman" panose="02020603050405020304" pitchFamily="18" charset="0"/>
              </a:rPr>
              <a:t>	When students present their work in front of the desk it will help to improve their presentation skills and communication skills. This is a great opportunity for students to refine their presentation skills through oral presentation.</a:t>
            </a:r>
          </a:p>
          <a:p>
            <a:pPr marL="0" marR="0" algn="just">
              <a:lnSpc>
                <a:spcPct val="115000"/>
              </a:lnSpc>
              <a:spcBef>
                <a:spcPts val="0"/>
              </a:spcBef>
              <a:spcAft>
                <a:spcPts val="1000"/>
              </a:spcAft>
            </a:pPr>
            <a:r>
              <a:rPr lang="en-US" sz="1900" kern="100" dirty="0">
                <a:effectLst/>
                <a:latin typeface="Times New Roman" panose="02020603050405020304" pitchFamily="18" charset="0"/>
                <a:ea typeface="Calibri" panose="020F0502020204030204" pitchFamily="34" charset="0"/>
                <a:cs typeface="Times New Roman" panose="02020603050405020304" pitchFamily="18" charset="0"/>
              </a:rPr>
              <a:t>	Research will help students to understand their abilities which will help them for their future, and it will give more confidence in their abilities. </a:t>
            </a:r>
          </a:p>
          <a:p>
            <a:endParaRPr lang="en-US" dirty="0"/>
          </a:p>
        </p:txBody>
      </p:sp>
    </p:spTree>
    <p:extLst>
      <p:ext uri="{BB962C8B-B14F-4D97-AF65-F5344CB8AC3E}">
        <p14:creationId xmlns:p14="http://schemas.microsoft.com/office/powerpoint/2010/main" val="3660079823"/>
      </p:ext>
    </p:extLst>
  </p:cSld>
  <p:clrMapOvr>
    <a:masterClrMapping/>
  </p:clrMapOvr>
  <p:transition spd="slow">
    <p:push dir="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88F7769-61B7-7314-91F8-A7F48BD1913B}"/>
              </a:ext>
            </a:extLst>
          </p:cNvPr>
          <p:cNvSpPr>
            <a:spLocks noGrp="1"/>
          </p:cNvSpPr>
          <p:nvPr>
            <p:ph idx="1"/>
          </p:nvPr>
        </p:nvSpPr>
        <p:spPr>
          <a:xfrm>
            <a:off x="970935" y="1637071"/>
            <a:ext cx="10515600" cy="5439544"/>
          </a:xfrm>
        </p:spPr>
        <p:txBody>
          <a:bodyPr>
            <a:normAutofit/>
          </a:bodyPr>
          <a:lstStyle/>
          <a:p>
            <a:pPr marR="0" algn="just">
              <a:lnSpc>
                <a:spcPct val="115000"/>
              </a:lnSpc>
              <a:spcBef>
                <a:spcPts val="0"/>
              </a:spcBef>
              <a:spcAft>
                <a:spcPts val="1000"/>
              </a:spcAft>
              <a:buFont typeface="Wingdings" panose="05000000000000000000" pitchFamily="2" charset="2"/>
              <a:buChar char="Ø"/>
            </a:pPr>
            <a:r>
              <a:rPr lang="en-US" sz="1800" b="1" kern="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Challenges of Research Studies in Schools </a:t>
            </a:r>
          </a:p>
          <a:p>
            <a:pPr marL="0" marR="0" algn="just">
              <a:lnSpc>
                <a:spcPct val="115000"/>
              </a:lnSpc>
              <a:spcBef>
                <a:spcPts val="0"/>
              </a:spcBef>
              <a:spcAft>
                <a:spcPts val="1000"/>
              </a:spcAft>
              <a:buFont typeface="Wingdings" panose="05000000000000000000" pitchFamily="2" charset="2"/>
              <a:buChar char="§"/>
            </a:pPr>
            <a:r>
              <a:rPr lang="en-US" sz="1800" kern="100" dirty="0">
                <a:effectLst/>
                <a:latin typeface="Times New Roman" panose="02020603050405020304" pitchFamily="18" charset="0"/>
                <a:ea typeface="Calibri" panose="020F0502020204030204" pitchFamily="34" charset="0"/>
                <a:cs typeface="Arial" panose="020B0604020202020204" pitchFamily="34" charset="0"/>
              </a:rPr>
              <a:t>	There is no special syllabus for research studies in schools. Even though there is no special syllabus every subject can include space for research activities.</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0" marR="0" algn="just">
              <a:lnSpc>
                <a:spcPct val="115000"/>
              </a:lnSpc>
              <a:spcBef>
                <a:spcPts val="0"/>
              </a:spcBef>
              <a:spcAft>
                <a:spcPts val="1000"/>
              </a:spcAft>
              <a:buFont typeface="Wingdings" panose="05000000000000000000" pitchFamily="2" charset="2"/>
              <a:buChar char="§"/>
            </a:pPr>
            <a:r>
              <a:rPr lang="en-US" sz="1800" kern="100" dirty="0">
                <a:effectLst/>
                <a:latin typeface="Times New Roman" panose="02020603050405020304" pitchFamily="18" charset="0"/>
                <a:ea typeface="Calibri" panose="020F0502020204030204" pitchFamily="34" charset="0"/>
                <a:cs typeface="Arial" panose="020B0604020202020204" pitchFamily="34" charset="0"/>
              </a:rPr>
              <a:t>	Most teachers in schools are following lecture methods, there is no active place for students to interact or contribute to subject. 	There are good libraries in the schools but not sufficient for all students to make use of it, not only the library but also labs too.</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0" marR="0" algn="just">
              <a:lnSpc>
                <a:spcPct val="115000"/>
              </a:lnSpc>
              <a:spcBef>
                <a:spcPts val="0"/>
              </a:spcBef>
              <a:spcAft>
                <a:spcPts val="1000"/>
              </a:spcAft>
              <a:buFont typeface="Wingdings" panose="05000000000000000000" pitchFamily="2" charset="2"/>
              <a:buChar char="§"/>
            </a:pPr>
            <a:r>
              <a:rPr lang="en-US" sz="1800" kern="100" dirty="0">
                <a:effectLst/>
                <a:latin typeface="Times New Roman" panose="02020603050405020304" pitchFamily="18" charset="0"/>
                <a:ea typeface="Calibri" panose="020F0502020204030204" pitchFamily="34" charset="0"/>
                <a:cs typeface="Arial" panose="020B0604020202020204" pitchFamily="34" charset="0"/>
              </a:rPr>
              <a:t>	Now governments make schools exam and results so easy if you look at the SSLC passing percentage in Kerala it is above 98% so it gives comfort for students learn only what is in the textbooks.</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0" marR="0" algn="just">
              <a:lnSpc>
                <a:spcPct val="115000"/>
              </a:lnSpc>
              <a:spcBef>
                <a:spcPts val="0"/>
              </a:spcBef>
              <a:spcAft>
                <a:spcPts val="1000"/>
              </a:spcAft>
              <a:buFont typeface="Wingdings" panose="05000000000000000000" pitchFamily="2" charset="2"/>
              <a:buChar char="§"/>
            </a:pPr>
            <a:r>
              <a:rPr lang="en-US" sz="1800" kern="100" dirty="0">
                <a:effectLst/>
                <a:latin typeface="Times New Roman" panose="02020603050405020304" pitchFamily="18" charset="0"/>
                <a:ea typeface="Calibri" panose="020F0502020204030204" pitchFamily="34" charset="0"/>
                <a:cs typeface="Arial" panose="020B0604020202020204" pitchFamily="34" charset="0"/>
              </a:rPr>
              <a:t>	Students are not interested in the extra activities like reading, writing and experiments, they are in the fantasy world.</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0" marR="0" algn="just">
              <a:lnSpc>
                <a:spcPct val="115000"/>
              </a:lnSpc>
              <a:spcBef>
                <a:spcPts val="0"/>
              </a:spcBef>
              <a:spcAft>
                <a:spcPts val="1000"/>
              </a:spcAft>
              <a:buFont typeface="Wingdings" panose="05000000000000000000" pitchFamily="2" charset="2"/>
              <a:buChar char="§"/>
            </a:pPr>
            <a:r>
              <a:rPr lang="en-US" sz="1800" kern="100" dirty="0">
                <a:effectLst/>
                <a:latin typeface="Times New Roman" panose="02020603050405020304" pitchFamily="18" charset="0"/>
                <a:ea typeface="Calibri" panose="020F0502020204030204" pitchFamily="34" charset="0"/>
                <a:cs typeface="Arial" panose="020B0604020202020204" pitchFamily="34" charset="0"/>
              </a:rPr>
              <a:t>	One of the major issues that India facing. Look at the last 8 years 46.44 lakhs students were migrated to euro this real number that center government has delivered. </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endParaRPr lang="en-US" dirty="0"/>
          </a:p>
        </p:txBody>
      </p:sp>
    </p:spTree>
    <p:extLst>
      <p:ext uri="{BB962C8B-B14F-4D97-AF65-F5344CB8AC3E}">
        <p14:creationId xmlns:p14="http://schemas.microsoft.com/office/powerpoint/2010/main" val="1910153468"/>
      </p:ext>
    </p:extLst>
  </p:cSld>
  <p:clrMapOvr>
    <a:masterClrMapping/>
  </p:clrMapOvr>
  <p:transition spd="slow">
    <p:push dir="u"/>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7019CCF-40A0-5091-A1A1-491F773DD333}"/>
              </a:ext>
            </a:extLst>
          </p:cNvPr>
          <p:cNvSpPr>
            <a:spLocks noGrp="1"/>
          </p:cNvSpPr>
          <p:nvPr>
            <p:ph idx="1"/>
          </p:nvPr>
        </p:nvSpPr>
        <p:spPr>
          <a:xfrm>
            <a:off x="1295402" y="1415845"/>
            <a:ext cx="9601196" cy="4601497"/>
          </a:xfrm>
        </p:spPr>
        <p:txBody>
          <a:bodyPr>
            <a:normAutofit fontScale="77500" lnSpcReduction="20000"/>
          </a:bodyPr>
          <a:lstStyle/>
          <a:p>
            <a:pPr marL="57150" marR="0" indent="-285750" algn="just">
              <a:lnSpc>
                <a:spcPct val="120000"/>
              </a:lnSpc>
              <a:spcBef>
                <a:spcPts val="0"/>
              </a:spcBef>
              <a:spcAft>
                <a:spcPts val="1000"/>
              </a:spcAft>
              <a:buFont typeface="Wingdings" panose="05000000000000000000" pitchFamily="2" charset="2"/>
              <a:buChar char="Ø"/>
            </a:pPr>
            <a:r>
              <a:rPr lang="en-US" sz="2300" b="1" kern="100" dirty="0">
                <a:effectLst/>
                <a:latin typeface="Times New Roman" panose="02020603050405020304" pitchFamily="18" charset="0"/>
                <a:ea typeface="Calibri" panose="020F0502020204030204" pitchFamily="34" charset="0"/>
                <a:cs typeface="Times New Roman" panose="02020603050405020304" pitchFamily="18" charset="0"/>
              </a:rPr>
              <a:t>Action to be taken </a:t>
            </a:r>
          </a:p>
          <a:p>
            <a:pPr marL="0" marR="0" algn="just">
              <a:lnSpc>
                <a:spcPct val="120000"/>
              </a:lnSpc>
              <a:spcBef>
                <a:spcPts val="0"/>
              </a:spcBef>
              <a:spcAft>
                <a:spcPts val="1000"/>
              </a:spcAft>
            </a:pPr>
            <a:r>
              <a:rPr lang="en-US" sz="2300" kern="100" dirty="0">
                <a:effectLst/>
                <a:latin typeface="Times New Roman" panose="02020603050405020304" pitchFamily="18" charset="0"/>
                <a:ea typeface="Calibri" panose="020F0502020204030204" pitchFamily="34" charset="0"/>
                <a:cs typeface="Times New Roman" panose="02020603050405020304" pitchFamily="18" charset="0"/>
              </a:rPr>
              <a:t>	All students must get good opinions about our curriculums, education system and facilities likewise in abroad so we need good libraries, lab etc. </a:t>
            </a:r>
          </a:p>
          <a:p>
            <a:pPr marL="0" marR="0" algn="just">
              <a:lnSpc>
                <a:spcPct val="120000"/>
              </a:lnSpc>
              <a:spcBef>
                <a:spcPts val="0"/>
              </a:spcBef>
              <a:spcAft>
                <a:spcPts val="1000"/>
              </a:spcAft>
            </a:pPr>
            <a:r>
              <a:rPr lang="en-US" sz="2300" kern="100" dirty="0">
                <a:effectLst/>
                <a:latin typeface="Times New Roman" panose="02020603050405020304" pitchFamily="18" charset="0"/>
                <a:ea typeface="Calibri" panose="020F0502020204030204" pitchFamily="34" charset="0"/>
                <a:cs typeface="Times New Roman" panose="02020603050405020304" pitchFamily="18" charset="0"/>
              </a:rPr>
              <a:t>	 There should be space for Research studies in school syllabus. It will help students to get more knowledge about critical thinking abilities, how to prepare notes, seminars, projects.</a:t>
            </a:r>
          </a:p>
          <a:p>
            <a:pPr marL="0" marR="0" algn="just">
              <a:lnSpc>
                <a:spcPct val="120000"/>
              </a:lnSpc>
              <a:spcBef>
                <a:spcPts val="0"/>
              </a:spcBef>
              <a:spcAft>
                <a:spcPts val="1000"/>
              </a:spcAft>
            </a:pPr>
            <a:r>
              <a:rPr lang="en-US" sz="2300" kern="100" dirty="0">
                <a:effectLst/>
                <a:latin typeface="Times New Roman" panose="02020603050405020304" pitchFamily="18" charset="0"/>
                <a:ea typeface="Calibri" panose="020F0502020204030204" pitchFamily="34" charset="0"/>
                <a:cs typeface="Times New Roman" panose="02020603050405020304" pitchFamily="18" charset="0"/>
              </a:rPr>
              <a:t>	Each subject must have some paper station for all students, which will help students to have confidence in their abilities. </a:t>
            </a:r>
          </a:p>
          <a:p>
            <a:pPr marL="0" marR="0" algn="just">
              <a:lnSpc>
                <a:spcPct val="120000"/>
              </a:lnSpc>
              <a:spcBef>
                <a:spcPts val="0"/>
              </a:spcBef>
              <a:spcAft>
                <a:spcPts val="1000"/>
              </a:spcAft>
            </a:pPr>
            <a:r>
              <a:rPr lang="en-US" sz="2300" kern="100" dirty="0">
                <a:effectLst/>
                <a:latin typeface="Times New Roman" panose="02020603050405020304" pitchFamily="18" charset="0"/>
                <a:ea typeface="Calibri" panose="020F0502020204030204" pitchFamily="34" charset="0"/>
                <a:cs typeface="Times New Roman" panose="02020603050405020304" pitchFamily="18" charset="0"/>
              </a:rPr>
              <a:t>	Each class must spend at least 4 to 5 hours in the library a week.</a:t>
            </a:r>
          </a:p>
          <a:p>
            <a:pPr marL="0" marR="0" algn="just">
              <a:lnSpc>
                <a:spcPct val="120000"/>
              </a:lnSpc>
              <a:spcBef>
                <a:spcPts val="0"/>
              </a:spcBef>
              <a:spcAft>
                <a:spcPts val="1000"/>
              </a:spcAft>
            </a:pPr>
            <a:r>
              <a:rPr lang="en-US" sz="2300" kern="100" dirty="0">
                <a:effectLst/>
                <a:latin typeface="Times New Roman" panose="02020603050405020304" pitchFamily="18" charset="0"/>
                <a:ea typeface="Calibri" panose="020F0502020204030204" pitchFamily="34" charset="0"/>
                <a:cs typeface="Times New Roman" panose="02020603050405020304" pitchFamily="18" charset="0"/>
              </a:rPr>
              <a:t>	There should be some serious group discussion that must take place in every class with the presence of teachers. </a:t>
            </a:r>
          </a:p>
          <a:p>
            <a:pPr marL="0" marR="0" algn="just">
              <a:lnSpc>
                <a:spcPct val="120000"/>
              </a:lnSpc>
              <a:spcBef>
                <a:spcPts val="0"/>
              </a:spcBef>
              <a:spcAft>
                <a:spcPts val="1000"/>
              </a:spcAft>
            </a:pPr>
            <a:r>
              <a:rPr lang="en-US" sz="2300" kern="100" dirty="0">
                <a:effectLst/>
                <a:latin typeface="Times New Roman" panose="02020603050405020304" pitchFamily="18" charset="0"/>
                <a:ea typeface="Calibri" panose="020F0502020204030204" pitchFamily="34" charset="0"/>
                <a:cs typeface="Times New Roman" panose="02020603050405020304" pitchFamily="18" charset="0"/>
              </a:rPr>
              <a:t>	For all extra activities just like presentation, group discussion, experiment must give mark and certificate.</a:t>
            </a:r>
          </a:p>
          <a:p>
            <a:endParaRPr lang="en-US" dirty="0"/>
          </a:p>
        </p:txBody>
      </p:sp>
    </p:spTree>
    <p:extLst>
      <p:ext uri="{BB962C8B-B14F-4D97-AF65-F5344CB8AC3E}">
        <p14:creationId xmlns:p14="http://schemas.microsoft.com/office/powerpoint/2010/main" val="2143097717"/>
      </p:ext>
    </p:extLst>
  </p:cSld>
  <p:clrMapOvr>
    <a:masterClrMapping/>
  </p:clrMapOvr>
  <p:transition spd="slow">
    <p:push dir="u"/>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5F380AC-E620-00FE-A809-20220613ECA3}"/>
              </a:ext>
            </a:extLst>
          </p:cNvPr>
          <p:cNvSpPr>
            <a:spLocks noGrp="1"/>
          </p:cNvSpPr>
          <p:nvPr>
            <p:ph idx="1"/>
          </p:nvPr>
        </p:nvSpPr>
        <p:spPr>
          <a:xfrm>
            <a:off x="941439" y="1359462"/>
            <a:ext cx="10515600" cy="5675518"/>
          </a:xfrm>
        </p:spPr>
        <p:txBody>
          <a:bodyPr>
            <a:normAutofit/>
          </a:bodyPr>
          <a:lstStyle/>
          <a:p>
            <a:pPr marL="57150" marR="0" indent="-285750" algn="just">
              <a:lnSpc>
                <a:spcPct val="150000"/>
              </a:lnSpc>
              <a:spcBef>
                <a:spcPts val="0"/>
              </a:spcBef>
              <a:spcAft>
                <a:spcPts val="1000"/>
              </a:spcAft>
              <a:buFont typeface="Wingdings" panose="05000000000000000000" pitchFamily="2" charset="2"/>
              <a:buChar char="Ø"/>
            </a:pPr>
            <a:r>
              <a:rPr lang="en-US" sz="1800" b="1" kern="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Philosophy and Schools </a:t>
            </a:r>
          </a:p>
          <a:p>
            <a:pPr marL="0" marR="0" algn="just">
              <a:lnSpc>
                <a:spcPct val="150000"/>
              </a:lnSpc>
              <a:spcBef>
                <a:spcPts val="0"/>
              </a:spcBef>
              <a:spcAft>
                <a:spcPts val="1000"/>
              </a:spcAft>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	Philosophy subject must be introduced in schools. Philosophy is not just fancy thinkings, but it will help both teacher and students to do their best in classrooms.</a:t>
            </a:r>
          </a:p>
          <a:p>
            <a:pPr marL="0" marR="0" algn="just">
              <a:lnSpc>
                <a:spcPct val="150000"/>
              </a:lnSpc>
              <a:spcBef>
                <a:spcPts val="0"/>
              </a:spcBef>
              <a:spcAft>
                <a:spcPts val="1000"/>
              </a:spcAft>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	The critical mind is not just criticizing everything around us, but it is asking some valuable questions and finding out answers to the questions. </a:t>
            </a:r>
            <a:r>
              <a:rPr lang="en-US" sz="1800" kern="100" dirty="0">
                <a:solidFill>
                  <a:srgbClr val="000000"/>
                </a:solidFill>
                <a:effectLst/>
                <a:highlight>
                  <a:srgbClr val="FFFFFF"/>
                </a:highlight>
                <a:latin typeface="Times New Roman" panose="02020603050405020304" pitchFamily="18" charset="0"/>
                <a:ea typeface="Calibri" panose="020F0502020204030204" pitchFamily="34" charset="0"/>
                <a:cs typeface="Times New Roman" panose="02020603050405020304" pitchFamily="18" charset="0"/>
              </a:rPr>
              <a:t>The idea of teaching philosophies has been shaped over time by some very thoughtful people. </a:t>
            </a:r>
          </a:p>
          <a:p>
            <a:pPr marL="0" marR="0" algn="just">
              <a:lnSpc>
                <a:spcPct val="150000"/>
              </a:lnSpc>
              <a:spcBef>
                <a:spcPts val="0"/>
              </a:spcBef>
              <a:spcAft>
                <a:spcPts val="10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The aim of teaching philosophies is to ensure the complete and balanced development of students, make them not only with intellect but wisdom to proper. </a:t>
            </a:r>
            <a:endParaRPr lang="en-US" sz="1800" kern="1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295283621"/>
      </p:ext>
    </p:extLst>
  </p:cSld>
  <p:clrMapOvr>
    <a:masterClrMapping/>
  </p:clrMapOvr>
  <p:transition spd="slow">
    <p:push dir="u"/>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2EBD6B-8FED-D968-72F9-6130623A55B2}"/>
              </a:ext>
            </a:extLst>
          </p:cNvPr>
          <p:cNvSpPr>
            <a:spLocks noGrp="1"/>
          </p:cNvSpPr>
          <p:nvPr>
            <p:ph type="title"/>
          </p:nvPr>
        </p:nvSpPr>
        <p:spPr/>
        <p:txBody>
          <a:bodyPr>
            <a:normAutofit/>
          </a:bodyPr>
          <a:lstStyle/>
          <a:p>
            <a:r>
              <a:rPr lang="en-US" sz="4000" b="1" kern="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 CONCLUSION </a:t>
            </a:r>
            <a:endParaRPr lang="en-US" sz="8000" b="1" dirty="0">
              <a:effectLst>
                <a:outerShdw blurRad="38100" dist="38100" dir="2700000" algn="tl">
                  <a:srgbClr val="000000">
                    <a:alpha val="43137"/>
                  </a:srgbClr>
                </a:outerShdw>
              </a:effectLst>
            </a:endParaRPr>
          </a:p>
        </p:txBody>
      </p:sp>
      <p:sp>
        <p:nvSpPr>
          <p:cNvPr id="3" name="Content Placeholder 2">
            <a:extLst>
              <a:ext uri="{FF2B5EF4-FFF2-40B4-BE49-F238E27FC236}">
                <a16:creationId xmlns:a16="http://schemas.microsoft.com/office/drawing/2014/main" id="{69D66F9D-213E-4EA7-2C1B-15E7AE814EEC}"/>
              </a:ext>
            </a:extLst>
          </p:cNvPr>
          <p:cNvSpPr>
            <a:spLocks noGrp="1"/>
          </p:cNvSpPr>
          <p:nvPr>
            <p:ph idx="1"/>
          </p:nvPr>
        </p:nvSpPr>
        <p:spPr/>
        <p:txBody>
          <a:bodyPr/>
          <a:lstStyle/>
          <a:p>
            <a:pPr marL="0" marR="0" algn="just">
              <a:lnSpc>
                <a:spcPct val="115000"/>
              </a:lnSpc>
              <a:spcBef>
                <a:spcPts val="0"/>
              </a:spcBef>
              <a:spcAft>
                <a:spcPts val="1000"/>
              </a:spcAft>
              <a:buFont typeface="Wingdings" panose="05000000000000000000" pitchFamily="2" charset="2"/>
              <a:buChar char="v"/>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Shaping the future of research is not in the hands of college students but it is in the hands of young ones in schools. </a:t>
            </a:r>
          </a:p>
          <a:p>
            <a:pPr marL="0" marR="0" algn="just">
              <a:lnSpc>
                <a:spcPct val="115000"/>
              </a:lnSpc>
              <a:spcBef>
                <a:spcPts val="0"/>
              </a:spcBef>
              <a:spcAft>
                <a:spcPts val="1000"/>
              </a:spcAft>
              <a:buFont typeface="Wingdings" panose="05000000000000000000" pitchFamily="2" charset="2"/>
              <a:buChar char="v"/>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We must make good educational movements in the school system and curriculum; we will witness the great changes and innovative methodologies in the research area. </a:t>
            </a:r>
          </a:p>
          <a:p>
            <a:pPr marL="0" marR="0" algn="just">
              <a:lnSpc>
                <a:spcPct val="115000"/>
              </a:lnSpc>
              <a:spcBef>
                <a:spcPts val="0"/>
              </a:spcBef>
              <a:spcAft>
                <a:spcPts val="1000"/>
              </a:spcAft>
              <a:buFont typeface="Wingdings" panose="05000000000000000000" pitchFamily="2" charset="2"/>
              <a:buChar char="v"/>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When this young mind is trained well, surely, they will bring new ideas and concepts. </a:t>
            </a:r>
          </a:p>
          <a:p>
            <a:pPr marL="0" marR="0" algn="just">
              <a:lnSpc>
                <a:spcPct val="115000"/>
              </a:lnSpc>
              <a:spcBef>
                <a:spcPts val="0"/>
              </a:spcBef>
              <a:spcAft>
                <a:spcPts val="1000"/>
              </a:spcAft>
              <a:buFont typeface="Wingdings" panose="05000000000000000000" pitchFamily="2" charset="2"/>
              <a:buChar char="v"/>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Flexibility and adaptability are necessary to bring changes in research, if we need a change in the particular area we have to depend on students because they can easily adapt anything and make flexible changes. </a:t>
            </a:r>
          </a:p>
          <a:p>
            <a:endParaRPr lang="en-US" dirty="0"/>
          </a:p>
        </p:txBody>
      </p:sp>
    </p:spTree>
    <p:extLst>
      <p:ext uri="{BB962C8B-B14F-4D97-AF65-F5344CB8AC3E}">
        <p14:creationId xmlns:p14="http://schemas.microsoft.com/office/powerpoint/2010/main" val="3137621927"/>
      </p:ext>
    </p:extLst>
  </p:cSld>
  <p:clrMapOvr>
    <a:masterClrMapping/>
  </p:clrMapOvr>
  <p:transition spd="slow">
    <p:push dir="u"/>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2EAE61-C62D-A414-4A71-539C79611DD8}"/>
              </a:ext>
            </a:extLst>
          </p:cNvPr>
          <p:cNvSpPr>
            <a:spLocks noGrp="1"/>
          </p:cNvSpPr>
          <p:nvPr>
            <p:ph type="title"/>
          </p:nvPr>
        </p:nvSpPr>
        <p:spPr/>
        <p:txBody>
          <a:bodyPr>
            <a:normAutofit/>
          </a:bodyPr>
          <a:lstStyle/>
          <a:p>
            <a:r>
              <a:rPr lang="en-US" sz="4000" b="1" kern="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REFERENCES</a:t>
            </a:r>
            <a:endParaRPr lang="en-US" sz="4000" b="1" dirty="0">
              <a:effectLst>
                <a:outerShdw blurRad="38100" dist="38100" dir="2700000" algn="tl">
                  <a:srgbClr val="000000">
                    <a:alpha val="43137"/>
                  </a:srgbClr>
                </a:outerShdw>
              </a:effectLst>
            </a:endParaRPr>
          </a:p>
        </p:txBody>
      </p:sp>
      <p:sp>
        <p:nvSpPr>
          <p:cNvPr id="3" name="Content Placeholder 2">
            <a:extLst>
              <a:ext uri="{FF2B5EF4-FFF2-40B4-BE49-F238E27FC236}">
                <a16:creationId xmlns:a16="http://schemas.microsoft.com/office/drawing/2014/main" id="{55E1188E-6DC4-0C79-C9BD-3E5B46BBB233}"/>
              </a:ext>
            </a:extLst>
          </p:cNvPr>
          <p:cNvSpPr>
            <a:spLocks noGrp="1"/>
          </p:cNvSpPr>
          <p:nvPr>
            <p:ph idx="1"/>
          </p:nvPr>
        </p:nvSpPr>
        <p:spPr/>
        <p:txBody>
          <a:bodyPr/>
          <a:lstStyle/>
          <a:p>
            <a:pPr marL="342900" marR="0" lvl="0" indent="-342900" algn="just">
              <a:lnSpc>
                <a:spcPct val="115000"/>
              </a:lnSpc>
              <a:spcBef>
                <a:spcPts val="0"/>
              </a:spcBef>
              <a:spcAft>
                <a:spcPts val="0"/>
              </a:spcAft>
              <a:buFont typeface="Wingdings" panose="05000000000000000000" pitchFamily="2" charset="2"/>
              <a:buChar char=""/>
            </a:pPr>
            <a:r>
              <a:rPr lang="en-US" sz="1800" kern="100" dirty="0">
                <a:effectLst/>
                <a:latin typeface="Times New Roman" panose="02020603050405020304" pitchFamily="18" charset="0"/>
                <a:ea typeface="Calibri" panose="020F0502020204030204" pitchFamily="34" charset="0"/>
                <a:cs typeface="Arial" panose="020B0604020202020204" pitchFamily="34" charset="0"/>
              </a:rPr>
              <a:t>Importance of research skills for students: Research Life, may.19, 2023</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
              <a:lnSpc>
                <a:spcPct val="115000"/>
              </a:lnSpc>
              <a:spcBef>
                <a:spcPts val="0"/>
              </a:spcBef>
              <a:spcAft>
                <a:spcPts val="0"/>
              </a:spcAft>
              <a:buFont typeface="Wingdings" panose="05000000000000000000" pitchFamily="2" charset="2"/>
              <a:buChar char=""/>
            </a:pPr>
            <a:r>
              <a:rPr lang="en-US" sz="1800" kern="100" dirty="0">
                <a:effectLst/>
                <a:latin typeface="Times New Roman" panose="02020603050405020304" pitchFamily="18" charset="0"/>
                <a:ea typeface="Calibri" panose="020F0502020204030204" pitchFamily="34" charset="0"/>
                <a:cs typeface="Arial" panose="020B0604020202020204" pitchFamily="34" charset="0"/>
              </a:rPr>
              <a:t>Malaya Manorama newspaper,30 July 2024.</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
              <a:lnSpc>
                <a:spcPct val="115000"/>
              </a:lnSpc>
              <a:spcBef>
                <a:spcPts val="0"/>
              </a:spcBef>
              <a:spcAft>
                <a:spcPts val="1000"/>
              </a:spcAft>
              <a:buFont typeface="Wingdings" panose="05000000000000000000" pitchFamily="2" charset="2"/>
              <a:buChar char=""/>
            </a:pPr>
            <a:r>
              <a:rPr lang="en-US" sz="1800" kern="100" dirty="0">
                <a:effectLst/>
                <a:latin typeface="Times New Roman" panose="02020603050405020304" pitchFamily="18" charset="0"/>
                <a:ea typeface="Calibri" panose="020F0502020204030204" pitchFamily="34" charset="0"/>
                <a:cs typeface="Arial" panose="020B0604020202020204" pitchFamily="34" charset="0"/>
              </a:rPr>
              <a:t>Philosophical Term, philosophical studies among students.</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0" marR="0" indent="0" algn="just">
              <a:lnSpc>
                <a:spcPct val="115000"/>
              </a:lnSpc>
              <a:spcBef>
                <a:spcPts val="0"/>
              </a:spcBef>
              <a:spcAft>
                <a:spcPts val="1000"/>
              </a:spcAft>
              <a:buNone/>
            </a:pP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endParaRPr lang="en-US" dirty="0"/>
          </a:p>
        </p:txBody>
      </p:sp>
    </p:spTree>
    <p:extLst>
      <p:ext uri="{BB962C8B-B14F-4D97-AF65-F5344CB8AC3E}">
        <p14:creationId xmlns:p14="http://schemas.microsoft.com/office/powerpoint/2010/main" val="2862225697"/>
      </p:ext>
    </p:extLst>
  </p:cSld>
  <p:clrMapOvr>
    <a:masterClrMapping/>
  </p:clrMapOvr>
  <p:transition spd="slow">
    <p:push dir="u"/>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EDEADC3-539A-0014-B18A-BA29E005FFB3}"/>
              </a:ext>
            </a:extLst>
          </p:cNvPr>
          <p:cNvSpPr>
            <a:spLocks noGrp="1"/>
          </p:cNvSpPr>
          <p:nvPr>
            <p:ph idx="1"/>
          </p:nvPr>
        </p:nvSpPr>
        <p:spPr/>
        <p:txBody>
          <a:bodyPr>
            <a:normAutofit/>
          </a:bodyPr>
          <a:lstStyle/>
          <a:p>
            <a:pPr marL="0" indent="0" algn="ctr">
              <a:buNone/>
            </a:pPr>
            <a:r>
              <a:rPr lang="en-US" sz="9000" b="1" dirty="0">
                <a:effectLst>
                  <a:outerShdw blurRad="38100" dist="38100" dir="2700000" algn="tl">
                    <a:srgbClr val="000000">
                      <a:alpha val="43137"/>
                    </a:srgbClr>
                  </a:outerShdw>
                </a:effectLst>
              </a:rPr>
              <a:t>THANK </a:t>
            </a:r>
          </a:p>
          <a:p>
            <a:pPr marL="0" indent="0" algn="ctr">
              <a:buNone/>
            </a:pPr>
            <a:r>
              <a:rPr lang="en-US" sz="9000" b="1" dirty="0">
                <a:effectLst>
                  <a:outerShdw blurRad="38100" dist="38100" dir="2700000" algn="tl">
                    <a:srgbClr val="000000">
                      <a:alpha val="43137"/>
                    </a:srgbClr>
                  </a:outerShdw>
                </a:effectLst>
              </a:rPr>
              <a:t>YOU </a:t>
            </a:r>
          </a:p>
        </p:txBody>
      </p:sp>
    </p:spTree>
    <p:extLst>
      <p:ext uri="{BB962C8B-B14F-4D97-AF65-F5344CB8AC3E}">
        <p14:creationId xmlns:p14="http://schemas.microsoft.com/office/powerpoint/2010/main" val="4000159440"/>
      </p:ext>
    </p:extLst>
  </p:cSld>
  <p:clrMapOvr>
    <a:masterClrMapping/>
  </p:clrMapOvr>
  <p:transition spd="slow">
    <p:push dir="u"/>
  </p:transition>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docProps/app.xml><?xml version="1.0" encoding="utf-8"?>
<Properties xmlns="http://schemas.openxmlformats.org/officeDocument/2006/extended-properties" xmlns:vt="http://schemas.openxmlformats.org/officeDocument/2006/docPropsVTypes">
  <Template>Organic</Template>
  <TotalTime>25</TotalTime>
  <Words>1038</Words>
  <Application>Microsoft Office PowerPoint</Application>
  <PresentationFormat>Widescreen</PresentationFormat>
  <Paragraphs>59</Paragraphs>
  <Slides>12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12</vt:i4>
      </vt:variant>
    </vt:vector>
  </HeadingPairs>
  <TitlesOfParts>
    <vt:vector size="19" baseType="lpstr">
      <vt:lpstr>Arial</vt:lpstr>
      <vt:lpstr>Calibri</vt:lpstr>
      <vt:lpstr>Courier New</vt:lpstr>
      <vt:lpstr>Garamond</vt:lpstr>
      <vt:lpstr>Times New Roman</vt:lpstr>
      <vt:lpstr>Wingdings</vt:lpstr>
      <vt:lpstr>Organic</vt:lpstr>
      <vt:lpstr>NURTURING THE SEEDS OF FUTURE RESEARCH: CULTIVATING YOUNG MINDS IN SCHOOLS</vt:lpstr>
      <vt:lpstr>ABSTRACT </vt:lpstr>
      <vt:lpstr>REVIEW OF LITERATURE </vt:lpstr>
      <vt:lpstr>OBJECTIVES </vt:lpstr>
      <vt:lpstr>FINDINGS </vt:lpstr>
      <vt:lpstr>PowerPoint Presentation</vt:lpstr>
      <vt:lpstr>PowerPoint Presentation</vt:lpstr>
      <vt:lpstr>PowerPoint Presentation</vt:lpstr>
      <vt:lpstr>PowerPoint Presentation</vt:lpstr>
      <vt:lpstr> CONCLUSION </vt:lpstr>
      <vt:lpstr>REFERENCES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NURTURING THE SEEDS OF FUTURE RESEARCH: CULTIVATING YOUNG MINDS IN SCHOOLS</dc:title>
  <dc:creator>intel</dc:creator>
  <cp:lastModifiedBy>intel</cp:lastModifiedBy>
  <cp:revision>13</cp:revision>
  <dcterms:created xsi:type="dcterms:W3CDTF">2024-08-26T07:23:00Z</dcterms:created>
  <dcterms:modified xsi:type="dcterms:W3CDTF">2024-08-30T05:45:21Z</dcterms:modified>
</cp:coreProperties>
</file>