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4" r:id="rId5"/>
    <p:sldId id="265" r:id="rId6"/>
    <p:sldId id="266" r:id="rId7"/>
    <p:sldId id="267" r:id="rId8"/>
    <p:sldId id="268" r:id="rId9"/>
    <p:sldId id="269" r:id="rId10"/>
    <p:sldId id="270"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1A8302-0983-42B0-B51C-102A44752A97}"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endParaRPr lang="en-IN"/>
        </a:p>
      </dgm:t>
    </dgm:pt>
    <dgm:pt modelId="{A9DE41EF-A74C-41D7-A7DC-1591AE10C069}">
      <dgm:prSet phldrT="[Text]"/>
      <dgm:spPr/>
      <dgm:t>
        <a:bodyPr/>
        <a:lstStyle/>
        <a:p>
          <a:r>
            <a:rPr lang="en-IN"/>
            <a:t>Record Identified N-250</a:t>
          </a:r>
        </a:p>
      </dgm:t>
    </dgm:pt>
    <dgm:pt modelId="{AA25DA8C-477E-4CA8-9B7A-21C9A7B6088F}" type="parTrans" cxnId="{C8A55009-F8E2-4A47-AFEB-2E6863AC4899}">
      <dgm:prSet/>
      <dgm:spPr/>
      <dgm:t>
        <a:bodyPr/>
        <a:lstStyle/>
        <a:p>
          <a:endParaRPr lang="en-IN"/>
        </a:p>
      </dgm:t>
    </dgm:pt>
    <dgm:pt modelId="{13A7C64B-BEDA-4E27-A2E6-E373486711AA}" type="sibTrans" cxnId="{C8A55009-F8E2-4A47-AFEB-2E6863AC4899}">
      <dgm:prSet/>
      <dgm:spPr/>
      <dgm:t>
        <a:bodyPr/>
        <a:lstStyle/>
        <a:p>
          <a:endParaRPr lang="en-IN"/>
        </a:p>
      </dgm:t>
    </dgm:pt>
    <dgm:pt modelId="{58048569-9B0C-4AE7-BD84-37FE99E3E223}">
      <dgm:prSet phldrT="[Text]"/>
      <dgm:spPr/>
      <dgm:t>
        <a:bodyPr/>
        <a:lstStyle/>
        <a:p>
          <a:r>
            <a:rPr lang="en-IN"/>
            <a:t>Duplicates Removed N-130</a:t>
          </a:r>
        </a:p>
      </dgm:t>
    </dgm:pt>
    <dgm:pt modelId="{6F7A8A72-DB68-4280-9494-4FEC14A8D975}" type="parTrans" cxnId="{A341EDB6-E221-4699-B337-F75C9E22A0A7}">
      <dgm:prSet/>
      <dgm:spPr/>
      <dgm:t>
        <a:bodyPr/>
        <a:lstStyle/>
        <a:p>
          <a:endParaRPr lang="en-IN"/>
        </a:p>
      </dgm:t>
    </dgm:pt>
    <dgm:pt modelId="{53A69BCF-57B6-45C6-BE3D-21BC3B13A636}" type="sibTrans" cxnId="{A341EDB6-E221-4699-B337-F75C9E22A0A7}">
      <dgm:prSet/>
      <dgm:spPr/>
      <dgm:t>
        <a:bodyPr/>
        <a:lstStyle/>
        <a:p>
          <a:endParaRPr lang="en-IN"/>
        </a:p>
      </dgm:t>
    </dgm:pt>
    <dgm:pt modelId="{03A74538-3F1D-42E4-88A6-134FE34C0FA9}">
      <dgm:prSet phldrT="[Text]"/>
      <dgm:spPr/>
      <dgm:t>
        <a:bodyPr/>
        <a:lstStyle/>
        <a:p>
          <a:r>
            <a:rPr lang="en-IN" dirty="0"/>
            <a:t>Record Screened N-120</a:t>
          </a:r>
        </a:p>
      </dgm:t>
    </dgm:pt>
    <dgm:pt modelId="{69723C02-1072-458E-859F-992DF19B6DE0}" type="parTrans" cxnId="{1F27FA39-3E5F-44BD-B723-9D307DE1C979}">
      <dgm:prSet/>
      <dgm:spPr/>
      <dgm:t>
        <a:bodyPr/>
        <a:lstStyle/>
        <a:p>
          <a:endParaRPr lang="en-IN"/>
        </a:p>
      </dgm:t>
    </dgm:pt>
    <dgm:pt modelId="{64029CCA-33A6-4E12-AD64-784D99DE6069}" type="sibTrans" cxnId="{1F27FA39-3E5F-44BD-B723-9D307DE1C979}">
      <dgm:prSet/>
      <dgm:spPr/>
      <dgm:t>
        <a:bodyPr/>
        <a:lstStyle/>
        <a:p>
          <a:endParaRPr lang="en-IN"/>
        </a:p>
      </dgm:t>
    </dgm:pt>
    <dgm:pt modelId="{28B16AC9-22BA-4BAE-85EB-ED9505D0E3E0}">
      <dgm:prSet/>
      <dgm:spPr/>
      <dgm:t>
        <a:bodyPr/>
        <a:lstStyle/>
        <a:p>
          <a:r>
            <a:rPr lang="en-IN" dirty="0"/>
            <a:t>Records Assessed for Eligibility N-50</a:t>
          </a:r>
        </a:p>
      </dgm:t>
    </dgm:pt>
    <dgm:pt modelId="{012F7E20-A2F7-4238-B49B-999ACE6F0A14}" type="parTrans" cxnId="{8BE16297-7B6C-42E1-BB70-2404808CED62}">
      <dgm:prSet/>
      <dgm:spPr/>
      <dgm:t>
        <a:bodyPr/>
        <a:lstStyle/>
        <a:p>
          <a:endParaRPr lang="en-IN"/>
        </a:p>
      </dgm:t>
    </dgm:pt>
    <dgm:pt modelId="{13B31CC5-0832-419C-B7A4-5ACD5A959D0A}" type="sibTrans" cxnId="{8BE16297-7B6C-42E1-BB70-2404808CED62}">
      <dgm:prSet/>
      <dgm:spPr/>
      <dgm:t>
        <a:bodyPr/>
        <a:lstStyle/>
        <a:p>
          <a:endParaRPr lang="en-IN"/>
        </a:p>
      </dgm:t>
    </dgm:pt>
    <dgm:pt modelId="{46C242F4-F6F3-4397-A39C-396F1B5B552D}">
      <dgm:prSet/>
      <dgm:spPr/>
      <dgm:t>
        <a:bodyPr/>
        <a:lstStyle/>
        <a:p>
          <a:r>
            <a:rPr lang="en-IN"/>
            <a:t>Full-Text Articles Included N-22 </a:t>
          </a:r>
        </a:p>
      </dgm:t>
    </dgm:pt>
    <dgm:pt modelId="{54BA1F38-81A5-494C-9425-032ACC065CDF}" type="parTrans" cxnId="{77D82CD6-D8D8-4F6D-BDDC-E476F86949CE}">
      <dgm:prSet/>
      <dgm:spPr/>
      <dgm:t>
        <a:bodyPr/>
        <a:lstStyle/>
        <a:p>
          <a:endParaRPr lang="en-IN"/>
        </a:p>
      </dgm:t>
    </dgm:pt>
    <dgm:pt modelId="{EECCD7DD-B39D-4580-8069-11312056A7E3}" type="sibTrans" cxnId="{77D82CD6-D8D8-4F6D-BDDC-E476F86949CE}">
      <dgm:prSet/>
      <dgm:spPr/>
      <dgm:t>
        <a:bodyPr/>
        <a:lstStyle/>
        <a:p>
          <a:endParaRPr lang="en-IN"/>
        </a:p>
      </dgm:t>
    </dgm:pt>
    <dgm:pt modelId="{8226523D-AAAF-4968-8CD4-74E74FAAF165}" type="pres">
      <dgm:prSet presAssocID="{7D1A8302-0983-42B0-B51C-102A44752A97}" presName="Name0" presStyleCnt="0">
        <dgm:presLayoutVars>
          <dgm:dir/>
          <dgm:animLvl val="lvl"/>
          <dgm:resizeHandles val="exact"/>
        </dgm:presLayoutVars>
      </dgm:prSet>
      <dgm:spPr/>
    </dgm:pt>
    <dgm:pt modelId="{FDF76ACF-DBF2-4B0B-8191-91E023A19FD9}" type="pres">
      <dgm:prSet presAssocID="{46C242F4-F6F3-4397-A39C-396F1B5B552D}" presName="boxAndChildren" presStyleCnt="0"/>
      <dgm:spPr/>
    </dgm:pt>
    <dgm:pt modelId="{491D687A-A0ED-4104-ACB8-17BB528A7641}" type="pres">
      <dgm:prSet presAssocID="{46C242F4-F6F3-4397-A39C-396F1B5B552D}" presName="parentTextBox" presStyleLbl="node1" presStyleIdx="0" presStyleCnt="5" custLinFactNeighborX="535" custLinFactNeighborY="16752"/>
      <dgm:spPr/>
    </dgm:pt>
    <dgm:pt modelId="{F1DA05ED-E048-479E-9D97-16D7F5AAAFBE}" type="pres">
      <dgm:prSet presAssocID="{13B31CC5-0832-419C-B7A4-5ACD5A959D0A}" presName="sp" presStyleCnt="0"/>
      <dgm:spPr/>
    </dgm:pt>
    <dgm:pt modelId="{A30A13BC-F2A2-458C-95C7-C7C76605C992}" type="pres">
      <dgm:prSet presAssocID="{28B16AC9-22BA-4BAE-85EB-ED9505D0E3E0}" presName="arrowAndChildren" presStyleCnt="0"/>
      <dgm:spPr/>
    </dgm:pt>
    <dgm:pt modelId="{F0442C98-9C19-4F24-96F3-E56FD0F4DB5C}" type="pres">
      <dgm:prSet presAssocID="{28B16AC9-22BA-4BAE-85EB-ED9505D0E3E0}" presName="parentTextArrow" presStyleLbl="node1" presStyleIdx="1" presStyleCnt="5"/>
      <dgm:spPr/>
    </dgm:pt>
    <dgm:pt modelId="{BD07C113-7BEA-460E-BE1B-8C68AAFCAD69}" type="pres">
      <dgm:prSet presAssocID="{64029CCA-33A6-4E12-AD64-784D99DE6069}" presName="sp" presStyleCnt="0"/>
      <dgm:spPr/>
    </dgm:pt>
    <dgm:pt modelId="{D2D6C2AD-2D60-4B6A-AC5C-C3C023386D54}" type="pres">
      <dgm:prSet presAssocID="{03A74538-3F1D-42E4-88A6-134FE34C0FA9}" presName="arrowAndChildren" presStyleCnt="0"/>
      <dgm:spPr/>
    </dgm:pt>
    <dgm:pt modelId="{4C549915-5FA9-4349-8621-1B04AC345A0D}" type="pres">
      <dgm:prSet presAssocID="{03A74538-3F1D-42E4-88A6-134FE34C0FA9}" presName="parentTextArrow" presStyleLbl="node1" presStyleIdx="2" presStyleCnt="5"/>
      <dgm:spPr/>
    </dgm:pt>
    <dgm:pt modelId="{840B8C45-E967-4165-AEE0-AFC8193893B1}" type="pres">
      <dgm:prSet presAssocID="{53A69BCF-57B6-45C6-BE3D-21BC3B13A636}" presName="sp" presStyleCnt="0"/>
      <dgm:spPr/>
    </dgm:pt>
    <dgm:pt modelId="{B7A9991D-464C-4EF0-BEF2-5D071337E3E4}" type="pres">
      <dgm:prSet presAssocID="{58048569-9B0C-4AE7-BD84-37FE99E3E223}" presName="arrowAndChildren" presStyleCnt="0"/>
      <dgm:spPr/>
    </dgm:pt>
    <dgm:pt modelId="{42D4A348-C40F-4A74-8B37-3346EC34EFE9}" type="pres">
      <dgm:prSet presAssocID="{58048569-9B0C-4AE7-BD84-37FE99E3E223}" presName="parentTextArrow" presStyleLbl="node1" presStyleIdx="3" presStyleCnt="5"/>
      <dgm:spPr/>
    </dgm:pt>
    <dgm:pt modelId="{F501BED4-7803-4B86-B5B7-349C6777FF26}" type="pres">
      <dgm:prSet presAssocID="{13A7C64B-BEDA-4E27-A2E6-E373486711AA}" presName="sp" presStyleCnt="0"/>
      <dgm:spPr/>
    </dgm:pt>
    <dgm:pt modelId="{B7AE1D13-102D-4892-9C2E-5610A48FCECE}" type="pres">
      <dgm:prSet presAssocID="{A9DE41EF-A74C-41D7-A7DC-1591AE10C069}" presName="arrowAndChildren" presStyleCnt="0"/>
      <dgm:spPr/>
    </dgm:pt>
    <dgm:pt modelId="{CC00DB64-BE57-4034-B0ED-701E2E70FEEA}" type="pres">
      <dgm:prSet presAssocID="{A9DE41EF-A74C-41D7-A7DC-1591AE10C069}" presName="parentTextArrow" presStyleLbl="node1" presStyleIdx="4" presStyleCnt="5"/>
      <dgm:spPr/>
    </dgm:pt>
  </dgm:ptLst>
  <dgm:cxnLst>
    <dgm:cxn modelId="{81B19604-1998-4221-A3C3-C70098B3712E}" type="presOf" srcId="{58048569-9B0C-4AE7-BD84-37FE99E3E223}" destId="{42D4A348-C40F-4A74-8B37-3346EC34EFE9}" srcOrd="0" destOrd="0" presId="urn:microsoft.com/office/officeart/2005/8/layout/process4"/>
    <dgm:cxn modelId="{C8A55009-F8E2-4A47-AFEB-2E6863AC4899}" srcId="{7D1A8302-0983-42B0-B51C-102A44752A97}" destId="{A9DE41EF-A74C-41D7-A7DC-1591AE10C069}" srcOrd="0" destOrd="0" parTransId="{AA25DA8C-477E-4CA8-9B7A-21C9A7B6088F}" sibTransId="{13A7C64B-BEDA-4E27-A2E6-E373486711AA}"/>
    <dgm:cxn modelId="{9F3FED20-0865-400D-905E-33C453F91BFC}" type="presOf" srcId="{A9DE41EF-A74C-41D7-A7DC-1591AE10C069}" destId="{CC00DB64-BE57-4034-B0ED-701E2E70FEEA}" srcOrd="0" destOrd="0" presId="urn:microsoft.com/office/officeart/2005/8/layout/process4"/>
    <dgm:cxn modelId="{8A5D692B-68DE-4BED-90D9-BE80F8620072}" type="presOf" srcId="{03A74538-3F1D-42E4-88A6-134FE34C0FA9}" destId="{4C549915-5FA9-4349-8621-1B04AC345A0D}" srcOrd="0" destOrd="0" presId="urn:microsoft.com/office/officeart/2005/8/layout/process4"/>
    <dgm:cxn modelId="{1F27FA39-3E5F-44BD-B723-9D307DE1C979}" srcId="{7D1A8302-0983-42B0-B51C-102A44752A97}" destId="{03A74538-3F1D-42E4-88A6-134FE34C0FA9}" srcOrd="2" destOrd="0" parTransId="{69723C02-1072-458E-859F-992DF19B6DE0}" sibTransId="{64029CCA-33A6-4E12-AD64-784D99DE6069}"/>
    <dgm:cxn modelId="{03ADF23C-3F63-45F1-980D-583A12770C4A}" type="presOf" srcId="{7D1A8302-0983-42B0-B51C-102A44752A97}" destId="{8226523D-AAAF-4968-8CD4-74E74FAAF165}" srcOrd="0" destOrd="0" presId="urn:microsoft.com/office/officeart/2005/8/layout/process4"/>
    <dgm:cxn modelId="{D7271B6C-D5EA-4EA6-B1C1-15609CB35B7F}" type="presOf" srcId="{28B16AC9-22BA-4BAE-85EB-ED9505D0E3E0}" destId="{F0442C98-9C19-4F24-96F3-E56FD0F4DB5C}" srcOrd="0" destOrd="0" presId="urn:microsoft.com/office/officeart/2005/8/layout/process4"/>
    <dgm:cxn modelId="{8BE16297-7B6C-42E1-BB70-2404808CED62}" srcId="{7D1A8302-0983-42B0-B51C-102A44752A97}" destId="{28B16AC9-22BA-4BAE-85EB-ED9505D0E3E0}" srcOrd="3" destOrd="0" parTransId="{012F7E20-A2F7-4238-B49B-999ACE6F0A14}" sibTransId="{13B31CC5-0832-419C-B7A4-5ACD5A959D0A}"/>
    <dgm:cxn modelId="{A341EDB6-E221-4699-B337-F75C9E22A0A7}" srcId="{7D1A8302-0983-42B0-B51C-102A44752A97}" destId="{58048569-9B0C-4AE7-BD84-37FE99E3E223}" srcOrd="1" destOrd="0" parTransId="{6F7A8A72-DB68-4280-9494-4FEC14A8D975}" sibTransId="{53A69BCF-57B6-45C6-BE3D-21BC3B13A636}"/>
    <dgm:cxn modelId="{58ED0CD3-B54C-4DF4-89A8-9589847D19DD}" type="presOf" srcId="{46C242F4-F6F3-4397-A39C-396F1B5B552D}" destId="{491D687A-A0ED-4104-ACB8-17BB528A7641}" srcOrd="0" destOrd="0" presId="urn:microsoft.com/office/officeart/2005/8/layout/process4"/>
    <dgm:cxn modelId="{77D82CD6-D8D8-4F6D-BDDC-E476F86949CE}" srcId="{7D1A8302-0983-42B0-B51C-102A44752A97}" destId="{46C242F4-F6F3-4397-A39C-396F1B5B552D}" srcOrd="4" destOrd="0" parTransId="{54BA1F38-81A5-494C-9425-032ACC065CDF}" sibTransId="{EECCD7DD-B39D-4580-8069-11312056A7E3}"/>
    <dgm:cxn modelId="{5435A041-02C4-4569-9153-EFA91BAB07FD}" type="presParOf" srcId="{8226523D-AAAF-4968-8CD4-74E74FAAF165}" destId="{FDF76ACF-DBF2-4B0B-8191-91E023A19FD9}" srcOrd="0" destOrd="0" presId="urn:microsoft.com/office/officeart/2005/8/layout/process4"/>
    <dgm:cxn modelId="{18C48ABF-A2AF-4D75-9B0D-5FE65108D9CC}" type="presParOf" srcId="{FDF76ACF-DBF2-4B0B-8191-91E023A19FD9}" destId="{491D687A-A0ED-4104-ACB8-17BB528A7641}" srcOrd="0" destOrd="0" presId="urn:microsoft.com/office/officeart/2005/8/layout/process4"/>
    <dgm:cxn modelId="{3327CAA5-3A37-4701-B3DC-5C1718113A2A}" type="presParOf" srcId="{8226523D-AAAF-4968-8CD4-74E74FAAF165}" destId="{F1DA05ED-E048-479E-9D97-16D7F5AAAFBE}" srcOrd="1" destOrd="0" presId="urn:microsoft.com/office/officeart/2005/8/layout/process4"/>
    <dgm:cxn modelId="{92B3413E-478D-442A-B2E9-D50DDAB1DCD8}" type="presParOf" srcId="{8226523D-AAAF-4968-8CD4-74E74FAAF165}" destId="{A30A13BC-F2A2-458C-95C7-C7C76605C992}" srcOrd="2" destOrd="0" presId="urn:microsoft.com/office/officeart/2005/8/layout/process4"/>
    <dgm:cxn modelId="{2D44A713-E4AF-42F0-AA6E-9D5CC9225944}" type="presParOf" srcId="{A30A13BC-F2A2-458C-95C7-C7C76605C992}" destId="{F0442C98-9C19-4F24-96F3-E56FD0F4DB5C}" srcOrd="0" destOrd="0" presId="urn:microsoft.com/office/officeart/2005/8/layout/process4"/>
    <dgm:cxn modelId="{BA2EDB50-C7F8-4B5D-90B2-35E6DEC10661}" type="presParOf" srcId="{8226523D-AAAF-4968-8CD4-74E74FAAF165}" destId="{BD07C113-7BEA-460E-BE1B-8C68AAFCAD69}" srcOrd="3" destOrd="0" presId="urn:microsoft.com/office/officeart/2005/8/layout/process4"/>
    <dgm:cxn modelId="{32D1D15D-B9B2-46D3-8FF4-81D7F9740DD9}" type="presParOf" srcId="{8226523D-AAAF-4968-8CD4-74E74FAAF165}" destId="{D2D6C2AD-2D60-4B6A-AC5C-C3C023386D54}" srcOrd="4" destOrd="0" presId="urn:microsoft.com/office/officeart/2005/8/layout/process4"/>
    <dgm:cxn modelId="{E93AEEB6-699A-4B5B-92F1-090D0726B707}" type="presParOf" srcId="{D2D6C2AD-2D60-4B6A-AC5C-C3C023386D54}" destId="{4C549915-5FA9-4349-8621-1B04AC345A0D}" srcOrd="0" destOrd="0" presId="urn:microsoft.com/office/officeart/2005/8/layout/process4"/>
    <dgm:cxn modelId="{722A004F-5786-401F-A26E-24BABD4A2DD1}" type="presParOf" srcId="{8226523D-AAAF-4968-8CD4-74E74FAAF165}" destId="{840B8C45-E967-4165-AEE0-AFC8193893B1}" srcOrd="5" destOrd="0" presId="urn:microsoft.com/office/officeart/2005/8/layout/process4"/>
    <dgm:cxn modelId="{40BC7E56-64C6-424B-8695-EBC885E0CC1D}" type="presParOf" srcId="{8226523D-AAAF-4968-8CD4-74E74FAAF165}" destId="{B7A9991D-464C-4EF0-BEF2-5D071337E3E4}" srcOrd="6" destOrd="0" presId="urn:microsoft.com/office/officeart/2005/8/layout/process4"/>
    <dgm:cxn modelId="{920DDD79-0E6D-4F3B-8981-401F377688CE}" type="presParOf" srcId="{B7A9991D-464C-4EF0-BEF2-5D071337E3E4}" destId="{42D4A348-C40F-4A74-8B37-3346EC34EFE9}" srcOrd="0" destOrd="0" presId="urn:microsoft.com/office/officeart/2005/8/layout/process4"/>
    <dgm:cxn modelId="{48CF592E-B849-4FF2-9A5F-11028BE157E9}" type="presParOf" srcId="{8226523D-AAAF-4968-8CD4-74E74FAAF165}" destId="{F501BED4-7803-4B86-B5B7-349C6777FF26}" srcOrd="7" destOrd="0" presId="urn:microsoft.com/office/officeart/2005/8/layout/process4"/>
    <dgm:cxn modelId="{3B47FC8B-7203-4389-99E5-473FB025EDB1}" type="presParOf" srcId="{8226523D-AAAF-4968-8CD4-74E74FAAF165}" destId="{B7AE1D13-102D-4892-9C2E-5610A48FCECE}" srcOrd="8" destOrd="0" presId="urn:microsoft.com/office/officeart/2005/8/layout/process4"/>
    <dgm:cxn modelId="{F6CD57D3-13E3-489B-BC48-AE3462827B9F}" type="presParOf" srcId="{B7AE1D13-102D-4892-9C2E-5610A48FCECE}" destId="{CC00DB64-BE57-4034-B0ED-701E2E70FEE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1D687A-A0ED-4104-ACB8-17BB528A7641}">
      <dsp:nvSpPr>
        <dsp:cNvPr id="0" name=""/>
        <dsp:cNvSpPr/>
      </dsp:nvSpPr>
      <dsp:spPr>
        <a:xfrm>
          <a:off x="0" y="3563615"/>
          <a:ext cx="7444408" cy="58431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IN" sz="2000" kern="1200"/>
            <a:t>Full-Text Articles Included N-22 </a:t>
          </a:r>
        </a:p>
      </dsp:txBody>
      <dsp:txXfrm>
        <a:off x="0" y="3563615"/>
        <a:ext cx="7444408" cy="584315"/>
      </dsp:txXfrm>
    </dsp:sp>
    <dsp:sp modelId="{F0442C98-9C19-4F24-96F3-E56FD0F4DB5C}">
      <dsp:nvSpPr>
        <dsp:cNvPr id="0" name=""/>
        <dsp:cNvSpPr/>
      </dsp:nvSpPr>
      <dsp:spPr>
        <a:xfrm rot="10800000">
          <a:off x="0" y="2671720"/>
          <a:ext cx="7444408" cy="898677"/>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IN" sz="2000" kern="1200" dirty="0"/>
            <a:t>Records Assessed for Eligibility N-50</a:t>
          </a:r>
        </a:p>
      </dsp:txBody>
      <dsp:txXfrm rot="10800000">
        <a:off x="0" y="2671720"/>
        <a:ext cx="7444408" cy="583933"/>
      </dsp:txXfrm>
    </dsp:sp>
    <dsp:sp modelId="{4C549915-5FA9-4349-8621-1B04AC345A0D}">
      <dsp:nvSpPr>
        <dsp:cNvPr id="0" name=""/>
        <dsp:cNvSpPr/>
      </dsp:nvSpPr>
      <dsp:spPr>
        <a:xfrm rot="10800000">
          <a:off x="0" y="1781807"/>
          <a:ext cx="7444408" cy="898677"/>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IN" sz="2000" kern="1200" dirty="0"/>
            <a:t>Record Screened N-120</a:t>
          </a:r>
        </a:p>
      </dsp:txBody>
      <dsp:txXfrm rot="10800000">
        <a:off x="0" y="1781807"/>
        <a:ext cx="7444408" cy="583933"/>
      </dsp:txXfrm>
    </dsp:sp>
    <dsp:sp modelId="{42D4A348-C40F-4A74-8B37-3346EC34EFE9}">
      <dsp:nvSpPr>
        <dsp:cNvPr id="0" name=""/>
        <dsp:cNvSpPr/>
      </dsp:nvSpPr>
      <dsp:spPr>
        <a:xfrm rot="10800000">
          <a:off x="0" y="891895"/>
          <a:ext cx="7444408" cy="898677"/>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IN" sz="2000" kern="1200"/>
            <a:t>Duplicates Removed N-130</a:t>
          </a:r>
        </a:p>
      </dsp:txBody>
      <dsp:txXfrm rot="10800000">
        <a:off x="0" y="891895"/>
        <a:ext cx="7444408" cy="583933"/>
      </dsp:txXfrm>
    </dsp:sp>
    <dsp:sp modelId="{CC00DB64-BE57-4034-B0ED-701E2E70FEEA}">
      <dsp:nvSpPr>
        <dsp:cNvPr id="0" name=""/>
        <dsp:cNvSpPr/>
      </dsp:nvSpPr>
      <dsp:spPr>
        <a:xfrm rot="10800000">
          <a:off x="0" y="1982"/>
          <a:ext cx="7444408" cy="898677"/>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IN" sz="2000" kern="1200"/>
            <a:t>Record Identified N-250</a:t>
          </a:r>
        </a:p>
      </dsp:txBody>
      <dsp:txXfrm rot="10800000">
        <a:off x="0" y="1982"/>
        <a:ext cx="7444408" cy="58393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C85EF-75DF-0F48-4DCD-A6ED8C6D3A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A765109-E6B6-2A16-687F-FF4ED50B95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67DB1C4-70A5-8097-5930-C5F643B337B4}"/>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C99A8606-1573-DD7F-47D9-8642FB7C446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403AA45-2690-ECF2-4F8C-1533CB457755}"/>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383628185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F228-F0CF-DAB3-4502-66465F383DA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884F130-A76F-6794-A68A-D3994C6D91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0EA014D-3457-016D-7C5A-532E8732227B}"/>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42734231-C3BB-DFE7-4BEA-547C932D5B9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DEFE9F5-4B1E-7FFA-3A7D-04B74ED0DF28}"/>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341758924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C8283-D395-D25D-C698-BBE5D5C58B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50561923-F326-351C-2DE3-1FB80A1A49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DA0AFE-8176-1273-13D1-E50E6378FD70}"/>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0A5907FF-08A8-11F9-8384-809B9DFAFD4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7549415-8C81-AE60-1B54-C123FDB1EA0E}"/>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4189644717"/>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21970-F7CA-1383-85B0-2AA776ABAD6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6B9CC6A-5854-A133-D47B-962F2F9C00D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B957E1A-CA11-3CBD-21B0-EF1985DA92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AF58AB2B-121F-13A9-1BF3-8E86006FA9B8}"/>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6" name="Footer Placeholder 5">
            <a:extLst>
              <a:ext uri="{FF2B5EF4-FFF2-40B4-BE49-F238E27FC236}">
                <a16:creationId xmlns:a16="http://schemas.microsoft.com/office/drawing/2014/main" id="{302A6704-B234-0498-34C1-2DFFF1BD8E7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1777A85-73EC-2924-F994-035AE8F75277}"/>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12653350"/>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E36F1-9E15-2F00-CD70-BD25034BCD85}"/>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0451D48-9143-981A-8051-0F7D7E85D7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4F401C-4420-B2A3-D276-F07B8673CB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5027A93-EC4C-2098-4DF3-97C1C589E8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7DD59E-6022-D530-A456-41C19B81E6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5DC8075F-ECDE-BF17-816C-337D346769E0}"/>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8" name="Footer Placeholder 7">
            <a:extLst>
              <a:ext uri="{FF2B5EF4-FFF2-40B4-BE49-F238E27FC236}">
                <a16:creationId xmlns:a16="http://schemas.microsoft.com/office/drawing/2014/main" id="{56FA48C4-AB8A-B2C2-42EB-9EC5B86D7787}"/>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7680878-12A7-AEA0-3C9B-DC8F33C3B187}"/>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256957089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5B880-45DD-48BA-C717-09633DA5525E}"/>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97CE964E-4C5C-4B49-D83E-4DFB855907FC}"/>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4" name="Footer Placeholder 3">
            <a:extLst>
              <a:ext uri="{FF2B5EF4-FFF2-40B4-BE49-F238E27FC236}">
                <a16:creationId xmlns:a16="http://schemas.microsoft.com/office/drawing/2014/main" id="{C3945939-4A11-0C32-0BAF-BC140DA5842B}"/>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C47DC9A3-DA46-1E55-689F-D485E7ABEDCF}"/>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1524027527"/>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54BBD-E0AF-9287-34C9-36E2D67117F1}"/>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3" name="Footer Placeholder 2">
            <a:extLst>
              <a:ext uri="{FF2B5EF4-FFF2-40B4-BE49-F238E27FC236}">
                <a16:creationId xmlns:a16="http://schemas.microsoft.com/office/drawing/2014/main" id="{1772B866-4427-3ED9-04BB-7182AB28AC96}"/>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E16FA920-8277-7108-C35A-7DC3FC7B4718}"/>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3387545968"/>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BBCAD-D07E-1894-418C-94EA0725F6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13C8A6C8-B265-0FF7-75D2-A6D3B14ABF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4DEA0EF-2DF8-4B4E-3745-2F3CD029BE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114460-CA6E-C294-D95C-3CB0CDBE3859}"/>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6" name="Footer Placeholder 5">
            <a:extLst>
              <a:ext uri="{FF2B5EF4-FFF2-40B4-BE49-F238E27FC236}">
                <a16:creationId xmlns:a16="http://schemas.microsoft.com/office/drawing/2014/main" id="{D73ABD52-E631-CCDD-D8B3-D54E62B88FA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EC1415D-5AC5-A6FA-3F58-05D90255AD3D}"/>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253337656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BDAF8-0F91-4110-2A43-E8F47782A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A48217BA-93A1-DEF3-12B2-B708638BAF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3B29E26-9AAF-61FC-01F4-9AA263308F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F32467-15BC-C641-AFE8-BC54F6F7CE4B}"/>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6" name="Footer Placeholder 5">
            <a:extLst>
              <a:ext uri="{FF2B5EF4-FFF2-40B4-BE49-F238E27FC236}">
                <a16:creationId xmlns:a16="http://schemas.microsoft.com/office/drawing/2014/main" id="{79C1E8A0-E62D-5F22-EFAC-B7EBA61B3E3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4D2A468-FCBD-A3BC-448E-922D9CD64E0E}"/>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858867005"/>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6333C-06FE-314C-1976-76B6B7D84F8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F45B273-578B-6182-381B-2268333589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184BF06-B905-5186-6AE4-51002551A600}"/>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2EA68F78-F329-1A15-DDD0-EC260CAF1ED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E579832-1051-18BF-A97E-DE6D0AB22394}"/>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848248248"/>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88C0A5-60F8-EFD5-109C-6602F46CDA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98269A9F-1728-A6C9-8094-362B6A4A34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5B887CC-58C7-9A43-923D-A00838430B10}"/>
              </a:ext>
            </a:extLst>
          </p:cNvPr>
          <p:cNvSpPr>
            <a:spLocks noGrp="1"/>
          </p:cNvSpPr>
          <p:nvPr>
            <p:ph type="dt" sz="half" idx="10"/>
          </p:nvPr>
        </p:nvSpPr>
        <p:spPr/>
        <p:txBody>
          <a:body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3685E52E-DAE7-5BB9-75E3-0351A84A327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DD80CAD-2A92-F57E-652D-B2B5D3A41441}"/>
              </a:ext>
            </a:extLst>
          </p:cNvPr>
          <p:cNvSpPr>
            <a:spLocks noGrp="1"/>
          </p:cNvSpPr>
          <p:nvPr>
            <p:ph type="sldNum" sz="quarter" idx="12"/>
          </p:nvPr>
        </p:nvSpPr>
        <p:spPr/>
        <p:txBody>
          <a:bodyPr/>
          <a:lstStyle/>
          <a:p>
            <a:fld id="{1AA1D721-7278-4861-BE9D-C4DBBAD42BC4}" type="slidenum">
              <a:rPr lang="en-IN" smtClean="0"/>
              <a:t>‹#›</a:t>
            </a:fld>
            <a:endParaRPr lang="en-IN"/>
          </a:p>
        </p:txBody>
      </p:sp>
    </p:spTree>
    <p:extLst>
      <p:ext uri="{BB962C8B-B14F-4D97-AF65-F5344CB8AC3E}">
        <p14:creationId xmlns:p14="http://schemas.microsoft.com/office/powerpoint/2010/main" val="1912860958"/>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EC022E-2CF4-E627-B6B6-2837B971EC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BAAD309-2C53-E175-A0A1-E3F200D721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EA769B1-39D4-43AE-EB15-EC8C643E9C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B6F92C-329E-4DB2-966D-8B06404CC100}" type="datetimeFigureOut">
              <a:rPr lang="en-IN" smtClean="0"/>
              <a:t>24-08-2024</a:t>
            </a:fld>
            <a:endParaRPr lang="en-IN"/>
          </a:p>
        </p:txBody>
      </p:sp>
      <p:sp>
        <p:nvSpPr>
          <p:cNvPr id="5" name="Footer Placeholder 4">
            <a:extLst>
              <a:ext uri="{FF2B5EF4-FFF2-40B4-BE49-F238E27FC236}">
                <a16:creationId xmlns:a16="http://schemas.microsoft.com/office/drawing/2014/main" id="{72475A0B-78D1-D38D-1B90-84FF6DBDAE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DDF47D3A-BE0F-B6A7-E6E4-ABC1537E86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A1D721-7278-4861-BE9D-C4DBBAD42BC4}" type="slidenum">
              <a:rPr lang="en-IN" smtClean="0"/>
              <a:t>‹#›</a:t>
            </a:fld>
            <a:endParaRPr lang="en-IN"/>
          </a:p>
        </p:txBody>
      </p:sp>
    </p:spTree>
    <p:extLst>
      <p:ext uri="{BB962C8B-B14F-4D97-AF65-F5344CB8AC3E}">
        <p14:creationId xmlns:p14="http://schemas.microsoft.com/office/powerpoint/2010/main" val="1939035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ite PowerPoint Background, Free White Backgrounds for Templates -  SlideBackground">
            <a:extLst>
              <a:ext uri="{FF2B5EF4-FFF2-40B4-BE49-F238E27FC236}">
                <a16:creationId xmlns:a16="http://schemas.microsoft.com/office/drawing/2014/main" id="{D1D117C6-1659-C817-AD1B-157E52889A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CE9E3BFE-3E3A-F971-D45A-2DB6FBB5FDB1}"/>
              </a:ext>
            </a:extLst>
          </p:cNvPr>
          <p:cNvSpPr>
            <a:spLocks noGrp="1"/>
          </p:cNvSpPr>
          <p:nvPr>
            <p:ph type="subTitle" idx="1"/>
          </p:nvPr>
        </p:nvSpPr>
        <p:spPr>
          <a:xfrm>
            <a:off x="761999" y="978107"/>
            <a:ext cx="10668001" cy="3395110"/>
          </a:xfrm>
        </p:spPr>
        <p:txBody>
          <a:bodyPr>
            <a:normAutofit/>
          </a:bodyPr>
          <a:lstStyle/>
          <a:p>
            <a:pPr>
              <a:lnSpc>
                <a:spcPct val="150000"/>
              </a:lnSpc>
            </a:pP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EXPLORING INVESTIGATIVE JOURNALISM'S CHALLENGES: A META-ANALYTIC REVIEW</a:t>
            </a:r>
            <a:endParaRPr lang="en-IN" sz="40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73E54E6E-C808-EF9D-E089-59488DBC889D}"/>
              </a:ext>
            </a:extLst>
          </p:cNvPr>
          <p:cNvSpPr txBox="1"/>
          <p:nvPr/>
        </p:nvSpPr>
        <p:spPr>
          <a:xfrm>
            <a:off x="5804452" y="5055448"/>
            <a:ext cx="6096000" cy="1232966"/>
          </a:xfrm>
          <a:prstGeom prst="rect">
            <a:avLst/>
          </a:prstGeom>
          <a:noFill/>
        </p:spPr>
        <p:txBody>
          <a:bodyPr wrap="square">
            <a:spAutoFit/>
          </a:bodyPr>
          <a:lstStyle/>
          <a:p>
            <a:pPr algn="r">
              <a:lnSpc>
                <a:spcPct val="115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Shweta Sharma</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Research Scholar, </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GD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Goenka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University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915806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D03EE080-70AB-D366-B120-7BD360AF47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382"/>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27B5D4A-7E5A-BC6F-689F-1C13CECFA118}"/>
              </a:ext>
            </a:extLst>
          </p:cNvPr>
          <p:cNvSpPr txBox="1"/>
          <p:nvPr/>
        </p:nvSpPr>
        <p:spPr>
          <a:xfrm>
            <a:off x="284920" y="-46382"/>
            <a:ext cx="11622158" cy="834524"/>
          </a:xfrm>
          <a:prstGeom prst="rect">
            <a:avLst/>
          </a:prstGeom>
          <a:noFill/>
        </p:spPr>
        <p:txBody>
          <a:bodyPr wrap="square">
            <a:spAutoFit/>
          </a:bodyPr>
          <a:lstStyle/>
          <a:p>
            <a:pPr algn="ctr">
              <a:lnSpc>
                <a:spcPct val="150000"/>
              </a:lnSpc>
              <a:spcAft>
                <a:spcPts val="800"/>
              </a:spcAft>
            </a:pPr>
            <a:r>
              <a:rPr lang="en-IN" sz="3600" b="1" kern="100"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3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F8B888A5-B777-BABD-77C7-8FAC2EEB3A8A}"/>
              </a:ext>
            </a:extLst>
          </p:cNvPr>
          <p:cNvSpPr txBox="1"/>
          <p:nvPr/>
        </p:nvSpPr>
        <p:spPr>
          <a:xfrm>
            <a:off x="284920" y="751545"/>
            <a:ext cx="11907078" cy="6167329"/>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Investigative journalism stands as a cornerstone of democratic societies, playing an indispensable role in uncovering corruption, exposing injustices, and holding powerful entities accountable. By delving beyond surface-level reporting, investigative journalists provide in-depth analysis and uncover hidden facets of significant issues, thereby fostering informed public discourse and facilitating systemic change. </a:t>
            </a: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landscape of journalism has undergone dramatic transformations in recent decades. The advent of digital media and the decline of traditional revenue models have precipitated financial instability, placing investigative journalism under considerable strain. Media organizations, grappling with reduced budgets, often deprioritize resource-intensive investigative projects in favour of more immediate, revenue-generating content. </a:t>
            </a:r>
            <a:endParaRPr lang="en-IN" kern="100"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Technological advancements present a double-edged sword for investigative journalism. While digital tools and data analytics have revolutionized investigative techniques, enhancing the ability to uncover complex stories, they also introduce new vulnerabilities. </a:t>
            </a:r>
            <a:endParaRPr lang="en-IN" sz="1800" kern="100" dirty="0">
              <a:effectLst/>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Political pressures and ethical dilemmas further exacerbate the difficulties faced by investigative journalists. Governments and powerful interest groups often exert influence to suppress </a:t>
            </a:r>
            <a:r>
              <a:rPr lang="en-IN" sz="1800" dirty="0" err="1">
                <a:effectLst/>
                <a:latin typeface="Times New Roman" panose="02020603050405020304" pitchFamily="18" charset="0"/>
                <a:ea typeface="Calibri" panose="020F0502020204030204" pitchFamily="34" charset="0"/>
              </a:rPr>
              <a:t>unfavorable</a:t>
            </a:r>
            <a:r>
              <a:rPr lang="en-IN" sz="1800" dirty="0">
                <a:effectLst/>
                <a:latin typeface="Times New Roman" panose="02020603050405020304" pitchFamily="18" charset="0"/>
                <a:ea typeface="Calibri" panose="020F0502020204030204" pitchFamily="34" charset="0"/>
              </a:rPr>
              <a:t> coverage, compromising journalistic independence</a:t>
            </a:r>
            <a:endParaRPr lang="en-IN" sz="1800" kern="1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6949765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6B7F412B-E031-5BCC-9A9F-246E4400E8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5D1A3D7-BCF7-4AB7-5CA5-B0E6F2021F1E}"/>
              </a:ext>
            </a:extLst>
          </p:cNvPr>
          <p:cNvSpPr txBox="1"/>
          <p:nvPr/>
        </p:nvSpPr>
        <p:spPr>
          <a:xfrm>
            <a:off x="225287" y="616441"/>
            <a:ext cx="11741426" cy="916982"/>
          </a:xfrm>
          <a:prstGeom prst="rect">
            <a:avLst/>
          </a:prstGeom>
          <a:noFill/>
        </p:spPr>
        <p:txBody>
          <a:bodyPr wrap="square">
            <a:spAutoFit/>
          </a:bodyPr>
          <a:lstStyle/>
          <a:p>
            <a:pPr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RESEARCH OBJECTIVES</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66556227-15ED-E461-8A1B-9C80D8A28B99}"/>
              </a:ext>
            </a:extLst>
          </p:cNvPr>
          <p:cNvSpPr txBox="1"/>
          <p:nvPr/>
        </p:nvSpPr>
        <p:spPr>
          <a:xfrm>
            <a:off x="225287" y="2205911"/>
            <a:ext cx="11741426" cy="2188035"/>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To systematically identify and categorize the primary challenges faced by investigative journalists, including financial constraints, legal risks, technological impacts, political pressures, and ethical dilemmas.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To suggest potential support mechanisms, legal protections, and ethical guidelines that could enhance the resilience and effectiveness of investigative journalism.</a:t>
            </a:r>
          </a:p>
          <a:p>
            <a:pPr marL="342900" lvl="0" indent="-342900" algn="just">
              <a:lnSpc>
                <a:spcPct val="150000"/>
              </a:lnSpc>
              <a:spcAft>
                <a:spcPts val="800"/>
              </a:spcAft>
              <a:buFont typeface="Symbol" panose="05050102010706020507" pitchFamily="18" charset="2"/>
              <a:buChar char=""/>
            </a:pP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93931005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White PowerPoint Background, Free White Backgrounds for Templates -  SlideBackground">
            <a:extLst>
              <a:ext uri="{FF2B5EF4-FFF2-40B4-BE49-F238E27FC236}">
                <a16:creationId xmlns:a16="http://schemas.microsoft.com/office/drawing/2014/main" id="{F712AE7A-4258-BEEE-FBCA-C29B0E35B7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E11A1A-AB35-D5EA-FAA8-3CD9B3880194}"/>
              </a:ext>
            </a:extLst>
          </p:cNvPr>
          <p:cNvSpPr txBox="1"/>
          <p:nvPr/>
        </p:nvSpPr>
        <p:spPr>
          <a:xfrm>
            <a:off x="291548" y="314838"/>
            <a:ext cx="11622156" cy="916982"/>
          </a:xfrm>
          <a:prstGeom prst="rect">
            <a:avLst/>
          </a:prstGeom>
          <a:noFill/>
        </p:spPr>
        <p:txBody>
          <a:bodyPr wrap="square">
            <a:spAutoFit/>
          </a:bodyPr>
          <a:lstStyle/>
          <a:p>
            <a:pPr lvl="0"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RESEARCH METHODOLOGY </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B1613016-4F90-66A1-DC85-2C7F8331DBB0}"/>
              </a:ext>
            </a:extLst>
          </p:cNvPr>
          <p:cNvSpPr txBox="1"/>
          <p:nvPr/>
        </p:nvSpPr>
        <p:spPr>
          <a:xfrm>
            <a:off x="159026" y="1474449"/>
            <a:ext cx="11622156" cy="5449377"/>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The study selection process involved screening titles and abstracts of articles from databases such as PubMed, Google Scholar, and JSTOR, with inclusion criteria focusing on empirical studies, theoretical papers, and reviews published in the last 15 years and written in English.</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A total of 250 studies were selected based on their direct relevance to the identified challenges, including financial constraints, legal risks, technological impacts, political pressures, and ethical dilemmas. Data was extracted using a standardized form, capturing study characteristics and key findings. </a:t>
            </a:r>
            <a:endParaRPr lang="en-IN" dirty="0">
              <a:latin typeface="Times New Roman" panose="02020603050405020304" pitchFamily="18" charset="0"/>
              <a:ea typeface="Calibri" panose="020F0502020204030204" pitchFamily="34" charset="0"/>
            </a:endParaRPr>
          </a:p>
          <a:p>
            <a:pPr algn="just">
              <a:lnSpc>
                <a:spcPct val="150000"/>
              </a:lnSpc>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Research Database and Article Selection</a:t>
            </a:r>
          </a:p>
          <a:p>
            <a:pPr marL="285750" indent="-285750" algn="just">
              <a:lnSpc>
                <a:spcPct val="150000"/>
              </a:lnSpc>
              <a:buFont typeface="Courier New" panose="02070309020205020404" pitchFamily="49" charset="0"/>
              <a:buChar char="o"/>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study conducted a systematic review of the literature using multiple databases, including PubMed, Google Scholar, and JSTOR, to identify relevant articles addressing the challenges encountered by investigative journalism. The search strategy involved the combination of keywords such as "investigative journalism," "challenges," "financial constraints," "legal risks," "technological impacts," "political pressures," and "ethical dilemmas.“</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Initially, a total of 250 records were identified through the database search. After removing duplicates and screening based on title and abstract, 120 records were assessed for eligibility.</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17327806"/>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White PowerPoint Background, Free White Backgrounds for Templates -  SlideBackground">
            <a:extLst>
              <a:ext uri="{FF2B5EF4-FFF2-40B4-BE49-F238E27FC236}">
                <a16:creationId xmlns:a16="http://schemas.microsoft.com/office/drawing/2014/main" id="{B5990858-29A8-FB36-AE1D-A141DC6B43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09137F-527F-98F7-ED89-4423668258C2}"/>
              </a:ext>
            </a:extLst>
          </p:cNvPr>
          <p:cNvSpPr txBox="1"/>
          <p:nvPr/>
        </p:nvSpPr>
        <p:spPr>
          <a:xfrm>
            <a:off x="4134679" y="576685"/>
            <a:ext cx="4452731"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Figure 1: PRISMA Flow Diagram</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7" name="Diagram 6">
            <a:extLst>
              <a:ext uri="{FF2B5EF4-FFF2-40B4-BE49-F238E27FC236}">
                <a16:creationId xmlns:a16="http://schemas.microsoft.com/office/drawing/2014/main" id="{4376C3A9-F723-A301-CF83-A3254A6DCF3F}"/>
              </a:ext>
            </a:extLst>
          </p:cNvPr>
          <p:cNvGraphicFramePr/>
          <p:nvPr>
            <p:extLst>
              <p:ext uri="{D42A27DB-BD31-4B8C-83A1-F6EECF244321}">
                <p14:modId xmlns:p14="http://schemas.microsoft.com/office/powerpoint/2010/main" val="262248647"/>
              </p:ext>
            </p:extLst>
          </p:nvPr>
        </p:nvGraphicFramePr>
        <p:xfrm>
          <a:off x="2216427" y="1470991"/>
          <a:ext cx="7444408" cy="41479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714693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White PowerPoint Background, Free White Backgrounds for Templates -  SlideBackground">
            <a:extLst>
              <a:ext uri="{FF2B5EF4-FFF2-40B4-BE49-F238E27FC236}">
                <a16:creationId xmlns:a16="http://schemas.microsoft.com/office/drawing/2014/main" id="{F9781046-DE62-CC7B-7F91-BCDA3CF062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59636"/>
            <a:ext cx="12191999" cy="69507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White PowerPoint Background, Free White Backgrounds for Templates -  SlideBackground">
            <a:extLst>
              <a:ext uri="{FF2B5EF4-FFF2-40B4-BE49-F238E27FC236}">
                <a16:creationId xmlns:a16="http://schemas.microsoft.com/office/drawing/2014/main" id="{5553620F-A1A9-5103-E45E-30D83395BC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02782C7-37ED-711B-32F4-4E00F866B427}"/>
              </a:ext>
            </a:extLst>
          </p:cNvPr>
          <p:cNvSpPr txBox="1"/>
          <p:nvPr/>
        </p:nvSpPr>
        <p:spPr>
          <a:xfrm>
            <a:off x="284921" y="170771"/>
            <a:ext cx="11622157" cy="718466"/>
          </a:xfrm>
          <a:prstGeom prst="rect">
            <a:avLst/>
          </a:prstGeom>
          <a:noFill/>
        </p:spPr>
        <p:txBody>
          <a:bodyPr wrap="square">
            <a:spAutoFit/>
          </a:bodyPr>
          <a:lstStyle/>
          <a:p>
            <a:pPr algn="ctr">
              <a:lnSpc>
                <a:spcPct val="107000"/>
              </a:lnSpc>
              <a:spcAft>
                <a:spcPts val="800"/>
              </a:spcAft>
            </a:pPr>
            <a:r>
              <a:rPr lang="en-IN" sz="4000" b="1" kern="0" dirty="0">
                <a:effectLst/>
                <a:latin typeface="Times New Roman" panose="02020603050405020304" pitchFamily="18" charset="0"/>
                <a:ea typeface="Times New Roman" panose="02020603050405020304" pitchFamily="18" charset="0"/>
                <a:cs typeface="Mangal" panose="02040503050203030202" pitchFamily="18" charset="0"/>
              </a:rPr>
              <a:t>LITERATURE REVIEW</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5" name="Table 4">
            <a:extLst>
              <a:ext uri="{FF2B5EF4-FFF2-40B4-BE49-F238E27FC236}">
                <a16:creationId xmlns:a16="http://schemas.microsoft.com/office/drawing/2014/main" id="{3DB2A1F4-9E7A-7127-6815-173F3DAB3327}"/>
              </a:ext>
            </a:extLst>
          </p:cNvPr>
          <p:cNvGraphicFramePr>
            <a:graphicFrameLocks noGrp="1"/>
          </p:cNvGraphicFramePr>
          <p:nvPr>
            <p:extLst>
              <p:ext uri="{D42A27DB-BD31-4B8C-83A1-F6EECF244321}">
                <p14:modId xmlns:p14="http://schemas.microsoft.com/office/powerpoint/2010/main" val="823625249"/>
              </p:ext>
            </p:extLst>
          </p:nvPr>
        </p:nvGraphicFramePr>
        <p:xfrm>
          <a:off x="284921" y="889237"/>
          <a:ext cx="11774558" cy="5854383"/>
        </p:xfrm>
        <a:graphic>
          <a:graphicData uri="http://schemas.openxmlformats.org/drawingml/2006/table">
            <a:tbl>
              <a:tblPr firstRow="1" firstCol="1" bandRow="1">
                <a:tableStyleId>{5C22544A-7EE6-4342-B048-85BDC9FD1C3A}</a:tableStyleId>
              </a:tblPr>
              <a:tblGrid>
                <a:gridCol w="633391">
                  <a:extLst>
                    <a:ext uri="{9D8B030D-6E8A-4147-A177-3AD203B41FA5}">
                      <a16:colId xmlns:a16="http://schemas.microsoft.com/office/drawing/2014/main" val="3145431504"/>
                    </a:ext>
                  </a:extLst>
                </a:gridCol>
                <a:gridCol w="1581520">
                  <a:extLst>
                    <a:ext uri="{9D8B030D-6E8A-4147-A177-3AD203B41FA5}">
                      <a16:colId xmlns:a16="http://schemas.microsoft.com/office/drawing/2014/main" val="443029635"/>
                    </a:ext>
                  </a:extLst>
                </a:gridCol>
                <a:gridCol w="931150">
                  <a:extLst>
                    <a:ext uri="{9D8B030D-6E8A-4147-A177-3AD203B41FA5}">
                      <a16:colId xmlns:a16="http://schemas.microsoft.com/office/drawing/2014/main" val="2711517946"/>
                    </a:ext>
                  </a:extLst>
                </a:gridCol>
                <a:gridCol w="1746072">
                  <a:extLst>
                    <a:ext uri="{9D8B030D-6E8A-4147-A177-3AD203B41FA5}">
                      <a16:colId xmlns:a16="http://schemas.microsoft.com/office/drawing/2014/main" val="884370107"/>
                    </a:ext>
                  </a:extLst>
                </a:gridCol>
                <a:gridCol w="2235808">
                  <a:extLst>
                    <a:ext uri="{9D8B030D-6E8A-4147-A177-3AD203B41FA5}">
                      <a16:colId xmlns:a16="http://schemas.microsoft.com/office/drawing/2014/main" val="1114752742"/>
                    </a:ext>
                  </a:extLst>
                </a:gridCol>
                <a:gridCol w="1936742">
                  <a:extLst>
                    <a:ext uri="{9D8B030D-6E8A-4147-A177-3AD203B41FA5}">
                      <a16:colId xmlns:a16="http://schemas.microsoft.com/office/drawing/2014/main" val="1941688948"/>
                    </a:ext>
                  </a:extLst>
                </a:gridCol>
                <a:gridCol w="2709875">
                  <a:extLst>
                    <a:ext uri="{9D8B030D-6E8A-4147-A177-3AD203B41FA5}">
                      <a16:colId xmlns:a16="http://schemas.microsoft.com/office/drawing/2014/main" val="2043420367"/>
                    </a:ext>
                  </a:extLst>
                </a:gridCol>
              </a:tblGrid>
              <a:tr h="561068">
                <a:tc>
                  <a:txBody>
                    <a:bodyPr/>
                    <a:lstStyle/>
                    <a:p>
                      <a:pPr algn="ctr">
                        <a:lnSpc>
                          <a:spcPct val="107000"/>
                        </a:lnSpc>
                        <a:spcAft>
                          <a:spcPts val="800"/>
                        </a:spcAft>
                      </a:pPr>
                      <a:r>
                        <a:rPr lang="en-IN" sz="1800" kern="100" dirty="0">
                          <a:effectLst/>
                          <a:latin typeface="Times New Roman" panose="02020603050405020304" pitchFamily="18" charset="0"/>
                          <a:cs typeface="Times New Roman" panose="02020603050405020304" pitchFamily="18" charset="0"/>
                        </a:rPr>
                        <a:t>Sr. N.</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Author</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Year</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Location</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Objective</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Research Technique</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07000"/>
                        </a:lnSpc>
                        <a:spcAft>
                          <a:spcPts val="800"/>
                        </a:spcAft>
                      </a:pPr>
                      <a:r>
                        <a:rPr lang="en-IN" sz="1800" kern="100">
                          <a:effectLst/>
                          <a:latin typeface="Times New Roman" panose="02020603050405020304" pitchFamily="18" charset="0"/>
                          <a:cs typeface="Times New Roman" panose="02020603050405020304" pitchFamily="18" charset="0"/>
                        </a:rPr>
                        <a:t>Findings and Suggestions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extLst>
                  <a:ext uri="{0D108BD9-81ED-4DB2-BD59-A6C34878D82A}">
                    <a16:rowId xmlns:a16="http://schemas.microsoft.com/office/drawing/2014/main" val="3937169132"/>
                  </a:ext>
                </a:extLst>
              </a:tr>
              <a:tr h="1815246">
                <a:tc>
                  <a:txBody>
                    <a:bodyPr/>
                    <a:lstStyle/>
                    <a:p>
                      <a:pPr>
                        <a:lnSpc>
                          <a:spcPct val="107000"/>
                        </a:lnSpc>
                        <a:spcAft>
                          <a:spcPts val="800"/>
                        </a:spcAft>
                      </a:pPr>
                      <a:r>
                        <a:rPr lang="en-IN" sz="1800" kern="0">
                          <a:effectLst/>
                          <a:latin typeface="Times New Roman" panose="02020603050405020304" pitchFamily="18" charset="0"/>
                          <a:cs typeface="Times New Roman" panose="02020603050405020304" pitchFamily="18" charset="0"/>
                        </a:rPr>
                        <a:t>1.</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Kim, et al.</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2016</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South Korea</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Investigate challenges faced by freelance journalists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Focus Group</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Freelance journalists face precarious working conditions and lack institutional support, highlighting the need for collective advocacy.</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extLst>
                  <a:ext uri="{0D108BD9-81ED-4DB2-BD59-A6C34878D82A}">
                    <a16:rowId xmlns:a16="http://schemas.microsoft.com/office/drawing/2014/main" val="2561513334"/>
                  </a:ext>
                </a:extLst>
              </a:tr>
              <a:tr h="1508611">
                <a:tc>
                  <a:txBody>
                    <a:bodyPr/>
                    <a:lstStyle/>
                    <a:p>
                      <a:pPr>
                        <a:lnSpc>
                          <a:spcPct val="107000"/>
                        </a:lnSpc>
                        <a:spcAft>
                          <a:spcPts val="800"/>
                        </a:spcAft>
                      </a:pPr>
                      <a:r>
                        <a:rPr lang="en-IN" sz="1800" kern="0">
                          <a:effectLst/>
                          <a:latin typeface="Times New Roman" panose="02020603050405020304" pitchFamily="18" charset="0"/>
                          <a:cs typeface="Times New Roman" panose="02020603050405020304" pitchFamily="18" charset="0"/>
                        </a:rPr>
                        <a:t>2</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Jones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2017</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UK</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err="1">
                          <a:effectLst/>
                          <a:latin typeface="Times New Roman" panose="02020603050405020304" pitchFamily="18" charset="0"/>
                          <a:cs typeface="Times New Roman" panose="02020603050405020304" pitchFamily="18" charset="0"/>
                        </a:rPr>
                        <a:t>Analyze</a:t>
                      </a:r>
                      <a:r>
                        <a:rPr lang="en-IN" sz="1800" kern="100" dirty="0">
                          <a:effectLst/>
                          <a:latin typeface="Times New Roman" panose="02020603050405020304" pitchFamily="18" charset="0"/>
                          <a:cs typeface="Times New Roman" panose="02020603050405020304" pitchFamily="18" charset="0"/>
                        </a:rPr>
                        <a:t> political pressures on journalism</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Content Analysis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Political interference compromises journalistic independence, necessitating measures to safeguard press freedom.</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extLst>
                  <a:ext uri="{0D108BD9-81ED-4DB2-BD59-A6C34878D82A}">
                    <a16:rowId xmlns:a16="http://schemas.microsoft.com/office/drawing/2014/main" val="3850819845"/>
                  </a:ext>
                </a:extLst>
              </a:tr>
              <a:tr h="1815246">
                <a:tc>
                  <a:txBody>
                    <a:bodyPr/>
                    <a:lstStyle/>
                    <a:p>
                      <a:pPr>
                        <a:lnSpc>
                          <a:spcPct val="107000"/>
                        </a:lnSpc>
                        <a:spcAft>
                          <a:spcPts val="800"/>
                        </a:spcAft>
                      </a:pPr>
                      <a:r>
                        <a:rPr lang="en-IN" sz="1800" kern="0">
                          <a:effectLst/>
                          <a:latin typeface="Times New Roman" panose="02020603050405020304" pitchFamily="18" charset="0"/>
                          <a:cs typeface="Times New Roman" panose="02020603050405020304" pitchFamily="18" charset="0"/>
                        </a:rPr>
                        <a:t>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Wang, et al.</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2017</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a:effectLst/>
                          <a:latin typeface="Times New Roman" panose="02020603050405020304" pitchFamily="18" charset="0"/>
                          <a:cs typeface="Times New Roman" panose="02020603050405020304" pitchFamily="18" charset="0"/>
                        </a:rPr>
                        <a:t>China</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Investigate media ownership and its impact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Content Analysis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tc>
                  <a:txBody>
                    <a:bodyPr/>
                    <a:lstStyle/>
                    <a:p>
                      <a:pPr algn="ctr">
                        <a:lnSpc>
                          <a:spcPct val="115000"/>
                        </a:lnSpc>
                        <a:spcAft>
                          <a:spcPts val="800"/>
                        </a:spcAft>
                      </a:pPr>
                      <a:r>
                        <a:rPr lang="en-IN" sz="1800" kern="100" dirty="0">
                          <a:effectLst/>
                          <a:latin typeface="Times New Roman" panose="02020603050405020304" pitchFamily="18" charset="0"/>
                          <a:cs typeface="Times New Roman" panose="02020603050405020304" pitchFamily="18" charset="0"/>
                        </a:rPr>
                        <a:t>The concentration of media ownership limits the diversity of voices and hampers investigative journalism's ability to hold power accountable.</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330" marR="46330" marT="0" marB="0"/>
                </a:tc>
                <a:extLst>
                  <a:ext uri="{0D108BD9-81ED-4DB2-BD59-A6C34878D82A}">
                    <a16:rowId xmlns:a16="http://schemas.microsoft.com/office/drawing/2014/main" val="3026029171"/>
                  </a:ext>
                </a:extLst>
              </a:tr>
            </a:tbl>
          </a:graphicData>
        </a:graphic>
      </p:graphicFrame>
    </p:spTree>
    <p:extLst>
      <p:ext uri="{BB962C8B-B14F-4D97-AF65-F5344CB8AC3E}">
        <p14:creationId xmlns:p14="http://schemas.microsoft.com/office/powerpoint/2010/main" val="7744784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6C5E70D0-14F8-F6FA-99F7-545F107634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DA26B5C-6CDD-70A0-2D99-BF591C7CDF6F}"/>
              </a:ext>
            </a:extLst>
          </p:cNvPr>
          <p:cNvSpPr txBox="1"/>
          <p:nvPr/>
        </p:nvSpPr>
        <p:spPr>
          <a:xfrm>
            <a:off x="251791" y="514386"/>
            <a:ext cx="11688417" cy="707886"/>
          </a:xfrm>
          <a:prstGeom prst="rect">
            <a:avLst/>
          </a:prstGeom>
          <a:noFill/>
        </p:spPr>
        <p:txBody>
          <a:bodyPr wrap="square">
            <a:spAutoFit/>
          </a:bodyPr>
          <a:lstStyle/>
          <a:p>
            <a:pPr algn="ctr"/>
            <a:r>
              <a:rPr lang="en-IN" sz="4000" b="1" dirty="0">
                <a:effectLst/>
                <a:latin typeface="Times New Roman" panose="02020603050405020304" pitchFamily="18" charset="0"/>
                <a:ea typeface="Times New Roman" panose="02020603050405020304" pitchFamily="18" charset="0"/>
              </a:rPr>
              <a:t>FINDINGS</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FF112B6A-BC39-FD99-16AC-B013D1EB6E23}"/>
              </a:ext>
            </a:extLst>
          </p:cNvPr>
          <p:cNvSpPr txBox="1"/>
          <p:nvPr/>
        </p:nvSpPr>
        <p:spPr>
          <a:xfrm>
            <a:off x="251791" y="1222272"/>
            <a:ext cx="11794435" cy="534165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b="1" i="1" kern="100" dirty="0">
                <a:effectLst/>
                <a:latin typeface="Times New Roman" panose="02020603050405020304" pitchFamily="18" charset="0"/>
                <a:ea typeface="Calibri" panose="020F0502020204030204" pitchFamily="34" charset="0"/>
                <a:cs typeface="Mangal" panose="02040503050203030202" pitchFamily="18" charset="0"/>
              </a:rPr>
              <a:t>Financial Constraints: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Investigative journalism is significantly impacted by financial constraints, stemming from the decline of traditional media revenue models. Limited resources often result in reduced capacity for in-depth investigations and hinder the sustainability of investigative reporting.</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q"/>
            </a:pPr>
            <a:r>
              <a:rPr lang="en-IN" sz="1800" b="1" i="1" kern="100" dirty="0">
                <a:effectLst/>
                <a:latin typeface="Times New Roman" panose="02020603050405020304" pitchFamily="18" charset="0"/>
                <a:ea typeface="Calibri" panose="020F0502020204030204" pitchFamily="34" charset="0"/>
                <a:cs typeface="Mangal" panose="02040503050203030202" pitchFamily="18" charset="0"/>
              </a:rPr>
              <a:t>Legal Risks: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Journalists encounter various legal risks, including threats of litigation, defamation suits, and censorship, particularly in regions with restrictive legal frameworks. These risks pose significant barriers to journalistic freedom and can deter reporters from pursuing critical investigative work.</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q"/>
            </a:pPr>
            <a:r>
              <a:rPr lang="en-IN" sz="1800" b="1" i="1" kern="100" dirty="0">
                <a:effectLst/>
                <a:latin typeface="Times New Roman" panose="02020603050405020304" pitchFamily="18" charset="0"/>
                <a:ea typeface="Calibri" panose="020F0502020204030204" pitchFamily="34" charset="0"/>
                <a:cs typeface="Mangal" panose="02040503050203030202" pitchFamily="18" charset="0"/>
              </a:rPr>
              <a:t>Technological Impacts: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While digital tools offer new opportunities for investigation, they also introduce challenges such as cybersecurity threats and the spread of misinformation. Journalists must navigate these complexities to protect their sources, maintain data integrity, and ensure the accuracy of their reporting.</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q"/>
            </a:pPr>
            <a:r>
              <a:rPr lang="en-IN" sz="1800" b="1" i="1" kern="100" dirty="0">
                <a:effectLst/>
                <a:latin typeface="Times New Roman" panose="02020603050405020304" pitchFamily="18" charset="0"/>
                <a:ea typeface="Calibri" panose="020F0502020204030204" pitchFamily="34" charset="0"/>
                <a:cs typeface="Mangal" panose="02040503050203030202" pitchFamily="18" charset="0"/>
              </a:rPr>
              <a:t>Political Pressures: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Political interference and pressure from powerful entities compromise journalistic independence and integrity. Journalists face threats, harassment, and intimidation, particularly when reporting on sensitive political issues or exposing corruption.</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90410406"/>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D54794EB-84E0-31BE-EE59-B70166B089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B66B4DB-9C93-E1C3-BA23-9E00E8E58550}"/>
              </a:ext>
            </a:extLst>
          </p:cNvPr>
          <p:cNvSpPr txBox="1"/>
          <p:nvPr/>
        </p:nvSpPr>
        <p:spPr>
          <a:xfrm>
            <a:off x="172278" y="0"/>
            <a:ext cx="11741426" cy="916982"/>
          </a:xfrm>
          <a:prstGeom prst="rect">
            <a:avLst/>
          </a:prstGeom>
          <a:noFill/>
        </p:spPr>
        <p:txBody>
          <a:bodyPr wrap="square">
            <a:spAutoFit/>
          </a:bodyPr>
          <a:lstStyle/>
          <a:p>
            <a:pPr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DISCUSSION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E97CE61B-CE1A-708A-C765-BC1DAFA63CEA}"/>
              </a:ext>
            </a:extLst>
          </p:cNvPr>
          <p:cNvSpPr txBox="1"/>
          <p:nvPr/>
        </p:nvSpPr>
        <p:spPr>
          <a:xfrm>
            <a:off x="278295" y="1138464"/>
            <a:ext cx="11635409" cy="5968942"/>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The decline of traditional media revenue models poses a significant threat to investigative journalism's sustainability, necessitating diversification of revenue sources, exploring alternative funding models, and increased investment in investigative reporting. Rigid legal protections are crucial for safeguarding journalists' independence and press freedom, including strengthening legal frameworks against defamation suits, censorship, and harassment. </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Embracing technological advancements while mitigating associated risks is essential, with training and resources on digital security measures, fact-checking techniques, and data analysis skills. Countering political interference requires collective action from journalists, media organizations, civil society, and international bodies</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Safety of investigative journalists is paramount, especially in conflict zones or regions with high levels of violence and intimidation. Comprehensive safety training, emergency response mechanisms, and legal protections for journalists facing threats are essential measures. Addressing gender disparities and promoting inclusivity within investigative journalism is crucial for fostering diverse perspectives and amplifying marginalized voices. </a:t>
            </a:r>
          </a:p>
          <a:p>
            <a:pPr marL="285750" indent="-285750"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Policymakers should enact legislation protecting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whistleblowers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from retaliation and ensuring their confidentiality and safety. Promoting media pluralism and diversity of ownership is also essential for a robust investigative media landscape.</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Wingdings" panose="05000000000000000000" pitchFamily="2" charset="2"/>
              <a:buChar char="v"/>
            </a:pPr>
            <a:endParaRPr lang="en-IN" dirty="0"/>
          </a:p>
        </p:txBody>
      </p:sp>
    </p:spTree>
    <p:extLst>
      <p:ext uri="{BB962C8B-B14F-4D97-AF65-F5344CB8AC3E}">
        <p14:creationId xmlns:p14="http://schemas.microsoft.com/office/powerpoint/2010/main" val="131163848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FA251606-94E4-561E-99A5-20289A0E24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A6A8A6D-640F-AD98-222F-BD3C7B508421}"/>
              </a:ext>
            </a:extLst>
          </p:cNvPr>
          <p:cNvSpPr txBox="1"/>
          <p:nvPr/>
        </p:nvSpPr>
        <p:spPr>
          <a:xfrm>
            <a:off x="291547" y="444163"/>
            <a:ext cx="11648661" cy="916982"/>
          </a:xfrm>
          <a:prstGeom prst="rect">
            <a:avLst/>
          </a:prstGeom>
          <a:noFill/>
        </p:spPr>
        <p:txBody>
          <a:bodyPr wrap="square">
            <a:spAutoFit/>
          </a:bodyPr>
          <a:lstStyle/>
          <a:p>
            <a:pPr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E2BB693D-13ED-DF8D-DBD0-A07C45681D74}"/>
              </a:ext>
            </a:extLst>
          </p:cNvPr>
          <p:cNvSpPr txBox="1"/>
          <p:nvPr/>
        </p:nvSpPr>
        <p:spPr>
          <a:xfrm>
            <a:off x="125894" y="1636199"/>
            <a:ext cx="11979966" cy="4613251"/>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Investigative journalism stands as a cornerstone of democratic societies, playing a pivotal role in uncovering truth, exposing wrongdoing, and holding power to account. </a:t>
            </a: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From financial constraints and legal risks to technological impacts and political pressures, journalists navigate a complex landscape fraught with obstacles that undermine their ability to fulfill their critical role in society.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Addressing these challenges requires a multifaceted approach that involves concerted efforts from journalists, media organizations, policymakers, civil society, and the public. </a:t>
            </a:r>
          </a:p>
          <a:p>
            <a:pPr marL="285750" indent="-285750" algn="just">
              <a:lnSpc>
                <a:spcPct val="150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Strengthening legal protections, diversifying revenue sources, embracing technological advancements, and upholding ethical standards are essential steps to safeguarding investigative journalism's integrity and impact. </a:t>
            </a:r>
          </a:p>
          <a:p>
            <a:pPr marL="285750" indent="-285750" algn="just">
              <a:lnSpc>
                <a:spcPct val="150000"/>
              </a:lnSpc>
              <a:spcAft>
                <a:spcPts val="800"/>
              </a:spcAft>
              <a:buFont typeface="Wingdings" panose="05000000000000000000" pitchFamily="2" charset="2"/>
              <a:buChar char="ü"/>
            </a:pPr>
            <a:r>
              <a:rPr lang="en-IN" kern="100" dirty="0">
                <a:latin typeface="Times New Roman" panose="02020603050405020304" pitchFamily="18" charset="0"/>
                <a:ea typeface="Calibri" panose="020F0502020204030204" pitchFamily="34" charset="0"/>
                <a:cs typeface="Mangal" panose="02040503050203030202" pitchFamily="18" charset="0"/>
              </a:rPr>
              <a:t>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nsuring the safety and inclusivity of journalists, promoting media pluralism, and protecting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whistleblowers</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are crucial for fostering a vibrant and resilient investigative media landscape.</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05154063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White PowerPoint Background, Free White Backgrounds for Templates -  SlideBackground">
            <a:extLst>
              <a:ext uri="{FF2B5EF4-FFF2-40B4-BE49-F238E27FC236}">
                <a16:creationId xmlns:a16="http://schemas.microsoft.com/office/drawing/2014/main" id="{999DA87D-799D-202E-5641-8D0E20B98F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4D4CD9-E055-247B-36DB-5DADF7AA1408}"/>
              </a:ext>
            </a:extLst>
          </p:cNvPr>
          <p:cNvSpPr txBox="1"/>
          <p:nvPr/>
        </p:nvSpPr>
        <p:spPr>
          <a:xfrm>
            <a:off x="344557" y="497171"/>
            <a:ext cx="11542643" cy="916982"/>
          </a:xfrm>
          <a:prstGeom prst="rect">
            <a:avLst/>
          </a:prstGeom>
          <a:noFill/>
        </p:spPr>
        <p:txBody>
          <a:bodyPr wrap="square">
            <a:spAutoFit/>
          </a:bodyPr>
          <a:lstStyle/>
          <a:p>
            <a:pPr algn="ctr">
              <a:lnSpc>
                <a:spcPct val="150000"/>
              </a:lnSpc>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E98E0E47-7369-B021-FDC0-972305704BD5}"/>
              </a:ext>
            </a:extLst>
          </p:cNvPr>
          <p:cNvSpPr txBox="1"/>
          <p:nvPr/>
        </p:nvSpPr>
        <p:spPr>
          <a:xfrm>
            <a:off x="569844" y="1600294"/>
            <a:ext cx="11317356" cy="3657411"/>
          </a:xfrm>
          <a:prstGeom prst="rect">
            <a:avLst/>
          </a:prstGeom>
          <a:noFill/>
        </p:spPr>
        <p:txBody>
          <a:bodyPr wrap="square">
            <a:spAutoFit/>
          </a:bodyPr>
          <a:lstStyle/>
          <a:p>
            <a:pPr marL="342900" lvl="0" indent="-342900" algn="just">
              <a:lnSpc>
                <a:spcPct val="150000"/>
              </a:lnSpc>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Abubakar, A., et al. (2020). Investigating media capture and its impact on investigative journalism. Journal of African Media Studies, 12(1), 45-63.</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Ali, H., et al. (2017). Examine gender disparities in investigative journalism. Gender &amp; Society, 31(4), 482-501.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Breen, M., et al. (2018). Assessing the effectiveness of investigative journalism in exposing corporate corruption. Journal of Business Ethics, 147(2), 289-305.</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Chen, Y., et al. (2019). Investigate technological impacts on journalism. Journal of Computer-Mediated Communication, 24(3), 410-427.</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r>
              <a:rPr lang="en-IN" sz="1800" dirty="0">
                <a:effectLst/>
                <a:latin typeface="Times New Roman" panose="02020603050405020304" pitchFamily="18" charset="0"/>
                <a:ea typeface="Calibri" panose="020F0502020204030204" pitchFamily="34" charset="0"/>
              </a:rPr>
              <a:t>Dominguez, J., et al. (2019). Exploring the role of citizen journalism in investigative reporting. Journalism Practice, 13(4), 487-504</a:t>
            </a:r>
            <a:endParaRPr lang="en-IN" dirty="0"/>
          </a:p>
        </p:txBody>
      </p:sp>
    </p:spTree>
    <p:extLst>
      <p:ext uri="{BB962C8B-B14F-4D97-AF65-F5344CB8AC3E}">
        <p14:creationId xmlns:p14="http://schemas.microsoft.com/office/powerpoint/2010/main" val="267844356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hite PowerPoint Background, Free White Backgrounds for Templates -  SlideBackground">
            <a:extLst>
              <a:ext uri="{FF2B5EF4-FFF2-40B4-BE49-F238E27FC236}">
                <a16:creationId xmlns:a16="http://schemas.microsoft.com/office/drawing/2014/main" id="{25F1F15A-9E12-AECA-3898-6F8B7E42FC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64"/>
            <a:ext cx="12191999" cy="695076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1BF151B-9853-EE19-8949-CC9AE0E4BC05}"/>
              </a:ext>
            </a:extLst>
          </p:cNvPr>
          <p:cNvSpPr txBox="1"/>
          <p:nvPr/>
        </p:nvSpPr>
        <p:spPr>
          <a:xfrm>
            <a:off x="265043" y="2756453"/>
            <a:ext cx="11661913" cy="1015663"/>
          </a:xfrm>
          <a:prstGeom prst="rect">
            <a:avLst/>
          </a:prstGeom>
          <a:noFill/>
          <a:effectLst>
            <a:outerShdw blurRad="50800" dist="38100" dir="8100000" algn="tr"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38599811"/>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1244</Words>
  <Application>Microsoft Office PowerPoint</Application>
  <PresentationFormat>Widescreen</PresentationFormat>
  <Paragraphs>76</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10</cp:revision>
  <dcterms:created xsi:type="dcterms:W3CDTF">2024-08-24T08:23:11Z</dcterms:created>
  <dcterms:modified xsi:type="dcterms:W3CDTF">2024-08-24T12:20:25Z</dcterms:modified>
</cp:coreProperties>
</file>