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3"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110819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766717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4106350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56101B-D352-458E-B815-F28FB904B7DF}"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65791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56101B-D352-458E-B815-F28FB904B7DF}" type="datetimeFigureOut">
              <a:rPr lang="en-US" smtClean="0"/>
              <a:t>15-Oct-24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2192521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56101B-D352-458E-B815-F28FB904B7DF}"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954557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56101B-D352-458E-B815-F28FB904B7DF}" type="datetimeFigureOut">
              <a:rPr lang="en-US" smtClean="0"/>
              <a:t>15-Oct-24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1449919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656101B-D352-458E-B815-F28FB904B7DF}"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1741582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656101B-D352-458E-B815-F28FB904B7DF}"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1040002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288721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33721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3621872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91520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4180904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3222559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56101B-D352-458E-B815-F28FB904B7DF}"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5090C8-0501-4EA5-890E-DCB866A9C38F}" type="slidenum">
              <a:rPr lang="en-US" smtClean="0"/>
              <a:t>‹#›</a:t>
            </a:fld>
            <a:endParaRPr lang="en-US"/>
          </a:p>
        </p:txBody>
      </p:sp>
    </p:spTree>
    <p:extLst>
      <p:ext uri="{BB962C8B-B14F-4D97-AF65-F5344CB8AC3E}">
        <p14:creationId xmlns:p14="http://schemas.microsoft.com/office/powerpoint/2010/main" val="2090392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656101B-D352-458E-B815-F28FB904B7DF}" type="datetimeFigureOut">
              <a:rPr lang="en-US" smtClean="0"/>
              <a:t>15-Oct-24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15090C8-0501-4EA5-890E-DCB866A9C38F}" type="slidenum">
              <a:rPr lang="en-US" smtClean="0"/>
              <a:t>‹#›</a:t>
            </a:fld>
            <a:endParaRPr lang="en-US"/>
          </a:p>
        </p:txBody>
      </p:sp>
    </p:spTree>
    <p:extLst>
      <p:ext uri="{BB962C8B-B14F-4D97-AF65-F5344CB8AC3E}">
        <p14:creationId xmlns:p14="http://schemas.microsoft.com/office/powerpoint/2010/main" val="2565926181"/>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 id="2147483766" r:id="rId13"/>
    <p:sldLayoutId id="2147483767" r:id="rId14"/>
    <p:sldLayoutId id="2147483768" r:id="rId15"/>
    <p:sldLayoutId id="214748376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87C71A1-D128-43F3-881E-37C76E4574FC}"/>
              </a:ext>
            </a:extLst>
          </p:cNvPr>
          <p:cNvSpPr/>
          <p:nvPr/>
        </p:nvSpPr>
        <p:spPr>
          <a:xfrm>
            <a:off x="73573" y="2056590"/>
            <a:ext cx="12044854" cy="2496517"/>
          </a:xfrm>
          <a:prstGeom prst="rect">
            <a:avLst/>
          </a:prstGeom>
        </p:spPr>
        <p:txBody>
          <a:bodyPr wrap="square">
            <a:spAutoFit/>
          </a:bodyPr>
          <a:lstStyle/>
          <a:p>
            <a:pPr algn="ctr">
              <a:lnSpc>
                <a:spcPct val="150000"/>
              </a:lnSpc>
              <a:spcAft>
                <a:spcPts val="800"/>
              </a:spcAft>
            </a:pPr>
            <a:r>
              <a:rPr lang="en-IN" sz="3600" b="1" kern="100" dirty="0">
                <a:latin typeface="Times New Roman" panose="02020603050405020304" pitchFamily="18" charset="0"/>
                <a:ea typeface="Calibri" panose="020F0502020204030204" pitchFamily="34" charset="0"/>
                <a:cs typeface="Mangal" panose="02040503050203030202" pitchFamily="18" charset="0"/>
              </a:rPr>
              <a:t>ENTREPRENEURSHIP AMONG BODO WOMEN: CHALLENGES AND OPPORTUNITIES FOR ECONOMIC GROWTH</a:t>
            </a:r>
            <a:endParaRPr lang="en-US" sz="36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3F97371F-252E-4CE8-9339-14081EA80C96}"/>
              </a:ext>
            </a:extLst>
          </p:cNvPr>
          <p:cNvSpPr/>
          <p:nvPr/>
        </p:nvSpPr>
        <p:spPr>
          <a:xfrm>
            <a:off x="6096000" y="4553107"/>
            <a:ext cx="5286703" cy="1659557"/>
          </a:xfrm>
          <a:prstGeom prst="rect">
            <a:avLst/>
          </a:prstGeom>
        </p:spPr>
        <p:txBody>
          <a:bodyPr wrap="square">
            <a:spAutoFit/>
          </a:bodyPr>
          <a:lstStyle/>
          <a:p>
            <a:pPr algn="r">
              <a:lnSpc>
                <a:spcPct val="115000"/>
              </a:lnSpc>
            </a:pPr>
            <a:r>
              <a:rPr lang="en-US" b="1" i="1" dirty="0">
                <a:latin typeface="Times New Roman" panose="02020603050405020304" pitchFamily="18" charset="0"/>
                <a:ea typeface="Times New Roman" panose="02020603050405020304" pitchFamily="18" charset="0"/>
              </a:rPr>
              <a:t>Dr. </a:t>
            </a:r>
            <a:r>
              <a:rPr lang="en-US" b="1" i="1" dirty="0" err="1">
                <a:latin typeface="Times New Roman" panose="02020603050405020304" pitchFamily="18" charset="0"/>
                <a:ea typeface="Times New Roman" panose="02020603050405020304" pitchFamily="18" charset="0"/>
              </a:rPr>
              <a:t>Shyam</a:t>
            </a:r>
            <a:r>
              <a:rPr lang="en-US" b="1" i="1" dirty="0">
                <a:latin typeface="Times New Roman" panose="02020603050405020304" pitchFamily="18" charset="0"/>
                <a:ea typeface="Times New Roman" panose="02020603050405020304" pitchFamily="18" charset="0"/>
              </a:rPr>
              <a:t> B. Choudhury</a:t>
            </a:r>
            <a:endParaRPr lang="en-US" sz="1400" i="1" dirty="0">
              <a:latin typeface="Times New Roman" panose="02020603050405020304" pitchFamily="18" charset="0"/>
              <a:ea typeface="Times New Roman" panose="02020603050405020304" pitchFamily="18" charset="0"/>
            </a:endParaRPr>
          </a:p>
          <a:p>
            <a:pPr algn="r">
              <a:lnSpc>
                <a:spcPct val="115000"/>
              </a:lnSpc>
            </a:pPr>
            <a:r>
              <a:rPr lang="en-US" i="1" dirty="0">
                <a:latin typeface="Times New Roman" panose="02020603050405020304" pitchFamily="18" charset="0"/>
                <a:ea typeface="Times New Roman" panose="02020603050405020304" pitchFamily="18" charset="0"/>
              </a:rPr>
              <a:t>Assistant Professor</a:t>
            </a:r>
            <a:endParaRPr lang="en-US" sz="1400" i="1" dirty="0">
              <a:latin typeface="Times New Roman" panose="02020603050405020304" pitchFamily="18" charset="0"/>
              <a:ea typeface="Times New Roman" panose="02020603050405020304" pitchFamily="18" charset="0"/>
            </a:endParaRPr>
          </a:p>
          <a:p>
            <a:pPr algn="r">
              <a:lnSpc>
                <a:spcPct val="115000"/>
              </a:lnSpc>
            </a:pPr>
            <a:r>
              <a:rPr lang="en-US" i="1" dirty="0" err="1">
                <a:latin typeface="Times New Roman" panose="02020603050405020304" pitchFamily="18" charset="0"/>
                <a:ea typeface="Times New Roman" panose="02020603050405020304" pitchFamily="18" charset="0"/>
              </a:rPr>
              <a:t>Programme</a:t>
            </a:r>
            <a:r>
              <a:rPr lang="en-US" i="1" dirty="0">
                <a:latin typeface="Times New Roman" panose="02020603050405020304" pitchFamily="18" charset="0"/>
                <a:ea typeface="Times New Roman" panose="02020603050405020304" pitchFamily="18" charset="0"/>
              </a:rPr>
              <a:t> Sociology</a:t>
            </a:r>
            <a:endParaRPr lang="en-US" sz="1400" i="1" dirty="0">
              <a:latin typeface="Times New Roman" panose="02020603050405020304" pitchFamily="18" charset="0"/>
              <a:ea typeface="Times New Roman" panose="02020603050405020304" pitchFamily="18" charset="0"/>
            </a:endParaRPr>
          </a:p>
          <a:p>
            <a:pPr algn="r">
              <a:lnSpc>
                <a:spcPct val="115000"/>
              </a:lnSpc>
            </a:pPr>
            <a:r>
              <a:rPr lang="en-US" i="1" dirty="0">
                <a:latin typeface="Times New Roman" panose="02020603050405020304" pitchFamily="18" charset="0"/>
                <a:ea typeface="Times New Roman" panose="02020603050405020304" pitchFamily="18" charset="0"/>
              </a:rPr>
              <a:t>Faculty of Humanities and Social Sciences</a:t>
            </a:r>
            <a:endParaRPr lang="en-US" sz="1400" i="1" dirty="0">
              <a:latin typeface="Times New Roman" panose="02020603050405020304" pitchFamily="18" charset="0"/>
              <a:ea typeface="Times New Roman" panose="02020603050405020304" pitchFamily="18" charset="0"/>
            </a:endParaRPr>
          </a:p>
          <a:p>
            <a:pPr algn="r">
              <a:lnSpc>
                <a:spcPct val="115000"/>
              </a:lnSpc>
            </a:pPr>
            <a:r>
              <a:rPr lang="en-US" i="1" dirty="0">
                <a:latin typeface="Times New Roman" panose="02020603050405020304" pitchFamily="18" charset="0"/>
                <a:ea typeface="Times New Roman" panose="02020603050405020304" pitchFamily="18" charset="0"/>
              </a:rPr>
              <a:t>Assam down town University, </a:t>
            </a:r>
            <a:r>
              <a:rPr lang="en-US" i="1" dirty="0" err="1">
                <a:latin typeface="Times New Roman" panose="02020603050405020304" pitchFamily="18" charset="0"/>
                <a:ea typeface="Times New Roman" panose="02020603050405020304" pitchFamily="18" charset="0"/>
              </a:rPr>
              <a:t>Panikhaiti</a:t>
            </a:r>
            <a:r>
              <a:rPr lang="en-US" i="1" dirty="0">
                <a:latin typeface="Times New Roman" panose="02020603050405020304" pitchFamily="18" charset="0"/>
                <a:ea typeface="Times New Roman" panose="02020603050405020304" pitchFamily="18" charset="0"/>
              </a:rPr>
              <a:t>, Guwahati-26</a:t>
            </a:r>
            <a:endParaRPr lang="en-US" sz="1400"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4599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25D81C-79DD-43FF-9A0F-0B12A0268B65}"/>
              </a:ext>
            </a:extLst>
          </p:cNvPr>
          <p:cNvSpPr/>
          <p:nvPr/>
        </p:nvSpPr>
        <p:spPr>
          <a:xfrm>
            <a:off x="420410" y="220718"/>
            <a:ext cx="11351171"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7248E758-B617-44D6-B711-4EDF93FFC754}"/>
              </a:ext>
            </a:extLst>
          </p:cNvPr>
          <p:cNvSpPr/>
          <p:nvPr/>
        </p:nvSpPr>
        <p:spPr>
          <a:xfrm>
            <a:off x="189182" y="1137700"/>
            <a:ext cx="11813629"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Entrepreneurship among women is a pivotal element in fostering economic growth and social transformation, particularly in indigenous communities.  Among the Bodo people of north-eastern India, Bodo women are emerging as key contributors to the region's economic landscape.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Traditionally, Bodo society has been characterized by distinct socio-cultural norms that have influenced the roles and opportunities available to women. However, a significant shift is occurring as Bodo women increasingly engage in entrepreneurial activities, creating new avenues for economic development and social change.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This study aims to explore the dynamics of entrepreneurship among Bodo women, examining both the challenges they face and the opportunities they encounter.  The Bodo community, with its rich cultural heritage and unique socio-economic context, provides a compelling case for understanding how traditional norms intersect with entrepreneurial endeavours.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Bodo women are involved in various enterprises, ranging from traditional handicrafts and agriculture to modern business ventures, each reflecting their adaptability and resourcefulness.</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Despite their growing participation in entrepreneurship, Bodo women encounter several obstacles, including limited access to financial resources, inadequate training and societal expectations that constrain their business activities.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163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72DEF0-6A67-4A60-BFB8-10F583B59428}"/>
              </a:ext>
            </a:extLst>
          </p:cNvPr>
          <p:cNvSpPr/>
          <p:nvPr/>
        </p:nvSpPr>
        <p:spPr>
          <a:xfrm>
            <a:off x="412531" y="1510390"/>
            <a:ext cx="11366938"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OBJECTIVES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D31D2896-84FA-495E-92BC-77CEDA6F94B0}"/>
              </a:ext>
            </a:extLst>
          </p:cNvPr>
          <p:cNvSpPr/>
          <p:nvPr/>
        </p:nvSpPr>
        <p:spPr>
          <a:xfrm>
            <a:off x="740979" y="2730507"/>
            <a:ext cx="10484069" cy="1396985"/>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1. To examine the participation of women in economic development efforts within Bodo society.</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Mangal" panose="02040503050203030202" pitchFamily="18" charset="0"/>
              </a:rPr>
              <a:t>2. To understand the economic activities of Bodo women and </a:t>
            </a:r>
            <a:r>
              <a:rPr lang="en-IN" kern="100" dirty="0" err="1">
                <a:latin typeface="Times New Roman" panose="02020603050405020304" pitchFamily="18" charset="0"/>
                <a:ea typeface="Calibri" panose="020F0502020204030204" pitchFamily="34" charset="0"/>
                <a:cs typeface="Mangal" panose="02040503050203030202" pitchFamily="18" charset="0"/>
              </a:rPr>
              <a:t>analyze</a:t>
            </a:r>
            <a:r>
              <a:rPr lang="en-IN" kern="100" dirty="0">
                <a:latin typeface="Times New Roman" panose="02020603050405020304" pitchFamily="18" charset="0"/>
                <a:ea typeface="Calibri" panose="020F0502020204030204" pitchFamily="34" charset="0"/>
                <a:cs typeface="Mangal" panose="02040503050203030202" pitchFamily="18" charset="0"/>
              </a:rPr>
              <a:t> their current status concerning self-employment.</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336968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D0245A-AA3D-4569-8A8F-3769BBF698CA}"/>
              </a:ext>
            </a:extLst>
          </p:cNvPr>
          <p:cNvSpPr/>
          <p:nvPr/>
        </p:nvSpPr>
        <p:spPr>
          <a:xfrm>
            <a:off x="601716" y="1620750"/>
            <a:ext cx="10988565"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METHODOLOGY</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494166F0-8430-48CC-8327-A065B5C901ED}"/>
              </a:ext>
            </a:extLst>
          </p:cNvPr>
          <p:cNvSpPr/>
          <p:nvPr/>
        </p:nvSpPr>
        <p:spPr>
          <a:xfrm>
            <a:off x="601717" y="2679211"/>
            <a:ext cx="10988564" cy="1499578"/>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The Analytical method is employed for collecting data and mainly based on primary and secondary sources.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The data have been collected as primary information from the field survey in Bodo areas of Assam.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Secondary data have been collected from the websites, journals, books, magazines, govt. reports and articles etc.</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95440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1A142B-2A88-4786-A07C-6155EED75A63}"/>
              </a:ext>
            </a:extLst>
          </p:cNvPr>
          <p:cNvSpPr/>
          <p:nvPr/>
        </p:nvSpPr>
        <p:spPr>
          <a:xfrm>
            <a:off x="617483" y="176003"/>
            <a:ext cx="10957034"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DISCUSSIONS AND ANALYSIS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E6F0B219-C3E8-4BF5-88C7-50FFD9C9C739}"/>
              </a:ext>
            </a:extLst>
          </p:cNvPr>
          <p:cNvSpPr/>
          <p:nvPr/>
        </p:nvSpPr>
        <p:spPr>
          <a:xfrm>
            <a:off x="220717" y="1092985"/>
            <a:ext cx="11353800"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dirty="0">
                <a:latin typeface="Times New Roman" panose="02020603050405020304" pitchFamily="18" charset="0"/>
                <a:ea typeface="Calibri" panose="020F0502020204030204" pitchFamily="34" charset="0"/>
                <a:cs typeface="Times New Roman" panose="02020603050405020304" pitchFamily="18" charset="0"/>
              </a:rPr>
              <a:t>The Bodo economy has traditionally been sustained by agriculture, with support from additional activities like farming and hunting. The socio-economic system in Bodo society is closely linked to everyday life, social practices, culture, and religion. In the past, women in Bodo society were often economically disadvantaged and relied on men for financial support.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Approximately 75% of Bodo women participate in the informal </a:t>
            </a:r>
            <a:r>
              <a:rPr lang="en-IN" dirty="0" err="1">
                <a:latin typeface="Times New Roman" panose="02020603050405020304" pitchFamily="18" charset="0"/>
                <a:cs typeface="Times New Roman" panose="02020603050405020304" pitchFamily="18" charset="0"/>
              </a:rPr>
              <a:t>labor</a:t>
            </a:r>
            <a:r>
              <a:rPr lang="en-IN" dirty="0">
                <a:latin typeface="Times New Roman" panose="02020603050405020304" pitchFamily="18" charset="0"/>
                <a:cs typeface="Times New Roman" panose="02020603050405020304" pitchFamily="18" charset="0"/>
              </a:rPr>
              <a:t> force in both rural and urban areas. They are involved as home-based workers, managing family businesses, and working as self-employed entrepreneurs.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Historically, Bodo women have played a significant role in the economic development of their society, participating in a range of activities including household tasks, agriculture, horticulture, and animal husbandry, which are vital to their traditional way of life. In rural Bodo communities, women are responsible for various day-to-day tasks such as gathering vegetables and edible foods from forests, cooking, and collecting firewood.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 agriculture, Bodo women actively support their male counterparts, especially in planting paddy, harvesting, and reaping, which are considered primary duties. There is an equal participation rate of male and female workers in agricultural activities in rural areas, but the percentage of women engaged in agriculture is lower in urban areas. </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401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848C4D-AEC2-4905-AB65-850415884BAC}"/>
              </a:ext>
            </a:extLst>
          </p:cNvPr>
          <p:cNvSpPr/>
          <p:nvPr/>
        </p:nvSpPr>
        <p:spPr>
          <a:xfrm>
            <a:off x="168165" y="188882"/>
            <a:ext cx="11855670" cy="6480236"/>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Mangal" panose="02040503050203030202" pitchFamily="18" charset="0"/>
              </a:rPr>
              <a:t>Agriculture Sector: </a:t>
            </a:r>
            <a:r>
              <a:rPr lang="en-US" kern="100" dirty="0">
                <a:latin typeface="Times New Roman" panose="02020603050405020304" pitchFamily="18" charset="0"/>
                <a:ea typeface="Calibri" panose="020F0502020204030204" pitchFamily="34" charset="0"/>
                <a:cs typeface="Mangal" panose="02040503050203030202" pitchFamily="18" charset="0"/>
              </a:rPr>
              <a:t>Agriculture is the foundation of the Bodo society's livelihood and economy. More than 85% of the Bodo population depends on agriculture, working as farmers or agricultural laborers to sustain their livelihoods. This sector continues to support over 75% of the community, either directly or indirectly, and provides employment for more than 50% of the workforce. Compared to other communities in Northeast India, the </a:t>
            </a:r>
            <a:r>
              <a:rPr lang="en-US" kern="100" dirty="0" err="1">
                <a:latin typeface="Times New Roman" panose="02020603050405020304" pitchFamily="18" charset="0"/>
                <a:ea typeface="Calibri" panose="020F0502020204030204" pitchFamily="34" charset="0"/>
                <a:cs typeface="Mangal" panose="02040503050203030202" pitchFamily="18" charset="0"/>
              </a:rPr>
              <a:t>Bodos</a:t>
            </a:r>
            <a:r>
              <a:rPr lang="en-US" kern="100" dirty="0">
                <a:latin typeface="Times New Roman" panose="02020603050405020304" pitchFamily="18" charset="0"/>
                <a:ea typeface="Calibri" panose="020F0502020204030204" pitchFamily="34" charset="0"/>
                <a:cs typeface="Mangal" panose="02040503050203030202" pitchFamily="18" charset="0"/>
              </a:rPr>
              <a:t>' annual income is primarily derived from agriculture. </a:t>
            </a:r>
            <a:endParaRPr lang="en-IN" kern="100"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US" b="1" kern="100" dirty="0">
                <a:latin typeface="Times New Roman" panose="02020603050405020304" pitchFamily="18" charset="0"/>
                <a:cs typeface="Mangal" panose="02040503050203030202" pitchFamily="18" charset="0"/>
              </a:rPr>
              <a:t>Farming Sector: </a:t>
            </a:r>
            <a:r>
              <a:rPr lang="en-US" kern="100" dirty="0">
                <a:latin typeface="Times New Roman" panose="02020603050405020304" pitchFamily="18" charset="0"/>
                <a:cs typeface="Mangal" panose="02040503050203030202" pitchFamily="18" charset="0"/>
              </a:rPr>
              <a:t>Farming is another vital socio-economic activity for Bodo women, who significantly contribute to their families' economic well-being through farming. The farming sector can be categorized into animal husbandry and poultry. These have been crucial to the economic development of Bodo society since ancient times. Farming activities are key to generating self-employment and play a significant role in income generation for both rural and semi-urban communities. Traditionally, Bodo women raised common domestic animals such as pigs, goats, chickens, and ducks for food and for use in religious and social ceremonies. </a:t>
            </a:r>
          </a:p>
          <a:p>
            <a:pPr marL="285750" indent="-285750" algn="just">
              <a:lnSpc>
                <a:spcPct val="150000"/>
              </a:lnSpc>
              <a:spcAft>
                <a:spcPts val="800"/>
              </a:spcAft>
              <a:buFont typeface="Wingdings" panose="05000000000000000000" pitchFamily="2" charset="2"/>
              <a:buChar char="Ø"/>
            </a:pPr>
            <a:r>
              <a:rPr lang="en-US" b="1" kern="100" dirty="0">
                <a:latin typeface="Times New Roman" panose="02020603050405020304" pitchFamily="18" charset="0"/>
                <a:cs typeface="Mangal" panose="02040503050203030202" pitchFamily="18" charset="0"/>
              </a:rPr>
              <a:t>Sericulture and Weaving Sector: </a:t>
            </a:r>
            <a:r>
              <a:rPr lang="en-US" kern="100" dirty="0">
                <a:latin typeface="Times New Roman" panose="02020603050405020304" pitchFamily="18" charset="0"/>
                <a:cs typeface="Mangal" panose="02040503050203030202" pitchFamily="18" charset="0"/>
              </a:rPr>
              <a:t>Sericulture is a crucial economic activity for Bodo women, known for its low investment and high returns within a short period, making it an attractive option for income enhancement and year-round employment. Because of its profitability, a significant number of households are involved in sericulture activities, including sowing seeds, planting and maintaining host plants, plucking leaves, spinning and reeling yarn, and marketing cocoons.</a:t>
            </a:r>
          </a:p>
        </p:txBody>
      </p:sp>
    </p:spTree>
    <p:extLst>
      <p:ext uri="{BB962C8B-B14F-4D97-AF65-F5344CB8AC3E}">
        <p14:creationId xmlns:p14="http://schemas.microsoft.com/office/powerpoint/2010/main" val="2567642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589F78-9CD4-4BB0-9145-65D34EC5E6B9}"/>
              </a:ext>
            </a:extLst>
          </p:cNvPr>
          <p:cNvSpPr/>
          <p:nvPr/>
        </p:nvSpPr>
        <p:spPr>
          <a:xfrm>
            <a:off x="223345" y="188882"/>
            <a:ext cx="11745310" cy="6480236"/>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Calibri" panose="020F0502020204030204" pitchFamily="34" charset="0"/>
                <a:cs typeface="Times New Roman" panose="02020603050405020304" pitchFamily="18" charset="0"/>
              </a:rPr>
              <a:t>Business Sector</a:t>
            </a:r>
            <a:r>
              <a:rPr lang="en-US" b="1" kern="100" dirty="0">
                <a:latin typeface="Times New Roman" panose="02020603050405020304" pitchFamily="18" charset="0"/>
                <a:ea typeface="Calibri" panose="020F0502020204030204" pitchFamily="34" charset="0"/>
                <a:cs typeface="Times New Roman" panose="02020603050405020304" pitchFamily="18" charset="0"/>
              </a:rPr>
              <a:t>: </a:t>
            </a:r>
            <a:r>
              <a:rPr lang="en-IN" dirty="0">
                <a:latin typeface="Times New Roman" panose="02020603050405020304" pitchFamily="18" charset="0"/>
                <a:ea typeface="Calibri" panose="020F0502020204030204" pitchFamily="34" charset="0"/>
                <a:cs typeface="Times New Roman" panose="02020603050405020304" pitchFamily="18" charset="0"/>
              </a:rPr>
              <a:t>The Bodo community benefits from its location in a region rich in natural resources, which offers advantages in trade and commerce. Rural Bodo women are more engaged in business activities than their urban counterparts, focusing on self-empowerment and socio-economic development. Many own micro, small, and medium enterprises, which significantly contribute to the community's economic growth by generating income and self-employment opportunities. Handloom industries and handicrafts provide golden opportunities for rural women to establish micro-enterprises, fostering local economic development. </a:t>
            </a:r>
          </a:p>
          <a:p>
            <a:pPr marL="285750" indent="-285750" algn="just">
              <a:lnSpc>
                <a:spcPct val="150000"/>
              </a:lnSpc>
              <a:spcAft>
                <a:spcPts val="800"/>
              </a:spcAf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Service Sector: </a:t>
            </a:r>
            <a:r>
              <a:rPr lang="en-US" dirty="0">
                <a:latin typeface="Times New Roman" panose="02020603050405020304" pitchFamily="18" charset="0"/>
                <a:cs typeface="Times New Roman" panose="02020603050405020304" pitchFamily="18" charset="0"/>
              </a:rPr>
              <a:t>The service sector is another area where Bodo women are making socio-economic contributions. Historically, few Bodo women depended on service jobs for economic advancement. Currently, only about 5% of Bodo women work in the service sector, which includes both government and private employment. In government service, Bodo women are engaged in fields such as education, healthcare, banking, and other financial services.</a:t>
            </a:r>
          </a:p>
          <a:p>
            <a:pPr marL="285750" indent="-285750" algn="just">
              <a:lnSpc>
                <a:spcPct val="150000"/>
              </a:lnSpc>
              <a:spcAft>
                <a:spcPts val="800"/>
              </a:spcAf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Co-operative Society and Self-Help Groups (SHGs): </a:t>
            </a:r>
            <a:r>
              <a:rPr lang="en-US" dirty="0">
                <a:latin typeface="Times New Roman" panose="02020603050405020304" pitchFamily="18" charset="0"/>
                <a:cs typeface="Times New Roman" panose="02020603050405020304" pitchFamily="18" charset="0"/>
              </a:rPr>
              <a:t>Co-operative societies and Self-Help Groups (SHGs) play a significant role in the economic empowerment of Bodo women, especially in rural areas. These groups are voluntary associations of men or women with similar economic backgrounds. Members make small savings, accumulating enough capital to start lending within the group. Some women entrepreneurs, SHGs, and registered co-operative societies have established industries such as weaving, food processing, pig farming, and poultry farming in rural areas. </a:t>
            </a:r>
          </a:p>
        </p:txBody>
      </p:sp>
    </p:spTree>
    <p:extLst>
      <p:ext uri="{BB962C8B-B14F-4D97-AF65-F5344CB8AC3E}">
        <p14:creationId xmlns:p14="http://schemas.microsoft.com/office/powerpoint/2010/main" val="1917769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66C446-921B-4C9C-ABC7-BA9DCA1638DE}"/>
              </a:ext>
            </a:extLst>
          </p:cNvPr>
          <p:cNvSpPr/>
          <p:nvPr/>
        </p:nvSpPr>
        <p:spPr>
          <a:xfrm>
            <a:off x="294285" y="1351451"/>
            <a:ext cx="11603421" cy="707886"/>
          </a:xfrm>
          <a:prstGeom prst="rect">
            <a:avLst/>
          </a:prstGeom>
        </p:spPr>
        <p:txBody>
          <a:bodyPr wrap="square">
            <a:spAutoFit/>
          </a:bodyPr>
          <a:lstStyle/>
          <a:p>
            <a:pPr algn="ctr"/>
            <a:r>
              <a:rPr lang="en-IN" sz="4000" b="1" dirty="0">
                <a:latin typeface="Times New Roman" panose="02020603050405020304" pitchFamily="18" charset="0"/>
                <a:ea typeface="Calibri" panose="020F0502020204030204" pitchFamily="34" charset="0"/>
              </a:rPr>
              <a:t>FINDINGS</a:t>
            </a:r>
            <a:endParaRPr lang="en-US" sz="4000" dirty="0"/>
          </a:p>
        </p:txBody>
      </p:sp>
      <p:sp>
        <p:nvSpPr>
          <p:cNvPr id="3" name="Rectangle 2">
            <a:extLst>
              <a:ext uri="{FF2B5EF4-FFF2-40B4-BE49-F238E27FC236}">
                <a16:creationId xmlns:a16="http://schemas.microsoft.com/office/drawing/2014/main" id="{5EFEB9FA-6E6F-44A1-A566-D78FC9ACF413}"/>
              </a:ext>
            </a:extLst>
          </p:cNvPr>
          <p:cNvSpPr/>
          <p:nvPr/>
        </p:nvSpPr>
        <p:spPr>
          <a:xfrm>
            <a:off x="499238" y="2185461"/>
            <a:ext cx="11193517" cy="2848665"/>
          </a:xfrm>
          <a:prstGeom prst="rect">
            <a:avLst/>
          </a:prstGeom>
        </p:spPr>
        <p:txBody>
          <a:bodyPr wrap="square">
            <a:spAutoFit/>
          </a:bodyPr>
          <a:lstStyle/>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kern="100" dirty="0">
                <a:latin typeface="Times New Roman" panose="02020603050405020304" pitchFamily="18" charset="0"/>
                <a:ea typeface="Calibri" panose="020F0502020204030204" pitchFamily="34" charset="0"/>
                <a:cs typeface="Mangal" panose="02040503050203030202" pitchFamily="18" charset="0"/>
              </a:rPr>
              <a:t>Rural Bodo women play a significant role in socio-economic development, more so than their urban counterparts.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kern="100" dirty="0">
                <a:latin typeface="Times New Roman" panose="02020603050405020304" pitchFamily="18" charset="0"/>
                <a:ea typeface="Calibri" panose="020F0502020204030204" pitchFamily="34" charset="0"/>
                <a:cs typeface="Mangal" panose="02040503050203030202" pitchFamily="18" charset="0"/>
              </a:rPr>
              <a:t>Agriculture, farming, weaving, business, and SHGs are the primary income sources for Bodo women.</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kern="100" dirty="0">
                <a:latin typeface="Times New Roman" panose="02020603050405020304" pitchFamily="18" charset="0"/>
                <a:ea typeface="Calibri" panose="020F0502020204030204" pitchFamily="34" charset="0"/>
                <a:cs typeface="Mangal" panose="02040503050203030202" pitchFamily="18" charset="0"/>
              </a:rPr>
              <a:t>Due to a lack of skills and vocational training, Bodo women have not fully developed their potential in the socio-economic sector.</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IN" kern="100" dirty="0">
                <a:latin typeface="Times New Roman" panose="02020603050405020304" pitchFamily="18" charset="0"/>
                <a:ea typeface="Calibri" panose="020F0502020204030204" pitchFamily="34" charset="0"/>
                <a:cs typeface="Mangal" panose="02040503050203030202" pitchFamily="18" charset="0"/>
              </a:rPr>
              <a:t>The proportion of women who are self-employed in the private and public sectors is higher than those in the government sector.</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95305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E55BC5-7CDC-479C-9ECE-AE2F8C97654C}"/>
              </a:ext>
            </a:extLst>
          </p:cNvPr>
          <p:cNvSpPr/>
          <p:nvPr/>
        </p:nvSpPr>
        <p:spPr>
          <a:xfrm>
            <a:off x="488729" y="303015"/>
            <a:ext cx="10941269"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Calibri" panose="020F0502020204030204" pitchFamily="34" charset="0"/>
                <a:cs typeface="Mangal" panose="02040503050203030202" pitchFamily="18" charset="0"/>
              </a:rPr>
              <a:t>CONCLUSION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BF0CFA8A-B9ED-4E7A-BE2E-77B0BAFBBA78}"/>
              </a:ext>
            </a:extLst>
          </p:cNvPr>
          <p:cNvSpPr/>
          <p:nvPr/>
        </p:nvSpPr>
        <p:spPr>
          <a:xfrm>
            <a:off x="488729" y="1219997"/>
            <a:ext cx="10941268" cy="5131341"/>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It should be noted that low levels of education and skills, limited capital resources, low incomes, and high levels of segregation contribute to increasing unemployment.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Bodo women's per capita incomes remain underdeveloped due to restrictions related to social norms, lack of market information, dependence on intermediaries, and other barriers.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Despite these challenges, Bodo women participate in various economic activities both within and outside their homes in rural and urban areas.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However, seclusion and mobility constraints limit their access to information, training, credit, and opportunities.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The impact of modern technology is gradually increasing women's economic participation, leading to improvements in education, rural incomes, and productivity among the Bodo community.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The fields of agriculture, farming, weaving, and sericulture remain crucial for income generation and are deeply embedded in the socio-cultural fabric of the Bodo society.</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703360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0D2245-D40D-4AB6-A9D3-4355A1F052AD}"/>
              </a:ext>
            </a:extLst>
          </p:cNvPr>
          <p:cNvSpPr/>
          <p:nvPr/>
        </p:nvSpPr>
        <p:spPr>
          <a:xfrm>
            <a:off x="646386" y="1577195"/>
            <a:ext cx="10436772" cy="4613058"/>
          </a:xfrm>
          <a:prstGeom prst="rect">
            <a:avLst/>
          </a:prstGeom>
        </p:spPr>
        <p:txBody>
          <a:bodyPr wrap="square">
            <a:spAutoFit/>
          </a:bodyPr>
          <a:lstStyle/>
          <a:p>
            <a:pPr marL="342900" marR="0" lvl="0" indent="-342900" algn="just">
              <a:lnSpc>
                <a:spcPct val="150000"/>
              </a:lnSpc>
              <a:spcBef>
                <a:spcPts val="0"/>
              </a:spcBef>
              <a:spcAft>
                <a:spcPts val="0"/>
              </a:spcAft>
              <a:buSzPct val="100000"/>
              <a:buFont typeface="+mj-lt"/>
              <a:buAutoNum type="arabicPeriod"/>
              <a:tabLst>
                <a:tab pos="422910" algn="l"/>
                <a:tab pos="423545" algn="l"/>
              </a:tabLst>
            </a:pPr>
            <a:r>
              <a:rPr lang="en-US" kern="0" dirty="0" err="1">
                <a:latin typeface="Times New Roman" panose="02020603050405020304" pitchFamily="18" charset="0"/>
                <a:ea typeface="Times New Roman" panose="02020603050405020304" pitchFamily="18" charset="0"/>
                <a:cs typeface="Mangal" panose="02040503050203030202" pitchFamily="18" charset="0"/>
              </a:rPr>
              <a:t>Barua</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B.K.:</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A</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Cultural</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History</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of</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Assam,</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Guwahati,</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Lawyer’s</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Book</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Stall,</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1951</a:t>
            </a:r>
            <a:endParaRPr lang="en-US" sz="1600" kern="100"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SzPct val="100000"/>
              <a:buFont typeface="+mj-lt"/>
              <a:buAutoNum type="arabicPeriod"/>
              <a:tabLst>
                <a:tab pos="422910" algn="l"/>
                <a:tab pos="423545" algn="l"/>
              </a:tabLst>
            </a:pPr>
            <a:r>
              <a:rPr lang="en-US" kern="0" dirty="0">
                <a:latin typeface="Times New Roman" panose="02020603050405020304" pitchFamily="18" charset="0"/>
                <a:ea typeface="Times New Roman" panose="02020603050405020304" pitchFamily="18" charset="0"/>
                <a:cs typeface="Mangal" panose="02040503050203030202" pitchFamily="18" charset="0"/>
              </a:rPr>
              <a:t>Brahma,</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Sekhar:</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Religion</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of</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the</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Boros</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and</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their</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Socio-Cultural</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Transition,</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DVS</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Publishers,</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Guwahati,</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2006</a:t>
            </a:r>
            <a:endParaRPr lang="en-US" sz="1600" kern="100"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SzPct val="100000"/>
              <a:buFont typeface="+mj-lt"/>
              <a:buAutoNum type="arabicPeriod"/>
              <a:tabLst>
                <a:tab pos="422910" algn="l"/>
                <a:tab pos="423545" algn="l"/>
              </a:tabLst>
            </a:pPr>
            <a:r>
              <a:rPr lang="en-US" kern="0" dirty="0" err="1">
                <a:latin typeface="Times New Roman" panose="02020603050405020304" pitchFamily="18" charset="0"/>
                <a:ea typeface="Times New Roman" panose="02020603050405020304" pitchFamily="18" charset="0"/>
                <a:cs typeface="Mangal" panose="02040503050203030202" pitchFamily="18" charset="0"/>
              </a:rPr>
              <a:t>Mochahary</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Premananda</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Burlung</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Buthur</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Hayenao</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Boroni</a:t>
            </a:r>
            <a:r>
              <a:rPr lang="en-US" kern="0" spc="-3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Swdwmsri</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N.L.</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Publication,</a:t>
            </a:r>
            <a:r>
              <a:rPr lang="en-US" kern="0" spc="-3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Guwahati,</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1996</a:t>
            </a:r>
            <a:endParaRPr lang="en-US" sz="1600" kern="100"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5"/>
              </a:spcBef>
              <a:spcAft>
                <a:spcPts val="0"/>
              </a:spcAft>
              <a:buSzPct val="100000"/>
              <a:buFont typeface="+mj-lt"/>
              <a:buAutoNum type="arabicPeriod"/>
              <a:tabLst>
                <a:tab pos="422910" algn="l"/>
                <a:tab pos="423545" algn="l"/>
              </a:tabLst>
            </a:pPr>
            <a:r>
              <a:rPr lang="en-US" kern="0" dirty="0" err="1">
                <a:latin typeface="Times New Roman" panose="02020603050405020304" pitchFamily="18" charset="0"/>
                <a:ea typeface="Times New Roman" panose="02020603050405020304" pitchFamily="18" charset="0"/>
                <a:cs typeface="Mangal" panose="02040503050203030202" pitchFamily="18" charset="0"/>
              </a:rPr>
              <a:t>Narzi</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Bhaben</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Boro</a:t>
            </a:r>
            <a:r>
              <a:rPr lang="en-US" kern="0" spc="-1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Kacharir</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Somaj</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aru</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Sanskrit,</a:t>
            </a:r>
            <a:r>
              <a:rPr lang="en-US" kern="0" spc="-1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Chirang</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Publication</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Board,</a:t>
            </a:r>
            <a:r>
              <a:rPr lang="en-US" kern="0" spc="-2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29</a:t>
            </a:r>
            <a:r>
              <a:rPr lang="en-US" kern="0" spc="-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March,</a:t>
            </a:r>
            <a:r>
              <a:rPr lang="en-US" kern="0" spc="-2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2003</a:t>
            </a:r>
            <a:endParaRPr lang="en-US" sz="1600" kern="100" dirty="0">
              <a:latin typeface="Calibri" panose="020F0502020204030204" pitchFamily="34" charset="0"/>
              <a:ea typeface="Times New Roman" panose="02020603050405020304" pitchFamily="18" charset="0"/>
              <a:cs typeface="Mangal" panose="02040503050203030202" pitchFamily="18" charset="0"/>
            </a:endParaRPr>
          </a:p>
          <a:p>
            <a:pPr marL="342900" marR="66675" lvl="0" indent="-342900" algn="just">
              <a:lnSpc>
                <a:spcPct val="150000"/>
              </a:lnSpc>
              <a:spcBef>
                <a:spcPts val="0"/>
              </a:spcBef>
              <a:spcAft>
                <a:spcPts val="0"/>
              </a:spcAft>
              <a:buSzPct val="100000"/>
              <a:buFont typeface="+mj-lt"/>
              <a:buAutoNum type="arabicPeriod"/>
              <a:tabLst>
                <a:tab pos="422910" algn="l"/>
                <a:tab pos="423545" algn="l"/>
              </a:tabLst>
            </a:pPr>
            <a:r>
              <a:rPr lang="en-US" kern="0" dirty="0">
                <a:latin typeface="Times New Roman" panose="02020603050405020304" pitchFamily="18" charset="0"/>
                <a:ea typeface="Times New Roman" panose="02020603050405020304" pitchFamily="18" charset="0"/>
                <a:cs typeface="Mangal" panose="02040503050203030202" pitchFamily="18" charset="0"/>
              </a:rPr>
              <a:t>Das,</a:t>
            </a:r>
            <a:r>
              <a:rPr lang="en-US" kern="0" spc="7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err="1">
                <a:latin typeface="Times New Roman" panose="02020603050405020304" pitchFamily="18" charset="0"/>
                <a:ea typeface="Times New Roman" panose="02020603050405020304" pitchFamily="18" charset="0"/>
                <a:cs typeface="Mangal" panose="02040503050203030202" pitchFamily="18" charset="0"/>
              </a:rPr>
              <a:t>Madhushree</a:t>
            </a:r>
            <a:r>
              <a:rPr lang="en-US" kern="0" dirty="0">
                <a:latin typeface="Times New Roman" panose="02020603050405020304" pitchFamily="18" charset="0"/>
                <a:ea typeface="Times New Roman" panose="02020603050405020304" pitchFamily="18" charset="0"/>
                <a:cs typeface="Mangal" panose="02040503050203030202" pitchFamily="18" charset="0"/>
              </a:rPr>
              <a:t>:</a:t>
            </a:r>
            <a:r>
              <a:rPr lang="en-US" kern="0" spc="6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Socio-Economic</a:t>
            </a:r>
            <a:r>
              <a:rPr lang="en-US" kern="0" spc="7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Change</a:t>
            </a:r>
            <a:r>
              <a:rPr lang="en-US" kern="0" spc="6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Among</a:t>
            </a:r>
            <a:r>
              <a:rPr lang="en-US" kern="0" spc="6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the</a:t>
            </a:r>
            <a:r>
              <a:rPr lang="en-US" kern="0" spc="7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Tribal</a:t>
            </a:r>
            <a:r>
              <a:rPr lang="en-US" kern="0" spc="5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Women</a:t>
            </a:r>
            <a:r>
              <a:rPr lang="en-US" kern="0" spc="5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of</a:t>
            </a:r>
            <a:r>
              <a:rPr lang="en-US" kern="0" spc="7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Assam,</a:t>
            </a:r>
            <a:r>
              <a:rPr lang="en-US" kern="0" spc="6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India,</a:t>
            </a:r>
            <a:r>
              <a:rPr lang="en-US" kern="0" spc="6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LAP</a:t>
            </a:r>
            <a:r>
              <a:rPr lang="en-US" kern="0" spc="6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Lambert</a:t>
            </a:r>
            <a:r>
              <a:rPr lang="en-US" kern="0" spc="5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Academic</a:t>
            </a:r>
            <a:r>
              <a:rPr lang="en-US" kern="0" spc="70"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Publishing,</a:t>
            </a:r>
            <a:r>
              <a:rPr lang="en-US" kern="0" spc="-235" dirty="0">
                <a:latin typeface="Times New Roman" panose="02020603050405020304" pitchFamily="18" charset="0"/>
                <a:ea typeface="Times New Roman" panose="02020603050405020304" pitchFamily="18" charset="0"/>
                <a:cs typeface="Mangal" panose="02040503050203030202" pitchFamily="18" charset="0"/>
              </a:rPr>
              <a:t> </a:t>
            </a:r>
            <a:r>
              <a:rPr lang="en-US" kern="0" dirty="0">
                <a:latin typeface="Times New Roman" panose="02020603050405020304" pitchFamily="18" charset="0"/>
                <a:ea typeface="Times New Roman" panose="02020603050405020304" pitchFamily="18" charset="0"/>
                <a:cs typeface="Mangal" panose="02040503050203030202" pitchFamily="18" charset="0"/>
              </a:rPr>
              <a:t>2010</a:t>
            </a:r>
            <a:endParaRPr lang="en-US" sz="1600" kern="0" dirty="0">
              <a:latin typeface="Times New Roman" panose="02020603050405020304" pitchFamily="18" charset="0"/>
              <a:ea typeface="Times New Roman" panose="02020603050405020304" pitchFamily="18" charset="0"/>
              <a:cs typeface="Mangal" panose="02040503050203030202" pitchFamily="18" charset="0"/>
            </a:endParaRPr>
          </a:p>
          <a:p>
            <a:pPr marL="342900" marR="66675" lvl="0" indent="-342900" algn="just">
              <a:lnSpc>
                <a:spcPct val="150000"/>
              </a:lnSpc>
              <a:spcBef>
                <a:spcPts val="0"/>
              </a:spcBef>
              <a:spcAft>
                <a:spcPts val="0"/>
              </a:spcAft>
              <a:buSzPct val="100000"/>
              <a:buFont typeface="+mj-lt"/>
              <a:buAutoNum type="arabicPeriod"/>
              <a:tabLst>
                <a:tab pos="422910" algn="l"/>
                <a:tab pos="423545" algn="l"/>
              </a:tabLst>
            </a:pPr>
            <a:r>
              <a:rPr lang="en-US" kern="0" dirty="0" err="1">
                <a:latin typeface="Times New Roman" panose="02020603050405020304" pitchFamily="18" charset="0"/>
                <a:ea typeface="Times New Roman" panose="02020603050405020304" pitchFamily="18" charset="0"/>
                <a:cs typeface="Mangal" panose="02040503050203030202" pitchFamily="18" charset="0"/>
              </a:rPr>
              <a:t>Syiemlieh</a:t>
            </a:r>
            <a:r>
              <a:rPr lang="en-US" kern="0" dirty="0">
                <a:latin typeface="Times New Roman" panose="02020603050405020304" pitchFamily="18" charset="0"/>
                <a:ea typeface="Times New Roman" panose="02020603050405020304" pitchFamily="18" charset="0"/>
                <a:cs typeface="Mangal" panose="02040503050203030202" pitchFamily="18" charset="0"/>
              </a:rPr>
              <a:t>, David R. &amp; Sharma, </a:t>
            </a:r>
            <a:r>
              <a:rPr lang="en-US" kern="0" dirty="0" err="1">
                <a:latin typeface="Times New Roman" panose="02020603050405020304" pitchFamily="18" charset="0"/>
                <a:ea typeface="Times New Roman" panose="02020603050405020304" pitchFamily="18" charset="0"/>
                <a:cs typeface="Mangal" panose="02040503050203030202" pitchFamily="18" charset="0"/>
              </a:rPr>
              <a:t>Manorama</a:t>
            </a:r>
            <a:r>
              <a:rPr lang="en-US" kern="0" dirty="0">
                <a:latin typeface="Times New Roman" panose="02020603050405020304" pitchFamily="18" charset="0"/>
                <a:ea typeface="Times New Roman" panose="02020603050405020304" pitchFamily="18" charset="0"/>
                <a:cs typeface="Mangal" panose="02040503050203030202" pitchFamily="18" charset="0"/>
              </a:rPr>
              <a:t> ed.: Society and Economic in North-East India, Volume-3, Regency Publications, New Delhi, 2008</a:t>
            </a:r>
          </a:p>
          <a:p>
            <a:pPr marL="342900" marR="66675" lvl="0" indent="-342900" algn="just">
              <a:lnSpc>
                <a:spcPct val="150000"/>
              </a:lnSpc>
              <a:spcBef>
                <a:spcPts val="0"/>
              </a:spcBef>
              <a:spcAft>
                <a:spcPts val="0"/>
              </a:spcAft>
              <a:buSzPct val="100000"/>
              <a:buFont typeface="+mj-lt"/>
              <a:buAutoNum type="arabicPeriod"/>
              <a:tabLst>
                <a:tab pos="422910" algn="l"/>
                <a:tab pos="423545" algn="l"/>
              </a:tabLst>
            </a:pPr>
            <a:r>
              <a:rPr lang="en-US" kern="0" dirty="0">
                <a:latin typeface="Times New Roman" panose="02020603050405020304" pitchFamily="18" charset="0"/>
                <a:ea typeface="Times New Roman" panose="02020603050405020304" pitchFamily="18" charset="0"/>
                <a:cs typeface="Mangal" panose="02040503050203030202" pitchFamily="18" charset="0"/>
              </a:rPr>
              <a:t>Singh, Jaswant &amp; Bora, </a:t>
            </a:r>
            <a:r>
              <a:rPr lang="en-US" kern="0" dirty="0" err="1">
                <a:latin typeface="Times New Roman" panose="02020603050405020304" pitchFamily="18" charset="0"/>
                <a:ea typeface="Times New Roman" panose="02020603050405020304" pitchFamily="18" charset="0"/>
                <a:cs typeface="Mangal" panose="02040503050203030202" pitchFamily="18" charset="0"/>
              </a:rPr>
              <a:t>Promanita</a:t>
            </a:r>
            <a:r>
              <a:rPr lang="en-US" kern="0" dirty="0">
                <a:latin typeface="Times New Roman" panose="02020603050405020304" pitchFamily="18" charset="0"/>
                <a:ea typeface="Times New Roman" panose="02020603050405020304" pitchFamily="18" charset="0"/>
                <a:cs typeface="Mangal" panose="02040503050203030202" pitchFamily="18" charset="0"/>
              </a:rPr>
              <a:t> ed.: Socio-Cultural Dimensions of North East India, Mittal Publications, 2014</a:t>
            </a:r>
          </a:p>
        </p:txBody>
      </p:sp>
      <p:sp>
        <p:nvSpPr>
          <p:cNvPr id="3" name="Rectangle 2">
            <a:extLst>
              <a:ext uri="{FF2B5EF4-FFF2-40B4-BE49-F238E27FC236}">
                <a16:creationId xmlns:a16="http://schemas.microsoft.com/office/drawing/2014/main" id="{3B260FC0-0760-436A-A4EF-560AD58D1415}"/>
              </a:ext>
            </a:extLst>
          </p:cNvPr>
          <p:cNvSpPr/>
          <p:nvPr/>
        </p:nvSpPr>
        <p:spPr>
          <a:xfrm>
            <a:off x="646386" y="534129"/>
            <a:ext cx="10436772" cy="916982"/>
          </a:xfrm>
          <a:prstGeom prst="rect">
            <a:avLst/>
          </a:prstGeom>
        </p:spPr>
        <p:txBody>
          <a:bodyPr wrap="square">
            <a:spAutoFit/>
          </a:bodyPr>
          <a:lstStyle/>
          <a:p>
            <a:pPr algn="ctr">
              <a:lnSpc>
                <a:spcPct val="150000"/>
              </a:lnSpc>
              <a:spcAft>
                <a:spcPts val="800"/>
              </a:spcAft>
            </a:pPr>
            <a:r>
              <a:rPr lang="en-US" sz="4000" b="1" kern="0" dirty="0">
                <a:latin typeface="Times New Roman" panose="02020603050405020304" pitchFamily="18" charset="0"/>
                <a:ea typeface="Times New Roman" panose="02020603050405020304" pitchFamily="18" charset="0"/>
                <a:cs typeface="Mangal" panose="02040503050203030202" pitchFamily="18" charset="0"/>
              </a:rPr>
              <a:t>REFERENCES</a:t>
            </a:r>
            <a:endParaRPr lang="en-US" sz="4000" kern="1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05828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F69D2D-714C-4BAE-AE09-9D54844E46EE}"/>
              </a:ext>
            </a:extLst>
          </p:cNvPr>
          <p:cNvSpPr/>
          <p:nvPr/>
        </p:nvSpPr>
        <p:spPr>
          <a:xfrm>
            <a:off x="3720662" y="2654821"/>
            <a:ext cx="4272454" cy="1010661"/>
          </a:xfrm>
          <a:prstGeom prst="rect">
            <a:avLst/>
          </a:prstGeom>
        </p:spPr>
        <p:txBody>
          <a:bodyPr wrap="square">
            <a:spAutoFit/>
          </a:bodyPr>
          <a:lstStyle/>
          <a:p>
            <a:pPr algn="ctr">
              <a:lnSpc>
                <a:spcPct val="150000"/>
              </a:lnSpc>
              <a:spcAft>
                <a:spcPts val="800"/>
              </a:spcAft>
            </a:pPr>
            <a:r>
              <a:rPr lang="en-IN" sz="4400" b="1" kern="100" dirty="0">
                <a:latin typeface="Castellar" panose="020A0402060406010301" pitchFamily="18" charset="0"/>
                <a:ea typeface="Calibri" panose="020F0502020204030204" pitchFamily="34" charset="0"/>
                <a:cs typeface="Mangal" panose="02040503050203030202" pitchFamily="18" charset="0"/>
              </a:rPr>
              <a:t>Thank You </a:t>
            </a:r>
            <a:endParaRPr lang="en-US" sz="4400" b="1" kern="100" dirty="0">
              <a:effectLst/>
              <a:latin typeface="Castellar" panose="020A0402060406010301"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95111336"/>
      </p:ext>
    </p:extLst>
  </p:cSld>
  <p:clrMapOvr>
    <a:masterClrMapping/>
  </p:clrMapOvr>
</p:sld>
</file>

<file path=ppt/theme/theme1.xml><?xml version="1.0" encoding="utf-8"?>
<a:theme xmlns:a="http://schemas.openxmlformats.org/drawingml/2006/main" name="Face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99</TotalTime>
  <Words>1472</Words>
  <Application>Microsoft Office PowerPoint</Application>
  <PresentationFormat>Widescreen</PresentationFormat>
  <Paragraphs>51</Paragraphs>
  <Slides>11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Arial</vt:lpstr>
      <vt:lpstr>Calibri</vt:lpstr>
      <vt:lpstr>Castellar</vt:lpstr>
      <vt:lpstr>Mangal</vt:lpstr>
      <vt:lpstr>Symbol</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8</cp:revision>
  <dcterms:created xsi:type="dcterms:W3CDTF">2024-10-15T06:02:30Z</dcterms:created>
  <dcterms:modified xsi:type="dcterms:W3CDTF">2024-10-15T10:13:39Z</dcterms:modified>
</cp:coreProperties>
</file>