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6" r:id="rId1"/>
  </p:sldMasterIdLst>
  <p:sldIdLst>
    <p:sldId id="27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CFFE3BC3-6255-494D-AD33-86D086F06B86}" type="datetimeFigureOut">
              <a:rPr lang="en-IN" smtClean="0"/>
              <a:t>27-07-2024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E5CBAC8B-0F52-41EB-A3A7-F1EE84769B50}" type="slidenum">
              <a:rPr lang="en-IN" smtClean="0"/>
              <a:t>‹#›</a:t>
            </a:fld>
            <a:endParaRPr lang="en-IN"/>
          </a:p>
        </p:txBody>
      </p:sp>
    </p:spTree>
    <p:extLst>
      <p:ext uri="{BB962C8B-B14F-4D97-AF65-F5344CB8AC3E}">
        <p14:creationId xmlns:p14="http://schemas.microsoft.com/office/powerpoint/2010/main" val="16821280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FE3BC3-6255-494D-AD33-86D086F06B86}" type="datetimeFigureOut">
              <a:rPr lang="en-IN" smtClean="0"/>
              <a:t>27-07-2024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10409047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FFE3BC3-6255-494D-AD33-86D086F06B86}" type="datetimeFigureOut">
              <a:rPr lang="en-IN" smtClean="0"/>
              <a:t>27-07-2024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14263364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FE3BC3-6255-494D-AD33-86D086F06B86}" type="datetimeFigureOut">
              <a:rPr lang="en-IN" smtClean="0"/>
              <a:t>27-07-2024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4048673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FE3BC3-6255-494D-AD33-86D086F06B86}" type="datetimeFigureOut">
              <a:rPr lang="en-IN" smtClean="0"/>
              <a:t>27-07-2024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10214387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FE3BC3-6255-494D-AD33-86D086F06B86}" type="datetimeFigureOut">
              <a:rPr lang="en-IN" smtClean="0"/>
              <a:t>27-07-2024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36516294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FE3BC3-6255-494D-AD33-86D086F06B86}" type="datetimeFigureOut">
              <a:rPr lang="en-IN" smtClean="0"/>
              <a:t>27-07-2024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287508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CFFE3BC3-6255-494D-AD33-86D086F06B86}" type="datetimeFigureOut">
              <a:rPr lang="en-IN" smtClean="0"/>
              <a:t>27-07-2024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E5CBAC8B-0F52-41EB-A3A7-F1EE84769B50}" type="slidenum">
              <a:rPr lang="en-IN" smtClean="0"/>
              <a:t>‹#›</a:t>
            </a:fld>
            <a:endParaRPr lang="en-IN"/>
          </a:p>
        </p:txBody>
      </p:sp>
    </p:spTree>
    <p:extLst>
      <p:ext uri="{BB962C8B-B14F-4D97-AF65-F5344CB8AC3E}">
        <p14:creationId xmlns:p14="http://schemas.microsoft.com/office/powerpoint/2010/main" val="38105810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CFFE3BC3-6255-494D-AD33-86D086F06B86}" type="datetimeFigureOut">
              <a:rPr lang="en-IN" smtClean="0"/>
              <a:t>27-07-2024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E5CBAC8B-0F52-41EB-A3A7-F1EE84769B50}" type="slidenum">
              <a:rPr lang="en-IN" smtClean="0"/>
              <a:t>‹#›</a:t>
            </a:fld>
            <a:endParaRPr lang="en-IN"/>
          </a:p>
        </p:txBody>
      </p:sp>
    </p:spTree>
    <p:extLst>
      <p:ext uri="{BB962C8B-B14F-4D97-AF65-F5344CB8AC3E}">
        <p14:creationId xmlns:p14="http://schemas.microsoft.com/office/powerpoint/2010/main" val="14489455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FE3BC3-6255-494D-AD33-86D086F06B86}" type="datetimeFigureOut">
              <a:rPr lang="en-IN" smtClean="0"/>
              <a:t>27-07-2024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6753025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FE3BC3-6255-494D-AD33-86D086F06B86}" type="datetimeFigureOut">
              <a:rPr lang="en-IN" smtClean="0"/>
              <a:t>27-07-2024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BAC8B-0F52-41EB-A3A7-F1EE84769B50}" type="slidenum">
              <a:rPr lang="en-IN" smtClean="0"/>
              <a:t>‹#›</a:t>
            </a:fld>
            <a:endParaRPr lang="en-IN"/>
          </a:p>
        </p:txBody>
      </p:sp>
    </p:spTree>
    <p:extLst>
      <p:ext uri="{BB962C8B-B14F-4D97-AF65-F5344CB8AC3E}">
        <p14:creationId xmlns:p14="http://schemas.microsoft.com/office/powerpoint/2010/main" val="415680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CFFE3BC3-6255-494D-AD33-86D086F06B86}" type="datetimeFigureOut">
              <a:rPr lang="en-IN" smtClean="0"/>
              <a:t>27-07-2024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E5CBAC8B-0F52-41EB-A3A7-F1EE84769B50}" type="slidenum">
              <a:rPr lang="en-IN" smtClean="0"/>
              <a:t>‹#›</a:t>
            </a:fld>
            <a:endParaRPr lang="en-IN"/>
          </a:p>
        </p:txBody>
      </p:sp>
    </p:spTree>
    <p:extLst>
      <p:ext uri="{BB962C8B-B14F-4D97-AF65-F5344CB8AC3E}">
        <p14:creationId xmlns:p14="http://schemas.microsoft.com/office/powerpoint/2010/main" val="232305176"/>
      </p:ext>
    </p:extLst>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D214C-3DBB-4086-A498-DE8C398CFBBC}"/>
              </a:ext>
            </a:extLst>
          </p:cNvPr>
          <p:cNvSpPr>
            <a:spLocks noGrp="1"/>
          </p:cNvSpPr>
          <p:nvPr>
            <p:ph type="ctrTitle"/>
          </p:nvPr>
        </p:nvSpPr>
        <p:spPr>
          <a:xfrm>
            <a:off x="1446726" y="1043189"/>
            <a:ext cx="9538952" cy="2385811"/>
          </a:xfrm>
        </p:spPr>
        <p:txBody>
          <a:bodyPr>
            <a:noAutofit/>
          </a:bodyPr>
          <a:lstStyle/>
          <a:p>
            <a:pPr algn="ctr"/>
            <a:r>
              <a:rPr lang="en-GB" sz="4400" b="1" dirty="0">
                <a:latin typeface="Times New Roman" panose="02020603050405020304" pitchFamily="18" charset="0"/>
                <a:cs typeface="Times New Roman" panose="02020603050405020304" pitchFamily="18" charset="0"/>
              </a:rPr>
              <a:t>COMPARISON OF DIFFERENT PARAMETERS OF SOLAR CELL USING PC1D SIMULATION SOFTWARE</a:t>
            </a:r>
            <a:endParaRPr lang="en-IN" sz="44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3303807-53D9-4373-97EA-D919A356DB2C}"/>
              </a:ext>
            </a:extLst>
          </p:cNvPr>
          <p:cNvSpPr/>
          <p:nvPr/>
        </p:nvSpPr>
        <p:spPr>
          <a:xfrm>
            <a:off x="5919988" y="5121276"/>
            <a:ext cx="6096000" cy="1200329"/>
          </a:xfrm>
          <a:prstGeom prst="rect">
            <a:avLst/>
          </a:prstGeom>
        </p:spPr>
        <p:txBody>
          <a:bodyPr>
            <a:spAutoFit/>
          </a:bodyPr>
          <a:lstStyle/>
          <a:p>
            <a:pPr algn="r"/>
            <a:r>
              <a:rPr lang="en-GB" b="1" dirty="0">
                <a:solidFill>
                  <a:schemeClr val="bg1"/>
                </a:solidFill>
                <a:latin typeface="Times New Roman" panose="02020603050405020304" pitchFamily="18" charset="0"/>
                <a:cs typeface="Times New Roman" panose="02020603050405020304" pitchFamily="18" charset="0"/>
              </a:rPr>
              <a:t>Yogesh Patel, Sachin Desai, </a:t>
            </a:r>
            <a:br>
              <a:rPr lang="en-GB" b="1" dirty="0">
                <a:solidFill>
                  <a:schemeClr val="bg1"/>
                </a:solidFill>
                <a:latin typeface="Times New Roman" panose="02020603050405020304" pitchFamily="18" charset="0"/>
                <a:cs typeface="Times New Roman" panose="02020603050405020304" pitchFamily="18" charset="0"/>
              </a:rPr>
            </a:br>
            <a:r>
              <a:rPr lang="en-GB" b="1" dirty="0" err="1">
                <a:solidFill>
                  <a:schemeClr val="bg1"/>
                </a:solidFill>
                <a:latin typeface="Times New Roman" panose="02020603050405020304" pitchFamily="18" charset="0"/>
                <a:cs typeface="Times New Roman" panose="02020603050405020304" pitchFamily="18" charset="0"/>
              </a:rPr>
              <a:t>Dr.</a:t>
            </a:r>
            <a:r>
              <a:rPr lang="en-GB" b="1" dirty="0">
                <a:solidFill>
                  <a:schemeClr val="bg1"/>
                </a:solidFill>
                <a:latin typeface="Times New Roman" panose="02020603050405020304" pitchFamily="18" charset="0"/>
                <a:cs typeface="Times New Roman" panose="02020603050405020304" pitchFamily="18" charset="0"/>
              </a:rPr>
              <a:t> Nimish </a:t>
            </a:r>
            <a:r>
              <a:rPr lang="en-GB" b="1" dirty="0" err="1">
                <a:solidFill>
                  <a:schemeClr val="bg1"/>
                </a:solidFill>
                <a:latin typeface="Times New Roman" panose="02020603050405020304" pitchFamily="18" charset="0"/>
                <a:cs typeface="Times New Roman" panose="02020603050405020304" pitchFamily="18" charset="0"/>
              </a:rPr>
              <a:t>Vasoya</a:t>
            </a:r>
            <a:r>
              <a:rPr lang="en-GB" b="1" dirty="0">
                <a:solidFill>
                  <a:schemeClr val="bg1"/>
                </a:solidFill>
                <a:latin typeface="Times New Roman" panose="02020603050405020304" pitchFamily="18" charset="0"/>
                <a:cs typeface="Times New Roman" panose="02020603050405020304" pitchFamily="18" charset="0"/>
              </a:rPr>
              <a:t>*</a:t>
            </a:r>
            <a:br>
              <a:rPr lang="en-GB" b="1" dirty="0">
                <a:solidFill>
                  <a:schemeClr val="bg1"/>
                </a:solidFill>
                <a:latin typeface="Times New Roman" panose="02020603050405020304" pitchFamily="18" charset="0"/>
                <a:cs typeface="Times New Roman" panose="02020603050405020304" pitchFamily="18" charset="0"/>
              </a:rPr>
            </a:br>
            <a:r>
              <a:rPr lang="en-GB" b="1" dirty="0">
                <a:solidFill>
                  <a:schemeClr val="bg1"/>
                </a:solidFill>
                <a:latin typeface="Times New Roman" panose="02020603050405020304" pitchFamily="18" charset="0"/>
                <a:cs typeface="Times New Roman" panose="02020603050405020304" pitchFamily="18" charset="0"/>
              </a:rPr>
              <a:t>Department of </a:t>
            </a:r>
            <a:r>
              <a:rPr lang="en-GB" b="1" dirty="0" err="1">
                <a:solidFill>
                  <a:schemeClr val="bg1"/>
                </a:solidFill>
                <a:latin typeface="Times New Roman" panose="02020603050405020304" pitchFamily="18" charset="0"/>
                <a:cs typeface="Times New Roman" panose="02020603050405020304" pitchFamily="18" charset="0"/>
              </a:rPr>
              <a:t>Balbhvan</a:t>
            </a:r>
            <a:r>
              <a:rPr lang="en-GB" b="1" dirty="0">
                <a:solidFill>
                  <a:schemeClr val="bg1"/>
                </a:solidFill>
                <a:latin typeface="Times New Roman" panose="02020603050405020304" pitchFamily="18" charset="0"/>
                <a:cs typeface="Times New Roman" panose="02020603050405020304" pitchFamily="18" charset="0"/>
              </a:rPr>
              <a:t>, Children Research University, </a:t>
            </a:r>
            <a:br>
              <a:rPr lang="en-GB" b="1" dirty="0">
                <a:solidFill>
                  <a:schemeClr val="bg1"/>
                </a:solidFill>
                <a:latin typeface="Times New Roman" panose="02020603050405020304" pitchFamily="18" charset="0"/>
                <a:cs typeface="Times New Roman" panose="02020603050405020304" pitchFamily="18" charset="0"/>
              </a:rPr>
            </a:br>
            <a:r>
              <a:rPr lang="en-GB" b="1" dirty="0">
                <a:solidFill>
                  <a:schemeClr val="bg1"/>
                </a:solidFill>
                <a:latin typeface="Times New Roman" panose="02020603050405020304" pitchFamily="18" charset="0"/>
                <a:cs typeface="Times New Roman" panose="02020603050405020304" pitchFamily="18" charset="0"/>
              </a:rPr>
              <a:t>Gandhinagar, 382021</a:t>
            </a:r>
            <a:endParaRPr lang="en-IN" dirty="0">
              <a:solidFill>
                <a:schemeClr val="bg1"/>
              </a:solidFill>
            </a:endParaRPr>
          </a:p>
        </p:txBody>
      </p:sp>
    </p:spTree>
    <p:extLst>
      <p:ext uri="{BB962C8B-B14F-4D97-AF65-F5344CB8AC3E}">
        <p14:creationId xmlns:p14="http://schemas.microsoft.com/office/powerpoint/2010/main" val="3385815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E95A7-F3E2-4709-8AC5-A41B02619155}"/>
              </a:ext>
            </a:extLst>
          </p:cNvPr>
          <p:cNvSpPr>
            <a:spLocks noGrp="1"/>
          </p:cNvSpPr>
          <p:nvPr>
            <p:ph type="title"/>
          </p:nvPr>
        </p:nvSpPr>
        <p:spPr>
          <a:xfrm>
            <a:off x="838200" y="540913"/>
            <a:ext cx="10515600" cy="656824"/>
          </a:xfrm>
        </p:spPr>
        <p:txBody>
          <a:bodyPr>
            <a:normAutofit/>
          </a:bodyPr>
          <a:lstStyle/>
          <a:p>
            <a:pPr algn="ctr"/>
            <a:r>
              <a:rPr lang="en-GB" sz="4000" b="1" dirty="0">
                <a:latin typeface="Times New Roman" panose="02020603050405020304" pitchFamily="18" charset="0"/>
                <a:cs typeface="Times New Roman" panose="02020603050405020304" pitchFamily="18" charset="0"/>
              </a:rPr>
              <a:t>ABSTRACT</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454B122-6474-4B90-ADDE-915FBDA2959A}"/>
              </a:ext>
            </a:extLst>
          </p:cNvPr>
          <p:cNvSpPr/>
          <p:nvPr/>
        </p:nvSpPr>
        <p:spPr>
          <a:xfrm>
            <a:off x="1049629" y="1292713"/>
            <a:ext cx="10515600" cy="5449377"/>
          </a:xfrm>
          <a:prstGeom prst="rect">
            <a:avLst/>
          </a:prstGeom>
        </p:spPr>
        <p:txBody>
          <a:bodyPr wrap="square">
            <a:spAutoFit/>
          </a:bodyPr>
          <a:lstStyle/>
          <a:p>
            <a:pPr indent="457200" algn="just">
              <a:lnSpc>
                <a:spcPct val="150000"/>
              </a:lnSpc>
              <a:spcAft>
                <a:spcPts val="1000"/>
              </a:spcAft>
            </a:pPr>
            <a:r>
              <a:rPr lang="en-GB" i="1" dirty="0">
                <a:latin typeface="Times New Roman" panose="02020603050405020304" pitchFamily="18" charset="0"/>
                <a:ea typeface="Times New Roman" panose="02020603050405020304" pitchFamily="18" charset="0"/>
                <a:cs typeface="Mangal" panose="02040503050203030202" pitchFamily="18" charset="0"/>
              </a:rPr>
              <a:t>In order to build a solar cell that has a high degree of efficiency, it is necessary to conduct an in-depth investigation of the impact that a variety of physical and electrical qualities have on the overall efficiency of the cell. For the purpose of this investigation, a PC1D computer simulation was applied to evaluate the effect that altering key characteristics of a silicon solar cell has on the performance of the cell. For the purpose of determining the ideal values for the absorber, emitter, antireflection coating, and back surface field layers, we carried out a simulation. We paid particular attention to the doping levels as well as the thicknesses of each particular layer. A measured result acquired from an industrial scale manufactured solar cell that had the same specifications was used to assess the simulated solar cells that were produced as a consequence. There was a good degree of agreement between the results of the measurements and the data from the models. It is useful and practical to comprehend and forecast the impacts of these essential components and in order to get their ideal values through the utilization of a simulation tool, based on the research that has been undertaken and the discoveries that have resulted from it. This is necessary in order to design a solar cell structure that has a high efficiency.</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3391776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1F76A-AF8B-4BA9-AB1F-5BC43D36916B}"/>
              </a:ext>
            </a:extLst>
          </p:cNvPr>
          <p:cNvSpPr>
            <a:spLocks noGrp="1"/>
          </p:cNvSpPr>
          <p:nvPr>
            <p:ph type="title"/>
          </p:nvPr>
        </p:nvSpPr>
        <p:spPr>
          <a:xfrm>
            <a:off x="838200" y="365126"/>
            <a:ext cx="10515600" cy="793974"/>
          </a:xfrm>
        </p:spPr>
        <p:txBody>
          <a:bodyPr>
            <a:normAutofit/>
          </a:bodyPr>
          <a:lstStyle/>
          <a:p>
            <a:pPr algn="ctr"/>
            <a:r>
              <a:rPr lang="en-GB"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3E7218F-AC1C-4E55-8437-1EF350394697}"/>
              </a:ext>
            </a:extLst>
          </p:cNvPr>
          <p:cNvSpPr/>
          <p:nvPr/>
        </p:nvSpPr>
        <p:spPr>
          <a:xfrm>
            <a:off x="536619" y="1341223"/>
            <a:ext cx="11105882"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plentiful solar energy that reaches the surface of the Earth has the ability to supply all of the energy requirements that mankind will have in the future and need in the present. </a:t>
            </a: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Solar cells that use photovoltaic technology are extremely efficient in converting sunlight into energy because they are able to capture and transform light particles.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Crystalline silicon (c-Si) solar cells are responsible for 93 percent of the entire revenue generated by the solar cell industry, as indicated by studies carried out by the Fraunhofer Institute.</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These packages include </a:t>
            </a:r>
            <a:r>
              <a:rPr lang="en-IN" dirty="0" err="1">
                <a:latin typeface="Times New Roman" panose="02020603050405020304" pitchFamily="18" charset="0"/>
                <a:cs typeface="Times New Roman" panose="02020603050405020304" pitchFamily="18" charset="0"/>
              </a:rPr>
              <a:t>Silvaco</a:t>
            </a:r>
            <a:r>
              <a:rPr lang="en-IN" dirty="0">
                <a:latin typeface="Times New Roman" panose="02020603050405020304" pitchFamily="18" charset="0"/>
                <a:cs typeface="Times New Roman" panose="02020603050405020304" pitchFamily="18" charset="0"/>
              </a:rPr>
              <a:t> TCAD, </a:t>
            </a:r>
            <a:r>
              <a:rPr lang="en-IN" dirty="0" err="1">
                <a:latin typeface="Times New Roman" panose="02020603050405020304" pitchFamily="18" charset="0"/>
                <a:cs typeface="Times New Roman" panose="02020603050405020304" pitchFamily="18" charset="0"/>
              </a:rPr>
              <a:t>Sentaurus</a:t>
            </a:r>
            <a:r>
              <a:rPr lang="en-IN" dirty="0">
                <a:latin typeface="Times New Roman" panose="02020603050405020304" pitchFamily="18" charset="0"/>
                <a:cs typeface="Times New Roman" panose="02020603050405020304" pitchFamily="18" charset="0"/>
              </a:rPr>
              <a:t> TCAD, AFORS-HET, and PC1D.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result highlights how important it is to evaluate and determine the perfect value of each parameter in order to achieve the best possible efficiency from the device.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One of the most impressive aspects of this research is that the optimized parameters of the simulated device were confirmed by comparing the findings to those of a commercially produced solar cell that had the same physical and electrical properties as the simulated device.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57353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6BDB5-98C2-4403-A56F-92D9F15122A3}"/>
              </a:ext>
            </a:extLst>
          </p:cNvPr>
          <p:cNvSpPr>
            <a:spLocks noGrp="1"/>
          </p:cNvSpPr>
          <p:nvPr>
            <p:ph type="title"/>
          </p:nvPr>
        </p:nvSpPr>
        <p:spPr>
          <a:xfrm>
            <a:off x="619259" y="596946"/>
            <a:ext cx="10515600" cy="716700"/>
          </a:xfrm>
        </p:spPr>
        <p:txBody>
          <a:bodyPr>
            <a:normAutofit/>
          </a:bodyPr>
          <a:lstStyle/>
          <a:p>
            <a:pPr algn="ctr"/>
            <a:r>
              <a:rPr lang="en-GB" sz="4000" b="1" dirty="0">
                <a:latin typeface="Times New Roman" panose="02020603050405020304" pitchFamily="18" charset="0"/>
                <a:cs typeface="Times New Roman" panose="02020603050405020304" pitchFamily="18" charset="0"/>
              </a:rPr>
              <a:t>METHOD</a:t>
            </a:r>
            <a:endParaRPr lang="en-IN" dirty="0"/>
          </a:p>
        </p:txBody>
      </p:sp>
      <p:sp>
        <p:nvSpPr>
          <p:cNvPr id="3" name="Rectangle 2">
            <a:extLst>
              <a:ext uri="{FF2B5EF4-FFF2-40B4-BE49-F238E27FC236}">
                <a16:creationId xmlns:a16="http://schemas.microsoft.com/office/drawing/2014/main" id="{9D774099-BEB0-4A91-87F5-FA729E9FE71E}"/>
              </a:ext>
            </a:extLst>
          </p:cNvPr>
          <p:cNvSpPr/>
          <p:nvPr/>
        </p:nvSpPr>
        <p:spPr>
          <a:xfrm>
            <a:off x="266163" y="1429556"/>
            <a:ext cx="6096000" cy="3787383"/>
          </a:xfrm>
          <a:prstGeom prst="rect">
            <a:avLst/>
          </a:prstGeom>
        </p:spPr>
        <p:txBody>
          <a:bodyPr>
            <a:spAutoFit/>
          </a:bodyPr>
          <a:lstStyle/>
          <a:p>
            <a:pPr indent="457200"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The typical structure of a silicon solar cell, which is generally utilized in the industrial sector, is seen in Figure 1. It is essential to have a solid understanding of the effect that the various physical and electrical features of each layer have on the conversion efficiency in order to achieve high levels of efficiency. For the purpose of achieving the maximum possible conversion efficiency, the PC1D simulation tool was utilized to investigate the impact that a variety of device characteristics had on each layer within the system.</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pic>
        <p:nvPicPr>
          <p:cNvPr id="4" name="Picture 3" descr="C:\Users\Brijesh\Desktop\Capture1.PNG">
            <a:extLst>
              <a:ext uri="{FF2B5EF4-FFF2-40B4-BE49-F238E27FC236}">
                <a16:creationId xmlns:a16="http://schemas.microsoft.com/office/drawing/2014/main" id="{C268F3C2-B292-4AAD-B2AD-9F4E8B609949}"/>
              </a:ext>
            </a:extLst>
          </p:cNvPr>
          <p:cNvPicPr/>
          <p:nvPr/>
        </p:nvPicPr>
        <p:blipFill>
          <a:blip r:embed="rId2"/>
          <a:srcRect/>
          <a:stretch>
            <a:fillRect/>
          </a:stretch>
        </p:blipFill>
        <p:spPr bwMode="auto">
          <a:xfrm>
            <a:off x="6795403" y="1559340"/>
            <a:ext cx="5130434" cy="3939939"/>
          </a:xfrm>
          <a:prstGeom prst="rect">
            <a:avLst/>
          </a:prstGeom>
          <a:noFill/>
          <a:ln w="9525">
            <a:noFill/>
            <a:miter lim="800000"/>
            <a:headEnd/>
            <a:tailEnd/>
          </a:ln>
        </p:spPr>
      </p:pic>
    </p:spTree>
    <p:extLst>
      <p:ext uri="{BB962C8B-B14F-4D97-AF65-F5344CB8AC3E}">
        <p14:creationId xmlns:p14="http://schemas.microsoft.com/office/powerpoint/2010/main" val="22224793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0608FA-6007-4B5C-8091-376E8BD343E1}"/>
              </a:ext>
            </a:extLst>
          </p:cNvPr>
          <p:cNvSpPr/>
          <p:nvPr/>
        </p:nvSpPr>
        <p:spPr>
          <a:xfrm>
            <a:off x="356315" y="536887"/>
            <a:ext cx="6096000" cy="5449377"/>
          </a:xfrm>
          <a:prstGeom prst="rect">
            <a:avLst/>
          </a:prstGeom>
        </p:spPr>
        <p:txBody>
          <a:bodyPr>
            <a:spAutoFit/>
          </a:bodyPr>
          <a:lstStyle/>
          <a:p>
            <a:pPr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While the absorber, emitter, and rear surface field are responsible for producing and transferring mobile charge carriers, the front and back contacts are responsible for collecting them. The efficiency of solar cells may be improved by using an antireflection coating, which reduces the amount of surface reflection while simultaneously increasing the amount of light that is transmitted and absorbed. A silicon nitride antireflection coating with a refractive index of 1.873 was utilized in order to achieve the goals of minimizing the quantity of light that was reflected at wavelengths that had high spectrum irradiance and providing efficient surface passivation. The standard specifications of the solar cell that was utilized in the experiment are presented in Table 1.</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graphicFrame>
        <p:nvGraphicFramePr>
          <p:cNvPr id="3" name="Table 2">
            <a:extLst>
              <a:ext uri="{FF2B5EF4-FFF2-40B4-BE49-F238E27FC236}">
                <a16:creationId xmlns:a16="http://schemas.microsoft.com/office/drawing/2014/main" id="{018F70A0-517D-45A0-906A-5E8A0E0533C2}"/>
              </a:ext>
            </a:extLst>
          </p:cNvPr>
          <p:cNvGraphicFramePr>
            <a:graphicFrameLocks noGrp="1"/>
          </p:cNvGraphicFramePr>
          <p:nvPr>
            <p:extLst>
              <p:ext uri="{D42A27DB-BD31-4B8C-83A1-F6EECF244321}">
                <p14:modId xmlns:p14="http://schemas.microsoft.com/office/powerpoint/2010/main" val="4138537410"/>
              </p:ext>
            </p:extLst>
          </p:nvPr>
        </p:nvGraphicFramePr>
        <p:xfrm>
          <a:off x="6817217" y="1333926"/>
          <a:ext cx="5018468" cy="4190147"/>
        </p:xfrm>
        <a:graphic>
          <a:graphicData uri="http://schemas.openxmlformats.org/drawingml/2006/table">
            <a:tbl>
              <a:tblPr firstRow="1" firstCol="1" bandRow="1">
                <a:tableStyleId>{5C22544A-7EE6-4342-B048-85BDC9FD1C3A}</a:tableStyleId>
              </a:tblPr>
              <a:tblGrid>
                <a:gridCol w="2509234">
                  <a:extLst>
                    <a:ext uri="{9D8B030D-6E8A-4147-A177-3AD203B41FA5}">
                      <a16:colId xmlns:a16="http://schemas.microsoft.com/office/drawing/2014/main" val="2180144089"/>
                    </a:ext>
                  </a:extLst>
                </a:gridCol>
                <a:gridCol w="2509234">
                  <a:extLst>
                    <a:ext uri="{9D8B030D-6E8A-4147-A177-3AD203B41FA5}">
                      <a16:colId xmlns:a16="http://schemas.microsoft.com/office/drawing/2014/main" val="2306586601"/>
                    </a:ext>
                  </a:extLst>
                </a:gridCol>
              </a:tblGrid>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Internal optical reflectance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Enabled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18626408"/>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Emitter Sheet Resistance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71.85 Ω/sq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0741253"/>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Front surface texture depth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3 μm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5362030"/>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Shunt Resistance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50000 Ω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70750886"/>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Intrinsic concentration @300k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1×10</a:t>
                      </a:r>
                      <a:r>
                        <a:rPr lang="en-US" sz="1200" baseline="30000">
                          <a:effectLst/>
                          <a:latin typeface="Times New Roman" panose="02020603050405020304" pitchFamily="18" charset="0"/>
                          <a:cs typeface="Times New Roman" panose="02020603050405020304" pitchFamily="18" charset="0"/>
                        </a:rPr>
                        <a:t>10</a:t>
                      </a:r>
                      <a:r>
                        <a:rPr lang="en-US" sz="1200">
                          <a:effectLst/>
                          <a:latin typeface="Times New Roman" panose="02020603050405020304" pitchFamily="18" charset="0"/>
                          <a:cs typeface="Times New Roman" panose="02020603050405020304" pitchFamily="18" charset="0"/>
                        </a:rPr>
                        <a:t> cm</a:t>
                      </a:r>
                      <a:r>
                        <a:rPr lang="en-US" sz="1200" baseline="30000">
                          <a:effectLst/>
                          <a:latin typeface="Times New Roman" panose="02020603050405020304" pitchFamily="18" charset="0"/>
                          <a:cs typeface="Times New Roman" panose="02020603050405020304" pitchFamily="18" charset="0"/>
                        </a:rPr>
                        <a:t>-3</a:t>
                      </a:r>
                      <a:r>
                        <a:rPr lang="en-US" sz="1200">
                          <a:effectLst/>
                          <a:latin typeface="Times New Roman" panose="02020603050405020304" pitchFamily="18" charset="0"/>
                          <a:cs typeface="Times New Roman" panose="02020603050405020304" pitchFamily="18" charset="0"/>
                        </a:rPr>
                        <a:t>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66839888"/>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Front diffusion (N-type)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2×10</a:t>
                      </a:r>
                      <a:r>
                        <a:rPr lang="en-US" sz="1200" baseline="30000">
                          <a:effectLst/>
                          <a:latin typeface="Times New Roman" panose="02020603050405020304" pitchFamily="18" charset="0"/>
                          <a:cs typeface="Times New Roman" panose="02020603050405020304" pitchFamily="18" charset="0"/>
                        </a:rPr>
                        <a:t>20</a:t>
                      </a:r>
                      <a:r>
                        <a:rPr lang="en-US" sz="1200">
                          <a:effectLst/>
                          <a:latin typeface="Times New Roman" panose="02020603050405020304" pitchFamily="18" charset="0"/>
                          <a:cs typeface="Times New Roman" panose="02020603050405020304" pitchFamily="18" charset="0"/>
                        </a:rPr>
                        <a:t> cm</a:t>
                      </a:r>
                      <a:r>
                        <a:rPr lang="en-US" sz="1200" baseline="30000">
                          <a:effectLst/>
                          <a:latin typeface="Times New Roman" panose="02020603050405020304" pitchFamily="18" charset="0"/>
                          <a:cs typeface="Times New Roman" panose="02020603050405020304" pitchFamily="18" charset="0"/>
                        </a:rPr>
                        <a:t>-3</a:t>
                      </a:r>
                      <a:r>
                        <a:rPr lang="en-US" sz="1200">
                          <a:effectLst/>
                          <a:latin typeface="Times New Roman" panose="02020603050405020304" pitchFamily="18" charset="0"/>
                          <a:cs typeface="Times New Roman" panose="02020603050405020304" pitchFamily="18" charset="0"/>
                        </a:rPr>
                        <a:t> peak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81985811"/>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Thickness (Absorber Layer)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180 μm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19973384"/>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Rear diffusion (P-type)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3×10</a:t>
                      </a:r>
                      <a:r>
                        <a:rPr lang="en-US" sz="1200" baseline="30000">
                          <a:effectLst/>
                          <a:latin typeface="Times New Roman" panose="02020603050405020304" pitchFamily="18" charset="0"/>
                          <a:cs typeface="Times New Roman" panose="02020603050405020304" pitchFamily="18" charset="0"/>
                        </a:rPr>
                        <a:t>18</a:t>
                      </a:r>
                      <a:r>
                        <a:rPr lang="en-US" sz="1200">
                          <a:effectLst/>
                          <a:latin typeface="Times New Roman" panose="02020603050405020304" pitchFamily="18" charset="0"/>
                          <a:cs typeface="Times New Roman" panose="02020603050405020304" pitchFamily="18" charset="0"/>
                        </a:rPr>
                        <a:t> cm</a:t>
                      </a:r>
                      <a:r>
                        <a:rPr lang="en-US" sz="1200" baseline="30000">
                          <a:effectLst/>
                          <a:latin typeface="Times New Roman" panose="02020603050405020304" pitchFamily="18" charset="0"/>
                          <a:cs typeface="Times New Roman" panose="02020603050405020304" pitchFamily="18" charset="0"/>
                        </a:rPr>
                        <a:t>-3</a:t>
                      </a:r>
                      <a:r>
                        <a:rPr lang="en-US" sz="1200">
                          <a:effectLst/>
                          <a:latin typeface="Times New Roman" panose="02020603050405020304" pitchFamily="18" charset="0"/>
                          <a:cs typeface="Times New Roman" panose="02020603050405020304" pitchFamily="18" charset="0"/>
                        </a:rPr>
                        <a:t> peak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7506296"/>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Front SRV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2×10</a:t>
                      </a:r>
                      <a:r>
                        <a:rPr lang="en-US" sz="1200" baseline="30000">
                          <a:effectLst/>
                          <a:latin typeface="Times New Roman" panose="02020603050405020304" pitchFamily="18" charset="0"/>
                          <a:cs typeface="Times New Roman" panose="02020603050405020304" pitchFamily="18" charset="0"/>
                        </a:rPr>
                        <a:t>5</a:t>
                      </a:r>
                      <a:r>
                        <a:rPr lang="en-US" sz="1200">
                          <a:effectLst/>
                          <a:latin typeface="Times New Roman" panose="02020603050405020304" pitchFamily="18" charset="0"/>
                          <a:cs typeface="Times New Roman" panose="02020603050405020304" pitchFamily="18" charset="0"/>
                        </a:rPr>
                        <a:t> cm/s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89819174"/>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Bulk recombination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τ</a:t>
                      </a:r>
                      <a:r>
                        <a:rPr lang="en-US" sz="1200" baseline="-25000">
                          <a:effectLst/>
                          <a:latin typeface="Times New Roman" panose="02020603050405020304" pitchFamily="18" charset="0"/>
                          <a:cs typeface="Times New Roman" panose="02020603050405020304" pitchFamily="18" charset="0"/>
                        </a:rPr>
                        <a:t>n</a:t>
                      </a:r>
                      <a:r>
                        <a:rPr lang="en-US" sz="1200">
                          <a:effectLst/>
                          <a:latin typeface="Times New Roman" panose="02020603050405020304" pitchFamily="18" charset="0"/>
                          <a:cs typeface="Times New Roman" panose="02020603050405020304" pitchFamily="18" charset="0"/>
                        </a:rPr>
                        <a:t> = τ</a:t>
                      </a:r>
                      <a:r>
                        <a:rPr lang="en-US" sz="1200" baseline="-25000">
                          <a:effectLst/>
                          <a:latin typeface="Times New Roman" panose="02020603050405020304" pitchFamily="18" charset="0"/>
                          <a:cs typeface="Times New Roman" panose="02020603050405020304" pitchFamily="18" charset="0"/>
                        </a:rPr>
                        <a:t>p</a:t>
                      </a:r>
                      <a:r>
                        <a:rPr lang="en-US" sz="1200">
                          <a:effectLst/>
                          <a:latin typeface="Times New Roman" panose="02020603050405020304" pitchFamily="18" charset="0"/>
                          <a:cs typeface="Times New Roman" panose="02020603050405020304" pitchFamily="18" charset="0"/>
                        </a:rPr>
                        <a:t> = 30 μs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41148570"/>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Device Area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1 cm</a:t>
                      </a:r>
                      <a:r>
                        <a:rPr lang="en-US" sz="1200" baseline="30000">
                          <a:effectLst/>
                          <a:latin typeface="Times New Roman" panose="02020603050405020304" pitchFamily="18" charset="0"/>
                          <a:cs typeface="Times New Roman" panose="02020603050405020304" pitchFamily="18" charset="0"/>
                        </a:rPr>
                        <a:t>2</a:t>
                      </a:r>
                      <a:r>
                        <a:rPr lang="en-US" sz="1200">
                          <a:effectLst/>
                          <a:latin typeface="Times New Roman" panose="02020603050405020304" pitchFamily="18" charset="0"/>
                          <a:cs typeface="Times New Roman" panose="02020603050405020304" pitchFamily="18" charset="0"/>
                        </a:rPr>
                        <a:t>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69484320"/>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Rear SRV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a:effectLst/>
                          <a:latin typeface="Times New Roman" panose="02020603050405020304" pitchFamily="18" charset="0"/>
                          <a:cs typeface="Times New Roman" panose="02020603050405020304" pitchFamily="18" charset="0"/>
                        </a:rPr>
                        <a:t>1×10</a:t>
                      </a:r>
                      <a:r>
                        <a:rPr lang="en-US" sz="1200" baseline="30000">
                          <a:effectLst/>
                          <a:latin typeface="Times New Roman" panose="02020603050405020304" pitchFamily="18" charset="0"/>
                          <a:cs typeface="Times New Roman" panose="02020603050405020304" pitchFamily="18" charset="0"/>
                        </a:rPr>
                        <a:t>7</a:t>
                      </a:r>
                      <a:r>
                        <a:rPr lang="en-US" sz="1200">
                          <a:effectLst/>
                          <a:latin typeface="Times New Roman" panose="02020603050405020304" pitchFamily="18" charset="0"/>
                          <a:cs typeface="Times New Roman" panose="02020603050405020304" pitchFamily="18" charset="0"/>
                        </a:rPr>
                        <a:t> cm/s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62323115"/>
                  </a:ext>
                </a:extLst>
              </a:tr>
              <a:tr h="322319">
                <a:tc>
                  <a:txBody>
                    <a:bodyPr/>
                    <a:lstStyle/>
                    <a:p>
                      <a:pPr>
                        <a:spcAft>
                          <a:spcPts val="0"/>
                        </a:spcAft>
                      </a:pPr>
                      <a:r>
                        <a:rPr lang="en-US" sz="1200">
                          <a:effectLst/>
                          <a:latin typeface="Times New Roman" panose="02020603050405020304" pitchFamily="18" charset="0"/>
                          <a:cs typeface="Times New Roman" panose="02020603050405020304" pitchFamily="18" charset="0"/>
                        </a:rPr>
                        <a:t>Temperature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US" sz="1200" dirty="0">
                          <a:effectLst/>
                          <a:latin typeface="Times New Roman" panose="02020603050405020304" pitchFamily="18" charset="0"/>
                          <a:cs typeface="Times New Roman" panose="02020603050405020304" pitchFamily="18" charset="0"/>
                        </a:rPr>
                        <a:t>25</a:t>
                      </a:r>
                      <a:r>
                        <a:rPr lang="en-US" sz="1200" baseline="30000" dirty="0">
                          <a:effectLst/>
                          <a:latin typeface="Times New Roman" panose="02020603050405020304" pitchFamily="18" charset="0"/>
                          <a:cs typeface="Times New Roman" panose="02020603050405020304" pitchFamily="18" charset="0"/>
                        </a:rPr>
                        <a:t>o</a:t>
                      </a:r>
                      <a:r>
                        <a:rPr lang="en-US" sz="1200" dirty="0">
                          <a:effectLst/>
                          <a:latin typeface="Times New Roman" panose="02020603050405020304" pitchFamily="18" charset="0"/>
                          <a:cs typeface="Times New Roman" panose="02020603050405020304" pitchFamily="18" charset="0"/>
                        </a:rPr>
                        <a:t>C </a:t>
                      </a:r>
                      <a:endParaRPr lang="en-IN"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810572"/>
                  </a:ext>
                </a:extLst>
              </a:tr>
            </a:tbl>
          </a:graphicData>
        </a:graphic>
      </p:graphicFrame>
      <p:sp>
        <p:nvSpPr>
          <p:cNvPr id="4" name="Rectangle 3">
            <a:extLst>
              <a:ext uri="{FF2B5EF4-FFF2-40B4-BE49-F238E27FC236}">
                <a16:creationId xmlns:a16="http://schemas.microsoft.com/office/drawing/2014/main" id="{57F40AC3-0D32-46E5-8C72-FE361085F043}"/>
              </a:ext>
            </a:extLst>
          </p:cNvPr>
          <p:cNvSpPr/>
          <p:nvPr/>
        </p:nvSpPr>
        <p:spPr>
          <a:xfrm>
            <a:off x="7063288" y="694317"/>
            <a:ext cx="4772397" cy="369332"/>
          </a:xfrm>
          <a:prstGeom prst="rect">
            <a:avLst/>
          </a:prstGeom>
        </p:spPr>
        <p:txBody>
          <a:bodyPr wrap="none">
            <a:spAutoFit/>
          </a:bodyPr>
          <a:lstStyle/>
          <a:p>
            <a:r>
              <a:rPr lang="en-GB" b="1" dirty="0">
                <a:latin typeface="Times New Roman" panose="02020603050405020304" pitchFamily="18" charset="0"/>
                <a:ea typeface="Times New Roman" panose="02020603050405020304" pitchFamily="18" charset="0"/>
              </a:rPr>
              <a:t>Table 1: </a:t>
            </a:r>
            <a:r>
              <a:rPr lang="en-GB" dirty="0">
                <a:latin typeface="Times New Roman" panose="02020603050405020304" pitchFamily="18" charset="0"/>
                <a:ea typeface="Times New Roman" panose="02020603050405020304" pitchFamily="18" charset="0"/>
              </a:rPr>
              <a:t>Parameters of Solar Cell by Using PC1D</a:t>
            </a:r>
            <a:endParaRPr lang="en-IN" dirty="0"/>
          </a:p>
        </p:txBody>
      </p:sp>
    </p:spTree>
    <p:extLst>
      <p:ext uri="{BB962C8B-B14F-4D97-AF65-F5344CB8AC3E}">
        <p14:creationId xmlns:p14="http://schemas.microsoft.com/office/powerpoint/2010/main" val="40075989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D84D8-EB3E-4FC1-A581-CCE7FBB0A53E}"/>
              </a:ext>
            </a:extLst>
          </p:cNvPr>
          <p:cNvSpPr>
            <a:spLocks noGrp="1"/>
          </p:cNvSpPr>
          <p:nvPr>
            <p:ph type="title"/>
          </p:nvPr>
        </p:nvSpPr>
        <p:spPr>
          <a:xfrm>
            <a:off x="838200" y="365125"/>
            <a:ext cx="10515600" cy="1051551"/>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THICKNESS OF THE ABSORBER LAYER AND ITS IMPACT ON SOLAR CELL EFFICIENCY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29184E6-1E47-4B13-BB91-AB9459AD2023}"/>
              </a:ext>
            </a:extLst>
          </p:cNvPr>
          <p:cNvSpPr/>
          <p:nvPr/>
        </p:nvSpPr>
        <p:spPr>
          <a:xfrm>
            <a:off x="502276" y="1416676"/>
            <a:ext cx="11359166" cy="5033879"/>
          </a:xfrm>
          <a:prstGeom prst="rect">
            <a:avLst/>
          </a:prstGeom>
        </p:spPr>
        <p:txBody>
          <a:bodyPr wrap="square">
            <a:spAutoFit/>
          </a:bodyPr>
          <a:lstStyle/>
          <a:p>
            <a:pPr indent="457200"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When determining whether or not to manufacture a photovoltaic device, one of the most important considerations to take into account is the cost of the materials used in semiconductors. In order to save expenses while simultaneously optimizing the efficiency of the gadget, it is essential to use materials that have the thickness that is most appropriate on the market. When it comes to the process of converting light into mobile charge carriers, the absorber layer, which is the component of commercial silicon solar cells that is the thickest, makes a significant contribution. These charge carriers are then transmitted and collected by the contacts, which results in the generation of energy by the process. When it comes to improving efficiency, a bigger absorber layer is not useful because of the contradicting effects it has on </a:t>
            </a:r>
            <a:r>
              <a:rPr lang="en-GB" dirty="0" err="1">
                <a:latin typeface="Times New Roman" panose="02020603050405020304" pitchFamily="18" charset="0"/>
                <a:ea typeface="Times New Roman" panose="02020603050405020304" pitchFamily="18" charset="0"/>
                <a:cs typeface="Mangal" panose="02040503050203030202" pitchFamily="18" charset="0"/>
              </a:rPr>
              <a:t>Voc</a:t>
            </a:r>
            <a:r>
              <a:rPr lang="en-GB" dirty="0">
                <a:latin typeface="Times New Roman" panose="02020603050405020304" pitchFamily="18" charset="0"/>
                <a:ea typeface="Times New Roman" panose="02020603050405020304" pitchFamily="18" charset="0"/>
                <a:cs typeface="Mangal" panose="02040503050203030202" pitchFamily="18" charset="0"/>
              </a:rPr>
              <a:t> (open-circuit voltage) and </a:t>
            </a:r>
            <a:r>
              <a:rPr lang="en-GB" dirty="0" err="1">
                <a:latin typeface="Times New Roman" panose="02020603050405020304" pitchFamily="18" charset="0"/>
                <a:ea typeface="Times New Roman" panose="02020603050405020304" pitchFamily="18" charset="0"/>
                <a:cs typeface="Mangal" panose="02040503050203030202" pitchFamily="18" charset="0"/>
              </a:rPr>
              <a:t>Jsc</a:t>
            </a:r>
            <a:r>
              <a:rPr lang="en-GB" dirty="0">
                <a:latin typeface="Times New Roman" panose="02020603050405020304" pitchFamily="18" charset="0"/>
                <a:ea typeface="Times New Roman" panose="02020603050405020304" pitchFamily="18" charset="0"/>
                <a:cs typeface="Mangal" panose="02040503050203030202" pitchFamily="18" charset="0"/>
              </a:rPr>
              <a:t> (short-circuit current). In this part of the article, we examined a solar cell that had absorber layers of varying thicknesses. The performance of the device is analyzed in Table 2, which displays the impact that different bulk thicknesses of silicon have on the device. As can be observed in Figure 2, the thickness of the absorber layer has an effect on several parameters, including </a:t>
            </a:r>
            <a:r>
              <a:rPr lang="en-GB" dirty="0" err="1">
                <a:latin typeface="Times New Roman" panose="02020603050405020304" pitchFamily="18" charset="0"/>
                <a:ea typeface="Times New Roman" panose="02020603050405020304" pitchFamily="18" charset="0"/>
                <a:cs typeface="Mangal" panose="02040503050203030202" pitchFamily="18" charset="0"/>
              </a:rPr>
              <a:t>V</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oc</a:t>
            </a:r>
            <a:r>
              <a:rPr lang="en-GB" dirty="0">
                <a:latin typeface="Times New Roman" panose="02020603050405020304" pitchFamily="18" charset="0"/>
                <a:ea typeface="Times New Roman" panose="02020603050405020304" pitchFamily="18" charset="0"/>
                <a:cs typeface="Mangal" panose="02040503050203030202" pitchFamily="18" charset="0"/>
              </a:rPr>
              <a:t>, </a:t>
            </a:r>
            <a:r>
              <a:rPr lang="en-GB" dirty="0" err="1">
                <a:latin typeface="Times New Roman" panose="02020603050405020304" pitchFamily="18" charset="0"/>
                <a:ea typeface="Times New Roman" panose="02020603050405020304" pitchFamily="18" charset="0"/>
                <a:cs typeface="Mangal" panose="02040503050203030202" pitchFamily="18" charset="0"/>
              </a:rPr>
              <a:t>J</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sc</a:t>
            </a:r>
            <a:r>
              <a:rPr lang="en-GB" dirty="0">
                <a:latin typeface="Times New Roman" panose="02020603050405020304" pitchFamily="18" charset="0"/>
                <a:ea typeface="Times New Roman" panose="02020603050405020304" pitchFamily="18" charset="0"/>
                <a:cs typeface="Mangal" panose="02040503050203030202" pitchFamily="18" charset="0"/>
              </a:rPr>
              <a:t> (Figure 2a), and efficiency (Figure 2b). The parameters '</a:t>
            </a:r>
            <a:r>
              <a:rPr lang="en-GB" dirty="0" err="1">
                <a:latin typeface="Times New Roman" panose="02020603050405020304" pitchFamily="18" charset="0"/>
                <a:ea typeface="Times New Roman" panose="02020603050405020304" pitchFamily="18" charset="0"/>
                <a:cs typeface="Mangal" panose="02040503050203030202" pitchFamily="18" charset="0"/>
              </a:rPr>
              <a:t>T</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bulk</a:t>
            </a:r>
            <a:r>
              <a:rPr lang="en-GB" dirty="0">
                <a:latin typeface="Times New Roman" panose="02020603050405020304" pitchFamily="18" charset="0"/>
                <a:ea typeface="Times New Roman" panose="02020603050405020304" pitchFamily="18" charset="0"/>
                <a:cs typeface="Mangal" panose="02040503050203030202" pitchFamily="18" charset="0"/>
              </a:rPr>
              <a:t>', 'FF', and 'η' are used to represent the bulk thickness fill factor, and conversion efficiency, respectively.</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2011765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9E200E1-3469-4E48-87C6-64483324557F}"/>
              </a:ext>
            </a:extLst>
          </p:cNvPr>
          <p:cNvGraphicFramePr>
            <a:graphicFrameLocks noGrp="1"/>
          </p:cNvGraphicFramePr>
          <p:nvPr>
            <p:extLst>
              <p:ext uri="{D42A27DB-BD31-4B8C-83A1-F6EECF244321}">
                <p14:modId xmlns:p14="http://schemas.microsoft.com/office/powerpoint/2010/main" val="162908180"/>
              </p:ext>
            </p:extLst>
          </p:nvPr>
        </p:nvGraphicFramePr>
        <p:xfrm>
          <a:off x="351056" y="1278100"/>
          <a:ext cx="5727289" cy="5006550"/>
        </p:xfrm>
        <a:graphic>
          <a:graphicData uri="http://schemas.openxmlformats.org/drawingml/2006/table">
            <a:tbl>
              <a:tblPr firstRow="1" firstCol="1" bandRow="1">
                <a:tableStyleId>{5C22544A-7EE6-4342-B048-85BDC9FD1C3A}</a:tableStyleId>
              </a:tblPr>
              <a:tblGrid>
                <a:gridCol w="1145338">
                  <a:extLst>
                    <a:ext uri="{9D8B030D-6E8A-4147-A177-3AD203B41FA5}">
                      <a16:colId xmlns:a16="http://schemas.microsoft.com/office/drawing/2014/main" val="2429887104"/>
                    </a:ext>
                  </a:extLst>
                </a:gridCol>
                <a:gridCol w="1145338">
                  <a:extLst>
                    <a:ext uri="{9D8B030D-6E8A-4147-A177-3AD203B41FA5}">
                      <a16:colId xmlns:a16="http://schemas.microsoft.com/office/drawing/2014/main" val="444543875"/>
                    </a:ext>
                  </a:extLst>
                </a:gridCol>
                <a:gridCol w="1145338">
                  <a:extLst>
                    <a:ext uri="{9D8B030D-6E8A-4147-A177-3AD203B41FA5}">
                      <a16:colId xmlns:a16="http://schemas.microsoft.com/office/drawing/2014/main" val="3572475759"/>
                    </a:ext>
                  </a:extLst>
                </a:gridCol>
                <a:gridCol w="1145338">
                  <a:extLst>
                    <a:ext uri="{9D8B030D-6E8A-4147-A177-3AD203B41FA5}">
                      <a16:colId xmlns:a16="http://schemas.microsoft.com/office/drawing/2014/main" val="1308793288"/>
                    </a:ext>
                  </a:extLst>
                </a:gridCol>
                <a:gridCol w="1145937">
                  <a:extLst>
                    <a:ext uri="{9D8B030D-6E8A-4147-A177-3AD203B41FA5}">
                      <a16:colId xmlns:a16="http://schemas.microsoft.com/office/drawing/2014/main" val="2626770675"/>
                    </a:ext>
                  </a:extLst>
                </a:gridCol>
              </a:tblGrid>
              <a:tr h="500655">
                <a:tc>
                  <a:txBody>
                    <a:bodyPr/>
                    <a:lstStyle/>
                    <a:p>
                      <a:pPr algn="ctr">
                        <a:lnSpc>
                          <a:spcPct val="150000"/>
                        </a:lnSpc>
                        <a:spcAft>
                          <a:spcPts val="1000"/>
                        </a:spcAft>
                      </a:pPr>
                      <a:r>
                        <a:rPr lang="en-GB" sz="1200" dirty="0" err="1">
                          <a:effectLst/>
                          <a:latin typeface="Times New Roman" panose="02020603050405020304" pitchFamily="18" charset="0"/>
                          <a:cs typeface="Times New Roman" panose="02020603050405020304" pitchFamily="18" charset="0"/>
                        </a:rPr>
                        <a:t>J</a:t>
                      </a:r>
                      <a:r>
                        <a:rPr lang="en-GB" sz="1200" baseline="-25000" dirty="0" err="1">
                          <a:effectLst/>
                          <a:latin typeface="Times New Roman" panose="02020603050405020304" pitchFamily="18" charset="0"/>
                          <a:cs typeface="Times New Roman" panose="02020603050405020304" pitchFamily="18" charset="0"/>
                        </a:rPr>
                        <a:t>sc</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V</a:t>
                      </a:r>
                      <a:r>
                        <a:rPr lang="en-GB" sz="1200" baseline="-25000">
                          <a:effectLst/>
                          <a:latin typeface="Times New Roman" panose="02020603050405020304" pitchFamily="18" charset="0"/>
                          <a:cs typeface="Times New Roman" panose="02020603050405020304" pitchFamily="18" charset="0"/>
                        </a:rPr>
                        <a:t>oc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η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T</a:t>
                      </a:r>
                      <a:r>
                        <a:rPr lang="en-GB" sz="1200" baseline="-25000">
                          <a:effectLst/>
                          <a:latin typeface="Times New Roman" panose="02020603050405020304" pitchFamily="18" charset="0"/>
                          <a:cs typeface="Times New Roman" panose="02020603050405020304" pitchFamily="18" charset="0"/>
                        </a:rPr>
                        <a:t>bulk</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FF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68122602"/>
                  </a:ext>
                </a:extLst>
              </a:tr>
              <a:tr h="500655">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36.94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619.4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17.75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280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77.56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2047229"/>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37.03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620.3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17.83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250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77.62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540169"/>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621.5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17.91</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220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77.65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10935204"/>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37.18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622.9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17.99</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190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77.66</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94185570"/>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37.21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624.5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18.04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160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77.64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989239846"/>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626.4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18.12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130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77.76</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10264977"/>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37.10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628.7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100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77.86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209396746"/>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36.66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632.3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18.09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60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78.06</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7376474"/>
                  </a:ext>
                </a:extLst>
              </a:tr>
              <a:tr h="50065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35.50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635.0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17.64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78.25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07717374"/>
                  </a:ext>
                </a:extLst>
              </a:tr>
            </a:tbl>
          </a:graphicData>
        </a:graphic>
      </p:graphicFrame>
      <p:pic>
        <p:nvPicPr>
          <p:cNvPr id="3" name="Picture 2" descr="C:\Users\Brijesh\Desktop\Capture2.PNG">
            <a:extLst>
              <a:ext uri="{FF2B5EF4-FFF2-40B4-BE49-F238E27FC236}">
                <a16:creationId xmlns:a16="http://schemas.microsoft.com/office/drawing/2014/main" id="{4CE3D29B-8E77-4667-991D-2550E266FE87}"/>
              </a:ext>
            </a:extLst>
          </p:cNvPr>
          <p:cNvPicPr/>
          <p:nvPr/>
        </p:nvPicPr>
        <p:blipFill>
          <a:blip r:embed="rId2"/>
          <a:srcRect/>
          <a:stretch>
            <a:fillRect/>
          </a:stretch>
        </p:blipFill>
        <p:spPr bwMode="auto">
          <a:xfrm>
            <a:off x="6568225" y="109470"/>
            <a:ext cx="5362870" cy="2729582"/>
          </a:xfrm>
          <a:prstGeom prst="rect">
            <a:avLst/>
          </a:prstGeom>
          <a:noFill/>
          <a:ln w="9525">
            <a:noFill/>
            <a:miter lim="800000"/>
            <a:headEnd/>
            <a:tailEnd/>
          </a:ln>
        </p:spPr>
      </p:pic>
      <p:pic>
        <p:nvPicPr>
          <p:cNvPr id="4" name="Picture 3" descr="C:\Users\Brijesh\Desktop\Capture3.PNG">
            <a:extLst>
              <a:ext uri="{FF2B5EF4-FFF2-40B4-BE49-F238E27FC236}">
                <a16:creationId xmlns:a16="http://schemas.microsoft.com/office/drawing/2014/main" id="{00A2067C-6B95-472F-AE0E-0B80862D3151}"/>
              </a:ext>
            </a:extLst>
          </p:cNvPr>
          <p:cNvPicPr/>
          <p:nvPr/>
        </p:nvPicPr>
        <p:blipFill>
          <a:blip r:embed="rId3"/>
          <a:srcRect/>
          <a:stretch>
            <a:fillRect/>
          </a:stretch>
        </p:blipFill>
        <p:spPr bwMode="auto">
          <a:xfrm>
            <a:off x="6568225" y="3429000"/>
            <a:ext cx="5272719" cy="2958185"/>
          </a:xfrm>
          <a:prstGeom prst="rect">
            <a:avLst/>
          </a:prstGeom>
          <a:noFill/>
          <a:ln w="9525">
            <a:noFill/>
            <a:miter lim="800000"/>
            <a:headEnd/>
            <a:tailEnd/>
          </a:ln>
        </p:spPr>
      </p:pic>
      <p:sp>
        <p:nvSpPr>
          <p:cNvPr id="5" name="Rectangle 4">
            <a:extLst>
              <a:ext uri="{FF2B5EF4-FFF2-40B4-BE49-F238E27FC236}">
                <a16:creationId xmlns:a16="http://schemas.microsoft.com/office/drawing/2014/main" id="{A34FAAF5-7831-4D0C-A178-C8E17EC2E649}"/>
              </a:ext>
            </a:extLst>
          </p:cNvPr>
          <p:cNvSpPr/>
          <p:nvPr/>
        </p:nvSpPr>
        <p:spPr>
          <a:xfrm>
            <a:off x="8972303" y="2965603"/>
            <a:ext cx="1274708" cy="463397"/>
          </a:xfrm>
          <a:prstGeom prst="rect">
            <a:avLst/>
          </a:prstGeom>
        </p:spPr>
        <p:txBody>
          <a:bodyPr wrap="none">
            <a:spAutoFit/>
          </a:bodyPr>
          <a:lstStyle/>
          <a:p>
            <a:pPr algn="ctr">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Figure 2 (a)</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6" name="Rectangle 5">
            <a:extLst>
              <a:ext uri="{FF2B5EF4-FFF2-40B4-BE49-F238E27FC236}">
                <a16:creationId xmlns:a16="http://schemas.microsoft.com/office/drawing/2014/main" id="{1799AD0C-68C7-4056-8EC8-A7294DD4E2A5}"/>
              </a:ext>
            </a:extLst>
          </p:cNvPr>
          <p:cNvSpPr/>
          <p:nvPr/>
        </p:nvSpPr>
        <p:spPr>
          <a:xfrm>
            <a:off x="9051594" y="6379198"/>
            <a:ext cx="1287532" cy="369332"/>
          </a:xfrm>
          <a:prstGeom prst="rect">
            <a:avLst/>
          </a:prstGeom>
        </p:spPr>
        <p:txBody>
          <a:bodyPr wrap="none">
            <a:spAutoFit/>
          </a:bodyPr>
          <a:lstStyle/>
          <a:p>
            <a:r>
              <a:rPr lang="en-GB" dirty="0">
                <a:latin typeface="Times New Roman" panose="02020603050405020304" pitchFamily="18" charset="0"/>
                <a:ea typeface="Times New Roman" panose="02020603050405020304" pitchFamily="18" charset="0"/>
              </a:rPr>
              <a:t>Figure 2 (b)</a:t>
            </a:r>
            <a:endParaRPr lang="en-IN" dirty="0"/>
          </a:p>
        </p:txBody>
      </p:sp>
      <p:sp>
        <p:nvSpPr>
          <p:cNvPr id="7" name="Rectangle 6">
            <a:extLst>
              <a:ext uri="{FF2B5EF4-FFF2-40B4-BE49-F238E27FC236}">
                <a16:creationId xmlns:a16="http://schemas.microsoft.com/office/drawing/2014/main" id="{811D95CC-7CBF-4E11-BE48-19467B31C361}"/>
              </a:ext>
            </a:extLst>
          </p:cNvPr>
          <p:cNvSpPr/>
          <p:nvPr/>
        </p:nvSpPr>
        <p:spPr>
          <a:xfrm>
            <a:off x="337735" y="573352"/>
            <a:ext cx="5740609" cy="463397"/>
          </a:xfrm>
          <a:prstGeom prst="rect">
            <a:avLst/>
          </a:prstGeom>
        </p:spPr>
        <p:txBody>
          <a:bodyPr wrap="none">
            <a:spAutoFit/>
          </a:bodyPr>
          <a:lstStyle/>
          <a:p>
            <a:pPr algn="ctr">
              <a:lnSpc>
                <a:spcPct val="150000"/>
              </a:lnSpc>
              <a:spcAft>
                <a:spcPts val="1000"/>
              </a:spcAft>
            </a:pPr>
            <a:r>
              <a:rPr lang="en-GB" b="1" dirty="0">
                <a:latin typeface="Times New Roman" panose="02020603050405020304" pitchFamily="18" charset="0"/>
                <a:ea typeface="Times New Roman" panose="02020603050405020304" pitchFamily="18" charset="0"/>
                <a:cs typeface="Mangal" panose="02040503050203030202" pitchFamily="18" charset="0"/>
              </a:rPr>
              <a:t>Table 2: </a:t>
            </a:r>
            <a:r>
              <a:rPr lang="en-GB" dirty="0">
                <a:latin typeface="Times New Roman" panose="02020603050405020304" pitchFamily="18" charset="0"/>
                <a:ea typeface="Times New Roman" panose="02020603050405020304" pitchFamily="18" charset="0"/>
                <a:cs typeface="Mangal" panose="02040503050203030202" pitchFamily="18" charset="0"/>
              </a:rPr>
              <a:t>Device performance depends on absorber thickness</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4554263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541D4-E4A5-4689-9C83-7BD068DE70D5}"/>
              </a:ext>
            </a:extLst>
          </p:cNvPr>
          <p:cNvSpPr>
            <a:spLocks noGrp="1"/>
          </p:cNvSpPr>
          <p:nvPr>
            <p:ph type="title"/>
          </p:nvPr>
        </p:nvSpPr>
        <p:spPr>
          <a:xfrm>
            <a:off x="494227" y="378004"/>
            <a:ext cx="11203546" cy="909883"/>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OPTIMISING DEVICE PERFORMANCE WITH VARYING EMITTER DOPING CONCENTRATIONS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D822A52-C554-4358-B12A-7745733DA60B}"/>
              </a:ext>
            </a:extLst>
          </p:cNvPr>
          <p:cNvSpPr/>
          <p:nvPr/>
        </p:nvSpPr>
        <p:spPr>
          <a:xfrm>
            <a:off x="760122" y="1730595"/>
            <a:ext cx="10671756" cy="4202882"/>
          </a:xfrm>
          <a:prstGeom prst="rect">
            <a:avLst/>
          </a:prstGeom>
        </p:spPr>
        <p:txBody>
          <a:bodyPr wrap="square">
            <a:spAutoFit/>
          </a:bodyPr>
          <a:lstStyle/>
          <a:p>
            <a:pPr indent="457200"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A considerable amount of the light is absorbed at the surface of the solar cell, which provides the solar cell with the ability to produce a high output rate. In order to achieve the highest possible level of light absorption, it is essential to make precise adjustments to the thickness of the emitter as well as the doping concentration. It is possible for an increase in the concentration of doping in these layers to result in a drop in efficiency due to a decrease in light transmission and absorption as well as an increase in the rate of recombination. However, in order to make the drift transport process easier and to get a reduced sheet resistance, it is also important to have a concentration that is suitably high. Table 3 illustrates the effect that different doping concentrations have on the sheet resistance as well as the overall performance of the device. The relationship between the concentration of emitter doping and the resistance of the emitter sheet and </a:t>
            </a:r>
            <a:r>
              <a:rPr lang="en-GB" dirty="0" err="1">
                <a:latin typeface="Times New Roman" panose="02020603050405020304" pitchFamily="18" charset="0"/>
                <a:ea typeface="Times New Roman" panose="02020603050405020304" pitchFamily="18" charset="0"/>
                <a:cs typeface="Mangal" panose="02040503050203030202" pitchFamily="18" charset="0"/>
              </a:rPr>
              <a:t>V</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oc</a:t>
            </a:r>
            <a:r>
              <a:rPr lang="en-GB" dirty="0">
                <a:latin typeface="Times New Roman" panose="02020603050405020304" pitchFamily="18" charset="0"/>
                <a:ea typeface="Times New Roman" panose="02020603050405020304" pitchFamily="18" charset="0"/>
                <a:cs typeface="Mangal" panose="02040503050203030202" pitchFamily="18" charset="0"/>
              </a:rPr>
              <a:t> is seen in Figure 3. Doping concentration (</a:t>
            </a:r>
            <a:r>
              <a:rPr lang="en-GB" dirty="0" err="1">
                <a:latin typeface="Times New Roman" panose="02020603050405020304" pitchFamily="18" charset="0"/>
                <a:ea typeface="Times New Roman" panose="02020603050405020304" pitchFamily="18" charset="0"/>
                <a:cs typeface="Mangal" panose="02040503050203030202" pitchFamily="18" charset="0"/>
              </a:rPr>
              <a:t>C</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dop</a:t>
            </a:r>
            <a:r>
              <a:rPr lang="en-GB" dirty="0">
                <a:latin typeface="Times New Roman" panose="02020603050405020304" pitchFamily="18" charset="0"/>
                <a:ea typeface="Times New Roman" panose="02020603050405020304" pitchFamily="18" charset="0"/>
                <a:cs typeface="Mangal" panose="02040503050203030202" pitchFamily="18" charset="0"/>
              </a:rPr>
              <a:t>) and sheet resistance (</a:t>
            </a:r>
            <a:r>
              <a:rPr lang="en-GB" dirty="0" err="1">
                <a:latin typeface="Times New Roman" panose="02020603050405020304" pitchFamily="18" charset="0"/>
                <a:ea typeface="Times New Roman" panose="02020603050405020304" pitchFamily="18" charset="0"/>
                <a:cs typeface="Mangal" panose="02040503050203030202" pitchFamily="18" charset="0"/>
              </a:rPr>
              <a:t>R</a:t>
            </a:r>
            <a:r>
              <a:rPr lang="en-GB" baseline="-25000" dirty="0" err="1">
                <a:latin typeface="Times New Roman" panose="02020603050405020304" pitchFamily="18" charset="0"/>
                <a:ea typeface="Times New Roman" panose="02020603050405020304" pitchFamily="18" charset="0"/>
                <a:cs typeface="Mangal" panose="02040503050203030202" pitchFamily="18" charset="0"/>
              </a:rPr>
              <a:t>sht</a:t>
            </a:r>
            <a:r>
              <a:rPr lang="en-GB" dirty="0">
                <a:latin typeface="Times New Roman" panose="02020603050405020304" pitchFamily="18" charset="0"/>
                <a:ea typeface="Times New Roman" panose="02020603050405020304" pitchFamily="18" charset="0"/>
                <a:cs typeface="Mangal" panose="02040503050203030202" pitchFamily="18" charset="0"/>
              </a:rPr>
              <a:t>) are two examples of measures that are extremely important in this industry.</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9677920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F17D471-C09E-469E-937F-9B0BDADD3D74}"/>
              </a:ext>
            </a:extLst>
          </p:cNvPr>
          <p:cNvGraphicFramePr>
            <a:graphicFrameLocks noGrp="1"/>
          </p:cNvGraphicFramePr>
          <p:nvPr>
            <p:extLst>
              <p:ext uri="{D42A27DB-BD31-4B8C-83A1-F6EECF244321}">
                <p14:modId xmlns:p14="http://schemas.microsoft.com/office/powerpoint/2010/main" val="811496233"/>
              </p:ext>
            </p:extLst>
          </p:nvPr>
        </p:nvGraphicFramePr>
        <p:xfrm>
          <a:off x="428330" y="1469376"/>
          <a:ext cx="5362869" cy="4763999"/>
        </p:xfrm>
        <a:graphic>
          <a:graphicData uri="http://schemas.openxmlformats.org/drawingml/2006/table">
            <a:tbl>
              <a:tblPr firstRow="1" firstCol="1" bandRow="1">
                <a:tableStyleId>{5C22544A-7EE6-4342-B048-85BDC9FD1C3A}</a:tableStyleId>
              </a:tblPr>
              <a:tblGrid>
                <a:gridCol w="907812">
                  <a:extLst>
                    <a:ext uri="{9D8B030D-6E8A-4147-A177-3AD203B41FA5}">
                      <a16:colId xmlns:a16="http://schemas.microsoft.com/office/drawing/2014/main" val="2881329431"/>
                    </a:ext>
                  </a:extLst>
                </a:gridCol>
                <a:gridCol w="907812">
                  <a:extLst>
                    <a:ext uri="{9D8B030D-6E8A-4147-A177-3AD203B41FA5}">
                      <a16:colId xmlns:a16="http://schemas.microsoft.com/office/drawing/2014/main" val="2101475866"/>
                    </a:ext>
                  </a:extLst>
                </a:gridCol>
                <a:gridCol w="907812">
                  <a:extLst>
                    <a:ext uri="{9D8B030D-6E8A-4147-A177-3AD203B41FA5}">
                      <a16:colId xmlns:a16="http://schemas.microsoft.com/office/drawing/2014/main" val="2291870878"/>
                    </a:ext>
                  </a:extLst>
                </a:gridCol>
                <a:gridCol w="898292">
                  <a:extLst>
                    <a:ext uri="{9D8B030D-6E8A-4147-A177-3AD203B41FA5}">
                      <a16:colId xmlns:a16="http://schemas.microsoft.com/office/drawing/2014/main" val="4201311723"/>
                    </a:ext>
                  </a:extLst>
                </a:gridCol>
                <a:gridCol w="832768">
                  <a:extLst>
                    <a:ext uri="{9D8B030D-6E8A-4147-A177-3AD203B41FA5}">
                      <a16:colId xmlns:a16="http://schemas.microsoft.com/office/drawing/2014/main" val="1672741233"/>
                    </a:ext>
                  </a:extLst>
                </a:gridCol>
                <a:gridCol w="908373">
                  <a:extLst>
                    <a:ext uri="{9D8B030D-6E8A-4147-A177-3AD203B41FA5}">
                      <a16:colId xmlns:a16="http://schemas.microsoft.com/office/drawing/2014/main" val="353124436"/>
                    </a:ext>
                  </a:extLst>
                </a:gridCol>
              </a:tblGrid>
              <a:tr h="96903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J</a:t>
                      </a:r>
                      <a:r>
                        <a:rPr lang="en-GB" sz="1200" baseline="-25000">
                          <a:effectLst/>
                          <a:latin typeface="Times New Roman" panose="02020603050405020304" pitchFamily="18" charset="0"/>
                          <a:cs typeface="Times New Roman" panose="02020603050405020304" pitchFamily="18" charset="0"/>
                        </a:rPr>
                        <a:t>sc</a:t>
                      </a:r>
                      <a:r>
                        <a:rPr lang="en-GB" sz="1200">
                          <a:effectLst/>
                          <a:latin typeface="Times New Roman" panose="02020603050405020304" pitchFamily="18" charset="0"/>
                          <a:cs typeface="Times New Roman" panose="02020603050405020304" pitchFamily="18" charset="0"/>
                        </a:rPr>
                        <a:t> (mA/cm</a:t>
                      </a:r>
                      <a:r>
                        <a:rPr lang="en-GB" sz="1200" baseline="30000">
                          <a:effectLst/>
                          <a:latin typeface="Times New Roman" panose="02020603050405020304" pitchFamily="18" charset="0"/>
                          <a:cs typeface="Times New Roman" panose="02020603050405020304" pitchFamily="18" charset="0"/>
                        </a:rPr>
                        <a:t>2</a:t>
                      </a:r>
                      <a:r>
                        <a:rPr lang="en-GB" sz="1200">
                          <a:effectLst/>
                          <a:latin typeface="Times New Roman" panose="02020603050405020304" pitchFamily="18" charset="0"/>
                          <a:cs typeface="Times New Roman" panose="02020603050405020304" pitchFamily="18" charset="0"/>
                        </a:rPr>
                        <a: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V</a:t>
                      </a:r>
                      <a:r>
                        <a:rPr lang="en-GB" sz="1200" baseline="-25000">
                          <a:effectLst/>
                          <a:latin typeface="Times New Roman" panose="02020603050405020304" pitchFamily="18" charset="0"/>
                          <a:cs typeface="Times New Roman" panose="02020603050405020304" pitchFamily="18" charset="0"/>
                        </a:rPr>
                        <a:t>oc (mV)</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η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R</a:t>
                      </a:r>
                      <a:r>
                        <a:rPr lang="en-GB" sz="1200" baseline="-25000">
                          <a:effectLst/>
                          <a:latin typeface="Times New Roman" panose="02020603050405020304" pitchFamily="18" charset="0"/>
                          <a:cs typeface="Times New Roman" panose="02020603050405020304" pitchFamily="18" charset="0"/>
                        </a:rPr>
                        <a:t>sht </a:t>
                      </a:r>
                      <a:r>
                        <a:rPr lang="en-GB" sz="1200">
                          <a:effectLst/>
                          <a:latin typeface="Times New Roman" panose="02020603050405020304" pitchFamily="18" charset="0"/>
                          <a:cs typeface="Times New Roman" panose="02020603050405020304" pitchFamily="18" charset="0"/>
                        </a:rPr>
                        <a:t>(</a:t>
                      </a:r>
                      <a:r>
                        <a:rPr lang="en-US" sz="1200">
                          <a:effectLst/>
                          <a:latin typeface="Times New Roman" panose="02020603050405020304" pitchFamily="18" charset="0"/>
                          <a:cs typeface="Times New Roman" panose="02020603050405020304" pitchFamily="18" charset="0"/>
                        </a:rPr>
                        <a:t>Ω/sq.)</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C</a:t>
                      </a:r>
                      <a:r>
                        <a:rPr lang="en-GB" sz="1200" baseline="-25000">
                          <a:effectLst/>
                          <a:latin typeface="Times New Roman" panose="02020603050405020304" pitchFamily="18" charset="0"/>
                          <a:cs typeface="Times New Roman" panose="02020603050405020304" pitchFamily="18" charset="0"/>
                        </a:rPr>
                        <a:t>dop</a:t>
                      </a:r>
                      <a:r>
                        <a:rPr lang="en-GB" sz="1200">
                          <a:effectLst/>
                          <a:latin typeface="Times New Roman" panose="02020603050405020304" pitchFamily="18" charset="0"/>
                          <a:cs typeface="Times New Roman" panose="02020603050405020304" pitchFamily="18" charset="0"/>
                        </a:rPr>
                        <a:t> (cm</a:t>
                      </a:r>
                      <a:r>
                        <a:rPr lang="en-GB" sz="1200" baseline="30000">
                          <a:effectLst/>
                          <a:latin typeface="Times New Roman" panose="02020603050405020304" pitchFamily="18" charset="0"/>
                          <a:cs typeface="Times New Roman" panose="02020603050405020304" pitchFamily="18" charset="0"/>
                        </a:rPr>
                        <a:t>-3</a:t>
                      </a:r>
                      <a:r>
                        <a:rPr lang="en-GB" sz="1200">
                          <a:effectLst/>
                          <a:latin typeface="Times New Roman" panose="02020603050405020304" pitchFamily="18" charset="0"/>
                          <a:cs typeface="Times New Roman" panose="02020603050405020304" pitchFamily="18" charset="0"/>
                        </a:rPr>
                        <a: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FF (%)</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049376174"/>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34.33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604.3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17.75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8.7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21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77.48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44018710"/>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37.22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623.6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17.83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71.85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77.70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020383981"/>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37.49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630.5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17.91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421.7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19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77.80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079863026"/>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37.52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17.99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1751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18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77.79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3228163"/>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37.52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631.5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18.04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7852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77.78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173157"/>
                  </a:ext>
                </a:extLst>
              </a:tr>
              <a:tr h="632494">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37.52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625.9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18.12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79650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2X10</a:t>
                      </a:r>
                      <a:r>
                        <a:rPr lang="en-GB" sz="1200" baseline="30000">
                          <a:effectLst/>
                          <a:latin typeface="Times New Roman" panose="02020603050405020304" pitchFamily="18" charset="0"/>
                          <a:cs typeface="Times New Roman" panose="02020603050405020304" pitchFamily="18" charset="0"/>
                        </a:rPr>
                        <a:t>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77.73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336894664"/>
                  </a:ext>
                </a:extLst>
              </a:tr>
            </a:tbl>
          </a:graphicData>
        </a:graphic>
      </p:graphicFrame>
      <p:pic>
        <p:nvPicPr>
          <p:cNvPr id="3" name="Picture 2" descr="C:\Users\Brijesh\Desktop\Capture4.PNG">
            <a:extLst>
              <a:ext uri="{FF2B5EF4-FFF2-40B4-BE49-F238E27FC236}">
                <a16:creationId xmlns:a16="http://schemas.microsoft.com/office/drawing/2014/main" id="{AA60BEB5-E66F-4241-BD95-A8260F734D21}"/>
              </a:ext>
            </a:extLst>
          </p:cNvPr>
          <p:cNvPicPr/>
          <p:nvPr/>
        </p:nvPicPr>
        <p:blipFill>
          <a:blip r:embed="rId2"/>
          <a:srcRect/>
          <a:stretch>
            <a:fillRect/>
          </a:stretch>
        </p:blipFill>
        <p:spPr bwMode="auto">
          <a:xfrm>
            <a:off x="6161668" y="622638"/>
            <a:ext cx="5602002" cy="4118422"/>
          </a:xfrm>
          <a:prstGeom prst="rect">
            <a:avLst/>
          </a:prstGeom>
          <a:noFill/>
          <a:ln w="9525">
            <a:noFill/>
            <a:miter lim="800000"/>
            <a:headEnd/>
            <a:tailEnd/>
          </a:ln>
        </p:spPr>
      </p:pic>
      <p:sp>
        <p:nvSpPr>
          <p:cNvPr id="4" name="Rectangle 3">
            <a:extLst>
              <a:ext uri="{FF2B5EF4-FFF2-40B4-BE49-F238E27FC236}">
                <a16:creationId xmlns:a16="http://schemas.microsoft.com/office/drawing/2014/main" id="{CCBFA0E4-FC80-4A92-B00C-DA002B73BE4E}"/>
              </a:ext>
            </a:extLst>
          </p:cNvPr>
          <p:cNvSpPr/>
          <p:nvPr/>
        </p:nvSpPr>
        <p:spPr>
          <a:xfrm>
            <a:off x="6096000" y="4960392"/>
            <a:ext cx="5791200" cy="646331"/>
          </a:xfrm>
          <a:prstGeom prst="rect">
            <a:avLst/>
          </a:prstGeom>
        </p:spPr>
        <p:txBody>
          <a:bodyPr wrap="square">
            <a:spAutoFit/>
          </a:bodyPr>
          <a:lstStyle/>
          <a:p>
            <a:pPr algn="ctr"/>
            <a:r>
              <a:rPr lang="en-GB" b="1" dirty="0">
                <a:latin typeface="Times New Roman" panose="02020603050405020304" pitchFamily="18" charset="0"/>
                <a:ea typeface="Times New Roman" panose="02020603050405020304" pitchFamily="18" charset="0"/>
              </a:rPr>
              <a:t>Figure 3: </a:t>
            </a:r>
            <a:r>
              <a:rPr lang="en-GB" dirty="0">
                <a:latin typeface="Times New Roman" panose="02020603050405020304" pitchFamily="18" charset="0"/>
                <a:ea typeface="Times New Roman" panose="02020603050405020304" pitchFamily="18" charset="0"/>
              </a:rPr>
              <a:t>Impact of Concentration of Emitter Doping on Emitter Sheet Resistance &amp; </a:t>
            </a:r>
            <a:r>
              <a:rPr lang="en-GB" dirty="0" err="1">
                <a:latin typeface="Times New Roman" panose="02020603050405020304" pitchFamily="18" charset="0"/>
                <a:ea typeface="Times New Roman" panose="02020603050405020304" pitchFamily="18" charset="0"/>
              </a:rPr>
              <a:t>V</a:t>
            </a:r>
            <a:r>
              <a:rPr lang="en-GB" baseline="-25000" dirty="0" err="1">
                <a:latin typeface="Times New Roman" panose="02020603050405020304" pitchFamily="18" charset="0"/>
                <a:ea typeface="Times New Roman" panose="02020603050405020304" pitchFamily="18" charset="0"/>
              </a:rPr>
              <a:t>oc</a:t>
            </a:r>
            <a:endParaRPr lang="en-IN" dirty="0"/>
          </a:p>
        </p:txBody>
      </p:sp>
      <p:sp>
        <p:nvSpPr>
          <p:cNvPr id="5" name="Rectangle 4">
            <a:extLst>
              <a:ext uri="{FF2B5EF4-FFF2-40B4-BE49-F238E27FC236}">
                <a16:creationId xmlns:a16="http://schemas.microsoft.com/office/drawing/2014/main" id="{39ACBF59-45C7-427C-ADB5-3FB82CA85240}"/>
              </a:ext>
            </a:extLst>
          </p:cNvPr>
          <p:cNvSpPr/>
          <p:nvPr/>
        </p:nvSpPr>
        <p:spPr>
          <a:xfrm>
            <a:off x="299541" y="372382"/>
            <a:ext cx="5491659" cy="878895"/>
          </a:xfrm>
          <a:prstGeom prst="rect">
            <a:avLst/>
          </a:prstGeom>
        </p:spPr>
        <p:txBody>
          <a:bodyPr wrap="square">
            <a:spAutoFit/>
          </a:bodyPr>
          <a:lstStyle/>
          <a:p>
            <a:pPr algn="ctr">
              <a:lnSpc>
                <a:spcPct val="150000"/>
              </a:lnSpc>
              <a:spcAft>
                <a:spcPts val="1000"/>
              </a:spcAft>
            </a:pPr>
            <a:r>
              <a:rPr lang="en-GB" b="1" dirty="0">
                <a:latin typeface="Times New Roman" panose="02020603050405020304" pitchFamily="18" charset="0"/>
                <a:ea typeface="Times New Roman" panose="02020603050405020304" pitchFamily="18" charset="0"/>
                <a:cs typeface="Mangal" panose="02040503050203030202" pitchFamily="18" charset="0"/>
              </a:rPr>
              <a:t>Table 3: </a:t>
            </a:r>
            <a:r>
              <a:rPr lang="en-GB" dirty="0">
                <a:latin typeface="Times New Roman" panose="02020603050405020304" pitchFamily="18" charset="0"/>
                <a:ea typeface="Times New Roman" panose="02020603050405020304" pitchFamily="18" charset="0"/>
                <a:cs typeface="Mangal" panose="02040503050203030202" pitchFamily="18" charset="0"/>
              </a:rPr>
              <a:t>Sheet resistance &amp; device performance as a function of emitter doped concentrations</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3150525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83EAA-1990-4D1F-9E9D-B8394682123F}"/>
              </a:ext>
            </a:extLst>
          </p:cNvPr>
          <p:cNvSpPr>
            <a:spLocks noGrp="1"/>
          </p:cNvSpPr>
          <p:nvPr>
            <p:ph type="title"/>
          </p:nvPr>
        </p:nvSpPr>
        <p:spPr>
          <a:xfrm>
            <a:off x="851079" y="223459"/>
            <a:ext cx="10224752" cy="948520"/>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ANTIREFLECTION COATING: AFFECTS ON DEVICE FUNCTION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D722F4B-B549-4ACD-9FA1-9A25AF155B62}"/>
              </a:ext>
            </a:extLst>
          </p:cNvPr>
          <p:cNvSpPr/>
          <p:nvPr/>
        </p:nvSpPr>
        <p:spPr>
          <a:xfrm>
            <a:off x="322240" y="1171979"/>
            <a:ext cx="11547520" cy="5572295"/>
          </a:xfrm>
          <a:prstGeom prst="rect">
            <a:avLst/>
          </a:prstGeom>
        </p:spPr>
        <p:txBody>
          <a:bodyPr wrap="square">
            <a:spAutoFit/>
          </a:bodyPr>
          <a:lstStyle/>
          <a:p>
            <a:pPr indent="457200"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The antireflection coating, which is also commonly referred to as ARC, is an important component that is necessary for improving the efficiency of solar cells, a thin coating of dielectric material is put to the surface of a solar cell in order to increase the amount of charge carriers that an individual solar cell is capable of producing. Because of this coating, the overall reflectance of the light that is coming in is decreased, and the transmission is improved. In current solar cells, ARCs are made up of stacked layers of dielectric materials that have various refractive indices. These layers can be either single-layered or double-layered, depending on the application need. </a:t>
            </a:r>
          </a:p>
          <a:p>
            <a:pPr indent="457200" algn="just">
              <a:lnSpc>
                <a:spcPct val="150000"/>
              </a:lnSpc>
              <a:spcAft>
                <a:spcPts val="10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By simulating silicon samples with no anti-reflective coating (ARC), one layer of ARC, two layers of ARC, and three layers of ARC, researchers were able to study the effect that applying varying numbers of ARC layers had on the performance of the device. We made use of a single layer of anti-reflective coating (ARC), which was made up of titanium dioxide (TiO2) and had a thickness of 67 nanometers. The refractive index of this coating was 2.116. Both magnesium fluoride (MgF2) and zinc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sulphide</a:t>
            </a:r>
            <a:r>
              <a:rPr lang="en-US" dirty="0">
                <a:latin typeface="Times New Roman" panose="02020603050405020304" pitchFamily="18" charset="0"/>
                <a:ea typeface="Times New Roman" panose="02020603050405020304" pitchFamily="18" charset="0"/>
                <a:cs typeface="Times New Roman" panose="02020603050405020304" pitchFamily="18" charset="0"/>
              </a:rPr>
              <a:t> (ZnS) were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utilised</a:t>
            </a:r>
            <a:r>
              <a:rPr lang="en-US" dirty="0">
                <a:latin typeface="Times New Roman" panose="02020603050405020304" pitchFamily="18" charset="0"/>
                <a:ea typeface="Times New Roman" panose="02020603050405020304" pitchFamily="18" charset="0"/>
                <a:cs typeface="Times New Roman" panose="02020603050405020304" pitchFamily="18" charset="0"/>
              </a:rPr>
              <a:t> in the production of the double layer antireflection coating (DLARC), which had refractive indices of 1.39 and 2.371, respectively. The thickness of the DLARC was 107 nm for magnesium trifluoride and 60.5 nm for zinc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sulphide</a:t>
            </a:r>
            <a:r>
              <a:rPr lang="en-US" dirty="0">
                <a:latin typeface="Times New Roman" panose="02020603050405020304" pitchFamily="18" charset="0"/>
                <a:ea typeface="Times New Roman" panose="02020603050405020304" pitchFamily="18" charset="0"/>
                <a:cs typeface="Times New Roman" panose="02020603050405020304" pitchFamily="18" charset="0"/>
              </a:rPr>
              <a:t>, respectively.</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94028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BBBF278-2B7D-477E-9825-1DCEE366476A}"/>
              </a:ext>
            </a:extLst>
          </p:cNvPr>
          <p:cNvGraphicFramePr>
            <a:graphicFrameLocks noGrp="1"/>
          </p:cNvGraphicFramePr>
          <p:nvPr>
            <p:extLst>
              <p:ext uri="{D42A27DB-BD31-4B8C-83A1-F6EECF244321}">
                <p14:modId xmlns:p14="http://schemas.microsoft.com/office/powerpoint/2010/main" val="3924968640"/>
              </p:ext>
            </p:extLst>
          </p:nvPr>
        </p:nvGraphicFramePr>
        <p:xfrm>
          <a:off x="695460" y="1499372"/>
          <a:ext cx="5400540" cy="4077180"/>
        </p:xfrm>
        <a:graphic>
          <a:graphicData uri="http://schemas.openxmlformats.org/drawingml/2006/table">
            <a:tbl>
              <a:tblPr firstRow="1" firstCol="1" bandRow="1">
                <a:tableStyleId>{5C22544A-7EE6-4342-B048-85BDC9FD1C3A}</a:tableStyleId>
              </a:tblPr>
              <a:tblGrid>
                <a:gridCol w="1082268">
                  <a:extLst>
                    <a:ext uri="{9D8B030D-6E8A-4147-A177-3AD203B41FA5}">
                      <a16:colId xmlns:a16="http://schemas.microsoft.com/office/drawing/2014/main" val="2638842843"/>
                    </a:ext>
                  </a:extLst>
                </a:gridCol>
                <a:gridCol w="1082268">
                  <a:extLst>
                    <a:ext uri="{9D8B030D-6E8A-4147-A177-3AD203B41FA5}">
                      <a16:colId xmlns:a16="http://schemas.microsoft.com/office/drawing/2014/main" val="3207775738"/>
                    </a:ext>
                  </a:extLst>
                </a:gridCol>
                <a:gridCol w="1082268">
                  <a:extLst>
                    <a:ext uri="{9D8B030D-6E8A-4147-A177-3AD203B41FA5}">
                      <a16:colId xmlns:a16="http://schemas.microsoft.com/office/drawing/2014/main" val="2745803893"/>
                    </a:ext>
                  </a:extLst>
                </a:gridCol>
                <a:gridCol w="1070388">
                  <a:extLst>
                    <a:ext uri="{9D8B030D-6E8A-4147-A177-3AD203B41FA5}">
                      <a16:colId xmlns:a16="http://schemas.microsoft.com/office/drawing/2014/main" val="1811468706"/>
                    </a:ext>
                  </a:extLst>
                </a:gridCol>
                <a:gridCol w="1083348">
                  <a:extLst>
                    <a:ext uri="{9D8B030D-6E8A-4147-A177-3AD203B41FA5}">
                      <a16:colId xmlns:a16="http://schemas.microsoft.com/office/drawing/2014/main" val="415769381"/>
                    </a:ext>
                  </a:extLst>
                </a:gridCol>
              </a:tblGrid>
              <a:tr h="1786616">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J</a:t>
                      </a:r>
                      <a:r>
                        <a:rPr lang="en-GB" sz="1200" baseline="-25000">
                          <a:effectLst/>
                          <a:latin typeface="Times New Roman" panose="02020603050405020304" pitchFamily="18" charset="0"/>
                          <a:cs typeface="Times New Roman" panose="02020603050405020304" pitchFamily="18" charset="0"/>
                        </a:rPr>
                        <a:t>sc</a:t>
                      </a:r>
                      <a:r>
                        <a:rPr lang="en-GB" sz="1200">
                          <a:effectLst/>
                          <a:latin typeface="Times New Roman" panose="02020603050405020304" pitchFamily="18" charset="0"/>
                          <a:cs typeface="Times New Roman" panose="02020603050405020304" pitchFamily="18" charset="0"/>
                        </a:rPr>
                        <a:t> (mA/cm</a:t>
                      </a:r>
                      <a:r>
                        <a:rPr lang="en-GB" sz="1200" baseline="30000">
                          <a:effectLst/>
                          <a:latin typeface="Times New Roman" panose="02020603050405020304" pitchFamily="18" charset="0"/>
                          <a:cs typeface="Times New Roman" panose="02020603050405020304" pitchFamily="18" charset="0"/>
                        </a:rPr>
                        <a:t>2</a:t>
                      </a:r>
                      <a:r>
                        <a:rPr lang="en-GB" sz="1200">
                          <a:effectLst/>
                          <a:latin typeface="Times New Roman" panose="02020603050405020304" pitchFamily="18" charset="0"/>
                          <a:cs typeface="Times New Roman" panose="02020603050405020304" pitchFamily="18" charset="0"/>
                        </a:rPr>
                        <a: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err="1">
                          <a:effectLst/>
                          <a:latin typeface="Times New Roman" panose="02020603050405020304" pitchFamily="18" charset="0"/>
                          <a:cs typeface="Times New Roman" panose="02020603050405020304" pitchFamily="18" charset="0"/>
                        </a:rPr>
                        <a:t>V</a:t>
                      </a:r>
                      <a:r>
                        <a:rPr lang="en-GB" sz="1200" baseline="-25000" dirty="0" err="1">
                          <a:effectLst/>
                          <a:latin typeface="Times New Roman" panose="02020603050405020304" pitchFamily="18" charset="0"/>
                          <a:cs typeface="Times New Roman" panose="02020603050405020304" pitchFamily="18" charset="0"/>
                        </a:rPr>
                        <a:t>oc</a:t>
                      </a:r>
                      <a:r>
                        <a:rPr lang="en-GB" sz="1200" baseline="-25000" dirty="0">
                          <a:effectLst/>
                          <a:latin typeface="Times New Roman" panose="02020603050405020304" pitchFamily="18" charset="0"/>
                          <a:cs typeface="Times New Roman" panose="02020603050405020304" pitchFamily="18" charset="0"/>
                        </a:rPr>
                        <a:t> (mV)</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η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ARC</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FF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26634145"/>
                  </a:ext>
                </a:extLst>
              </a:tr>
              <a:tr h="572641">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39.96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19.79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TLARC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78.53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9548962"/>
                  </a:ext>
                </a:extLst>
              </a:tr>
              <a:tr h="572641">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39.90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630.6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19.77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DLARC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78.56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153515500"/>
                  </a:ext>
                </a:extLst>
              </a:tr>
              <a:tr h="572641">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37.30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628.8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SLARC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78.88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94723355"/>
                  </a:ext>
                </a:extLst>
              </a:tr>
              <a:tr h="572641">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26.50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619.8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13.1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None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79.79</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154466087"/>
                  </a:ext>
                </a:extLst>
              </a:tr>
            </a:tbl>
          </a:graphicData>
        </a:graphic>
      </p:graphicFrame>
      <p:pic>
        <p:nvPicPr>
          <p:cNvPr id="3" name="Picture 2" descr="C:\Users\Brijesh\Desktop\Capture5.PNG">
            <a:extLst>
              <a:ext uri="{FF2B5EF4-FFF2-40B4-BE49-F238E27FC236}">
                <a16:creationId xmlns:a16="http://schemas.microsoft.com/office/drawing/2014/main" id="{C768D0B7-4694-43F3-B105-C2D9F0191863}"/>
              </a:ext>
            </a:extLst>
          </p:cNvPr>
          <p:cNvPicPr/>
          <p:nvPr/>
        </p:nvPicPr>
        <p:blipFill>
          <a:blip r:embed="rId2"/>
          <a:srcRect/>
          <a:stretch>
            <a:fillRect/>
          </a:stretch>
        </p:blipFill>
        <p:spPr bwMode="auto">
          <a:xfrm>
            <a:off x="6774287" y="68237"/>
            <a:ext cx="4917047" cy="2831867"/>
          </a:xfrm>
          <a:prstGeom prst="rect">
            <a:avLst/>
          </a:prstGeom>
          <a:noFill/>
          <a:ln w="9525">
            <a:noFill/>
            <a:miter lim="800000"/>
            <a:headEnd/>
            <a:tailEnd/>
          </a:ln>
        </p:spPr>
      </p:pic>
      <p:pic>
        <p:nvPicPr>
          <p:cNvPr id="4" name="Picture 3" descr="C:\Users\Brijesh\Desktop\Capture6.PNG">
            <a:extLst>
              <a:ext uri="{FF2B5EF4-FFF2-40B4-BE49-F238E27FC236}">
                <a16:creationId xmlns:a16="http://schemas.microsoft.com/office/drawing/2014/main" id="{C1FDB753-4C6E-4367-A33A-F247C7AAB052}"/>
              </a:ext>
            </a:extLst>
          </p:cNvPr>
          <p:cNvPicPr/>
          <p:nvPr/>
        </p:nvPicPr>
        <p:blipFill>
          <a:blip r:embed="rId3"/>
          <a:srcRect/>
          <a:stretch>
            <a:fillRect/>
          </a:stretch>
        </p:blipFill>
        <p:spPr bwMode="auto">
          <a:xfrm>
            <a:off x="6774287" y="3429000"/>
            <a:ext cx="5158950" cy="2831867"/>
          </a:xfrm>
          <a:prstGeom prst="rect">
            <a:avLst/>
          </a:prstGeom>
          <a:noFill/>
          <a:ln w="9525">
            <a:noFill/>
            <a:miter lim="800000"/>
            <a:headEnd/>
            <a:tailEnd/>
          </a:ln>
        </p:spPr>
      </p:pic>
      <p:sp>
        <p:nvSpPr>
          <p:cNvPr id="5" name="Rectangle 4">
            <a:extLst>
              <a:ext uri="{FF2B5EF4-FFF2-40B4-BE49-F238E27FC236}">
                <a16:creationId xmlns:a16="http://schemas.microsoft.com/office/drawing/2014/main" id="{0C1DA12A-15DC-49DF-AC6F-E66B4492DD91}"/>
              </a:ext>
            </a:extLst>
          </p:cNvPr>
          <p:cNvSpPr/>
          <p:nvPr/>
        </p:nvSpPr>
        <p:spPr>
          <a:xfrm>
            <a:off x="8838784" y="6260867"/>
            <a:ext cx="1287532" cy="463397"/>
          </a:xfrm>
          <a:prstGeom prst="rect">
            <a:avLst/>
          </a:prstGeom>
        </p:spPr>
        <p:txBody>
          <a:bodyPr wrap="none">
            <a:spAutoFit/>
          </a:bodyPr>
          <a:lstStyle/>
          <a:p>
            <a:pPr algn="ctr">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Figure 4 (b)</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6" name="Rectangle 5">
            <a:extLst>
              <a:ext uri="{FF2B5EF4-FFF2-40B4-BE49-F238E27FC236}">
                <a16:creationId xmlns:a16="http://schemas.microsoft.com/office/drawing/2014/main" id="{91A83D39-BC84-4228-A7AA-057503A9F442}"/>
              </a:ext>
            </a:extLst>
          </p:cNvPr>
          <p:cNvSpPr/>
          <p:nvPr/>
        </p:nvSpPr>
        <p:spPr>
          <a:xfrm>
            <a:off x="8851608" y="2853556"/>
            <a:ext cx="1274708" cy="463397"/>
          </a:xfrm>
          <a:prstGeom prst="rect">
            <a:avLst/>
          </a:prstGeom>
        </p:spPr>
        <p:txBody>
          <a:bodyPr wrap="none">
            <a:spAutoFit/>
          </a:bodyPr>
          <a:lstStyle/>
          <a:p>
            <a:pPr algn="ctr">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Figure 4 (a)</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Rectangle 6">
            <a:extLst>
              <a:ext uri="{FF2B5EF4-FFF2-40B4-BE49-F238E27FC236}">
                <a16:creationId xmlns:a16="http://schemas.microsoft.com/office/drawing/2014/main" id="{FD188411-C02D-45D5-A05C-C477B0D8C9AF}"/>
              </a:ext>
            </a:extLst>
          </p:cNvPr>
          <p:cNvSpPr/>
          <p:nvPr/>
        </p:nvSpPr>
        <p:spPr>
          <a:xfrm>
            <a:off x="842492" y="574586"/>
            <a:ext cx="5253508" cy="648907"/>
          </a:xfrm>
          <a:prstGeom prst="rect">
            <a:avLst/>
          </a:prstGeom>
        </p:spPr>
        <p:txBody>
          <a:bodyPr wrap="square">
            <a:spAutoFit/>
          </a:bodyPr>
          <a:lstStyle/>
          <a:p>
            <a:pPr algn="ctr"/>
            <a:r>
              <a:rPr lang="en-GB" b="1" dirty="0">
                <a:latin typeface="Times New Roman" panose="02020603050405020304" pitchFamily="18" charset="0"/>
                <a:ea typeface="Times New Roman" panose="02020603050405020304" pitchFamily="18" charset="0"/>
              </a:rPr>
              <a:t>Table 5: </a:t>
            </a:r>
            <a:r>
              <a:rPr lang="en-GB" dirty="0">
                <a:latin typeface="Times New Roman" panose="02020603050405020304" pitchFamily="18" charset="0"/>
                <a:ea typeface="Times New Roman" panose="02020603050405020304" pitchFamily="18" charset="0"/>
              </a:rPr>
              <a:t>Effect of different levels of ARC on device performance</a:t>
            </a:r>
            <a:endParaRPr lang="en-IN" dirty="0"/>
          </a:p>
        </p:txBody>
      </p:sp>
    </p:spTree>
    <p:extLst>
      <p:ext uri="{BB962C8B-B14F-4D97-AF65-F5344CB8AC3E}">
        <p14:creationId xmlns:p14="http://schemas.microsoft.com/office/powerpoint/2010/main" val="16230471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28F45-4C06-4396-9F3F-6B4DB876E037}"/>
              </a:ext>
            </a:extLst>
          </p:cNvPr>
          <p:cNvSpPr>
            <a:spLocks noGrp="1"/>
          </p:cNvSpPr>
          <p:nvPr>
            <p:ph type="title"/>
          </p:nvPr>
        </p:nvSpPr>
        <p:spPr>
          <a:xfrm>
            <a:off x="838200" y="300731"/>
            <a:ext cx="10515600" cy="1115946"/>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EVALUATION OF THE BEST MODELLED AND REALISED SOLAR CELL</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9EA9EB4-EAD4-4E1F-8FEA-643D9710C83C}"/>
              </a:ext>
            </a:extLst>
          </p:cNvPr>
          <p:cNvSpPr/>
          <p:nvPr/>
        </p:nvSpPr>
        <p:spPr>
          <a:xfrm>
            <a:off x="244699" y="1347626"/>
            <a:ext cx="4888607" cy="2264081"/>
          </a:xfrm>
          <a:prstGeom prst="rect">
            <a:avLst/>
          </a:prstGeom>
        </p:spPr>
        <p:txBody>
          <a:bodyPr wrap="square">
            <a:spAutoFit/>
          </a:bodyPr>
          <a:lstStyle/>
          <a:p>
            <a:pPr indent="457200" algn="just">
              <a:lnSpc>
                <a:spcPct val="150000"/>
              </a:lnSpc>
              <a:spcAft>
                <a:spcPts val="1000"/>
              </a:spcAft>
            </a:pPr>
            <a:r>
              <a:rPr lang="en-GB" sz="1600" dirty="0">
                <a:latin typeface="Times New Roman" panose="02020603050405020304" pitchFamily="18" charset="0"/>
                <a:ea typeface="Times New Roman" panose="02020603050405020304" pitchFamily="18" charset="0"/>
                <a:cs typeface="Mangal" panose="02040503050203030202" pitchFamily="18" charset="0"/>
              </a:rPr>
              <a:t>To ensure that the results of the simulation are accurate, the actual measurements of solar cells were compared to the measurements of a virtual device that had the same characteristics as the real one. There is a comparison of the electrical properties of a real solar cell and a simulated solar cell that is presented in Table 6. </a:t>
            </a:r>
          </a:p>
        </p:txBody>
      </p:sp>
      <p:graphicFrame>
        <p:nvGraphicFramePr>
          <p:cNvPr id="4" name="Table 3">
            <a:extLst>
              <a:ext uri="{FF2B5EF4-FFF2-40B4-BE49-F238E27FC236}">
                <a16:creationId xmlns:a16="http://schemas.microsoft.com/office/drawing/2014/main" id="{CFA44517-5F54-4780-BDCD-4E203D0454ED}"/>
              </a:ext>
            </a:extLst>
          </p:cNvPr>
          <p:cNvGraphicFramePr>
            <a:graphicFrameLocks noGrp="1"/>
          </p:cNvGraphicFramePr>
          <p:nvPr>
            <p:extLst>
              <p:ext uri="{D42A27DB-BD31-4B8C-83A1-F6EECF244321}">
                <p14:modId xmlns:p14="http://schemas.microsoft.com/office/powerpoint/2010/main" val="724722844"/>
              </p:ext>
            </p:extLst>
          </p:nvPr>
        </p:nvGraphicFramePr>
        <p:xfrm>
          <a:off x="433586" y="4945700"/>
          <a:ext cx="4888608" cy="1429341"/>
        </p:xfrm>
        <a:graphic>
          <a:graphicData uri="http://schemas.openxmlformats.org/drawingml/2006/table">
            <a:tbl>
              <a:tblPr firstRow="1" firstCol="1" bandRow="1">
                <a:tableStyleId>{5C22544A-7EE6-4342-B048-85BDC9FD1C3A}</a:tableStyleId>
              </a:tblPr>
              <a:tblGrid>
                <a:gridCol w="816561">
                  <a:extLst>
                    <a:ext uri="{9D8B030D-6E8A-4147-A177-3AD203B41FA5}">
                      <a16:colId xmlns:a16="http://schemas.microsoft.com/office/drawing/2014/main" val="1620115615"/>
                    </a:ext>
                  </a:extLst>
                </a:gridCol>
                <a:gridCol w="757885">
                  <a:extLst>
                    <a:ext uri="{9D8B030D-6E8A-4147-A177-3AD203B41FA5}">
                      <a16:colId xmlns:a16="http://schemas.microsoft.com/office/drawing/2014/main" val="346999118"/>
                    </a:ext>
                  </a:extLst>
                </a:gridCol>
                <a:gridCol w="724637">
                  <a:extLst>
                    <a:ext uri="{9D8B030D-6E8A-4147-A177-3AD203B41FA5}">
                      <a16:colId xmlns:a16="http://schemas.microsoft.com/office/drawing/2014/main" val="2739127106"/>
                    </a:ext>
                  </a:extLst>
                </a:gridCol>
                <a:gridCol w="956403">
                  <a:extLst>
                    <a:ext uri="{9D8B030D-6E8A-4147-A177-3AD203B41FA5}">
                      <a16:colId xmlns:a16="http://schemas.microsoft.com/office/drawing/2014/main" val="3914507403"/>
                    </a:ext>
                  </a:extLst>
                </a:gridCol>
                <a:gridCol w="707034">
                  <a:extLst>
                    <a:ext uri="{9D8B030D-6E8A-4147-A177-3AD203B41FA5}">
                      <a16:colId xmlns:a16="http://schemas.microsoft.com/office/drawing/2014/main" val="2367263668"/>
                    </a:ext>
                  </a:extLst>
                </a:gridCol>
                <a:gridCol w="926088">
                  <a:extLst>
                    <a:ext uri="{9D8B030D-6E8A-4147-A177-3AD203B41FA5}">
                      <a16:colId xmlns:a16="http://schemas.microsoft.com/office/drawing/2014/main" val="2424270688"/>
                    </a:ext>
                  </a:extLst>
                </a:gridCol>
              </a:tblGrid>
              <a:tr h="734665">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J</a:t>
                      </a:r>
                      <a:r>
                        <a:rPr lang="en-GB" sz="1200" baseline="-25000">
                          <a:effectLst/>
                          <a:latin typeface="Times New Roman" panose="02020603050405020304" pitchFamily="18" charset="0"/>
                          <a:cs typeface="Times New Roman" panose="02020603050405020304" pitchFamily="18" charset="0"/>
                        </a:rPr>
                        <a:t>sc</a:t>
                      </a:r>
                      <a:r>
                        <a:rPr lang="en-GB" sz="1200">
                          <a:effectLst/>
                          <a:latin typeface="Times New Roman" panose="02020603050405020304" pitchFamily="18" charset="0"/>
                          <a:cs typeface="Times New Roman" panose="02020603050405020304" pitchFamily="18" charset="0"/>
                        </a:rPr>
                        <a:t> (mA/cm</a:t>
                      </a:r>
                      <a:r>
                        <a:rPr lang="en-GB" sz="1200" baseline="30000">
                          <a:effectLst/>
                          <a:latin typeface="Times New Roman" panose="02020603050405020304" pitchFamily="18" charset="0"/>
                          <a:cs typeface="Times New Roman" panose="02020603050405020304" pitchFamily="18" charset="0"/>
                        </a:rPr>
                        <a:t>2</a:t>
                      </a:r>
                      <a:r>
                        <a:rPr lang="en-GB" sz="1200">
                          <a:effectLst/>
                          <a:latin typeface="Times New Roman" panose="02020603050405020304" pitchFamily="18" charset="0"/>
                          <a:cs typeface="Times New Roman" panose="02020603050405020304" pitchFamily="18" charset="0"/>
                        </a:rPr>
                        <a: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V</a:t>
                      </a:r>
                      <a:r>
                        <a:rPr lang="en-GB" sz="1200" baseline="-25000">
                          <a:effectLst/>
                          <a:latin typeface="Times New Roman" panose="02020603050405020304" pitchFamily="18" charset="0"/>
                          <a:cs typeface="Times New Roman" panose="02020603050405020304" pitchFamily="18" charset="0"/>
                        </a:rPr>
                        <a:t>oc (mV)</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η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Type of Data</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FF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a:effectLst/>
                          <a:latin typeface="Times New Roman" panose="02020603050405020304" pitchFamily="18" charset="0"/>
                          <a:cs typeface="Times New Roman" panose="02020603050405020304" pitchFamily="18" charset="0"/>
                        </a:rPr>
                        <a:t>Pseudo </a:t>
                      </a:r>
                      <a:r>
                        <a:rPr lang="en-GB" sz="1200">
                          <a:effectLst/>
                          <a:latin typeface="Times New Roman" panose="02020603050405020304" pitchFamily="18" charset="0"/>
                          <a:cs typeface="Times New Roman" panose="02020603050405020304" pitchFamily="18" charset="0"/>
                        </a:rPr>
                        <a:t>η (%)</a:t>
                      </a:r>
                      <a:endParaRPr lang="en-IN"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0315349"/>
                  </a:ext>
                </a:extLst>
              </a:tr>
              <a:tr h="347338">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37.3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628.8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18.5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Simulated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78.88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80052584"/>
                  </a:ext>
                </a:extLst>
              </a:tr>
              <a:tr h="347338">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36.6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617.0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17.7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Real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a:effectLst/>
                          <a:latin typeface="Times New Roman" panose="02020603050405020304" pitchFamily="18" charset="0"/>
                          <a:cs typeface="Times New Roman" panose="02020603050405020304" pitchFamily="18" charset="0"/>
                        </a:rPr>
                        <a:t>78.30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1000"/>
                        </a:spcAft>
                      </a:pPr>
                      <a:r>
                        <a:rPr lang="en-GB" sz="1200" dirty="0">
                          <a:effectLst/>
                          <a:latin typeface="Times New Roman" panose="02020603050405020304" pitchFamily="18" charset="0"/>
                          <a:cs typeface="Times New Roman" panose="02020603050405020304" pitchFamily="18" charset="0"/>
                        </a:rPr>
                        <a:t>18.48</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445388"/>
                  </a:ext>
                </a:extLst>
              </a:tr>
            </a:tbl>
          </a:graphicData>
        </a:graphic>
      </p:graphicFrame>
      <p:sp>
        <p:nvSpPr>
          <p:cNvPr id="5" name="Rectangle 4">
            <a:extLst>
              <a:ext uri="{FF2B5EF4-FFF2-40B4-BE49-F238E27FC236}">
                <a16:creationId xmlns:a16="http://schemas.microsoft.com/office/drawing/2014/main" id="{FE33E1EF-2027-477E-91FD-619367AD854B}"/>
              </a:ext>
            </a:extLst>
          </p:cNvPr>
          <p:cNvSpPr/>
          <p:nvPr/>
        </p:nvSpPr>
        <p:spPr>
          <a:xfrm>
            <a:off x="5550794" y="1416677"/>
            <a:ext cx="6396507" cy="5218736"/>
          </a:xfrm>
          <a:prstGeom prst="rect">
            <a:avLst/>
          </a:prstGeom>
        </p:spPr>
        <p:txBody>
          <a:bodyPr wrap="square">
            <a:spAutoFit/>
          </a:bodyPr>
          <a:lstStyle/>
          <a:p>
            <a:pPr indent="457200" algn="just">
              <a:lnSpc>
                <a:spcPct val="150000"/>
              </a:lnSpc>
              <a:spcAft>
                <a:spcPts val="1000"/>
              </a:spcAft>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This is demonstrated by the data that is presented in Table 6, which reveals that the simulation results have the capacity to accurately anticipate the actual cell values. When compared to the real cell values, the simulated results were shown to be considerably more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favourable</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overall. The doping concentration of the cell's emitter was found to be 5×1020 cm-3, while the doping concentration that was wanted for a uniform emitter in the simulation was found to be 2×1020 cm-3. The diameters of the emitters in the cell were 0.6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micrometres</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and 0.1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micrometres</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respectively. When recombination losses are kept to a minimum, even a minor improvement in the performance of the simulated cell has the potential to fall within a range that is considered acceptable. Once resistive losses have been eliminated, the simulation is able to produce an accurate assessment of the cell's potential efficiency, which was found to be 18.48% by the use of the Suns-</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Voc</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measuring tool.</a:t>
            </a:r>
            <a:endParaRPr lang="en-IN" sz="16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81995093-A567-467B-BB6F-6FB803C6CE4A}"/>
              </a:ext>
            </a:extLst>
          </p:cNvPr>
          <p:cNvSpPr/>
          <p:nvPr/>
        </p:nvSpPr>
        <p:spPr>
          <a:xfrm>
            <a:off x="293531" y="3645956"/>
            <a:ext cx="4790941" cy="1160831"/>
          </a:xfrm>
          <a:prstGeom prst="rect">
            <a:avLst/>
          </a:prstGeom>
        </p:spPr>
        <p:txBody>
          <a:bodyPr wrap="square">
            <a:spAutoFit/>
          </a:bodyPr>
          <a:lstStyle/>
          <a:p>
            <a:pPr algn="ctr">
              <a:lnSpc>
                <a:spcPct val="150000"/>
              </a:lnSpc>
              <a:spcAft>
                <a:spcPts val="1000"/>
              </a:spcAft>
            </a:pPr>
            <a:r>
              <a:rPr lang="en-GB" sz="1600" b="1" dirty="0">
                <a:latin typeface="Times New Roman" panose="02020603050405020304" pitchFamily="18" charset="0"/>
                <a:ea typeface="Times New Roman" panose="02020603050405020304" pitchFamily="18" charset="0"/>
                <a:cs typeface="Mangal" panose="02040503050203030202" pitchFamily="18" charset="0"/>
              </a:rPr>
              <a:t>Table 6: </a:t>
            </a:r>
            <a:r>
              <a:rPr lang="en-GB" sz="1600" dirty="0">
                <a:latin typeface="Times New Roman" panose="02020603050405020304" pitchFamily="18" charset="0"/>
                <a:ea typeface="Times New Roman" panose="02020603050405020304" pitchFamily="18" charset="0"/>
                <a:cs typeface="Mangal" panose="02040503050203030202" pitchFamily="18" charset="0"/>
              </a:rPr>
              <a:t>Analysing the electrical characteristics of a manufactured solar cell in comparison to an ideal simulated one</a:t>
            </a:r>
            <a:endParaRPr lang="en-IN" sz="14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41945750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1858B-3598-44AE-B6F4-6FF495D4DFF7}"/>
              </a:ext>
            </a:extLst>
          </p:cNvPr>
          <p:cNvSpPr>
            <a:spLocks noGrp="1"/>
          </p:cNvSpPr>
          <p:nvPr>
            <p:ph type="title"/>
          </p:nvPr>
        </p:nvSpPr>
        <p:spPr>
          <a:xfrm>
            <a:off x="838200" y="365126"/>
            <a:ext cx="10515600" cy="832610"/>
          </a:xfrm>
        </p:spPr>
        <p:txBody>
          <a:bodyPr>
            <a:normAutofit/>
          </a:bodyPr>
          <a:lstStyle/>
          <a:p>
            <a:pPr algn="ctr"/>
            <a:r>
              <a:rPr lang="en-GB"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ACF14B9-AD37-4704-970E-28597E13432D}"/>
              </a:ext>
            </a:extLst>
          </p:cNvPr>
          <p:cNvSpPr/>
          <p:nvPr/>
        </p:nvSpPr>
        <p:spPr>
          <a:xfrm>
            <a:off x="991673" y="1327559"/>
            <a:ext cx="10084157" cy="3787383"/>
          </a:xfrm>
          <a:prstGeom prst="rect">
            <a:avLst/>
          </a:prstGeom>
        </p:spPr>
        <p:txBody>
          <a:bodyPr wrap="square">
            <a:spAutoFit/>
          </a:bodyPr>
          <a:lstStyle/>
          <a:p>
            <a:pPr indent="457200" algn="just">
              <a:lnSpc>
                <a:spcPct val="150000"/>
              </a:lnSpc>
              <a:spcAft>
                <a:spcPts val="1000"/>
              </a:spcAft>
            </a:pPr>
            <a:r>
              <a:rPr lang="en-GB" dirty="0">
                <a:latin typeface="Times New Roman" panose="02020603050405020304" pitchFamily="18" charset="0"/>
                <a:ea typeface="Times New Roman" panose="02020603050405020304" pitchFamily="18" charset="0"/>
                <a:cs typeface="Mangal" panose="02040503050203030202" pitchFamily="18" charset="0"/>
              </a:rPr>
              <a:t>According to the findings of this study, in order to achieve the best possible conversion efficiency, it is necessary to investigate and determine the settings that are most beneficial for each device parameter. The use of PC1D simulation software is what allows this to be performed. When utilising simulation software, it is of the utmost importance to take into consideration the features of the device. These qualities include the device's stability, durability, capacity to withstand circumstances of severe weather, and the constraints of the manufacturing process. Overall, this study demonstrates that it is possible to use PC1D and other simulation software as a practical alternative throughout the research and development stage of making crystalline silicon solar cells. This is due to the fact that these software programmes are accurate and reliable.</a:t>
            </a:r>
            <a:endParaRPr lang="en-IN"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1140030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0BEA4-807A-4832-800E-ACAECB902CC8}"/>
              </a:ext>
            </a:extLst>
          </p:cNvPr>
          <p:cNvSpPr>
            <a:spLocks noGrp="1"/>
          </p:cNvSpPr>
          <p:nvPr>
            <p:ph type="title"/>
          </p:nvPr>
        </p:nvSpPr>
        <p:spPr>
          <a:xfrm>
            <a:off x="838200" y="365126"/>
            <a:ext cx="10515600" cy="716700"/>
          </a:xfrm>
        </p:spPr>
        <p:txBody>
          <a:bodyPr>
            <a:normAutofit/>
          </a:bodyPr>
          <a:lstStyle/>
          <a:p>
            <a:pPr algn="ctr"/>
            <a:r>
              <a:rPr lang="en-GB"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9A6F6AF-86F0-4772-8187-3A5D994622D0}"/>
              </a:ext>
            </a:extLst>
          </p:cNvPr>
          <p:cNvSpPr/>
          <p:nvPr/>
        </p:nvSpPr>
        <p:spPr>
          <a:xfrm>
            <a:off x="422856" y="1197736"/>
            <a:ext cx="11361313" cy="5444054"/>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GB" i="1" dirty="0">
                <a:latin typeface="Times New Roman" panose="02020603050405020304" pitchFamily="18" charset="0"/>
                <a:ea typeface="Times New Roman" panose="02020603050405020304" pitchFamily="18" charset="0"/>
              </a:rPr>
              <a:t>Basic Photovoltaic Principles and Methods, Solar Information Module (1982), SERI/SP-290-1448. </a:t>
            </a:r>
            <a:endParaRPr lang="en-IN" i="1"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GB" i="1" dirty="0">
                <a:latin typeface="Times New Roman" panose="02020603050405020304" pitchFamily="18" charset="0"/>
                <a:ea typeface="Times New Roman" panose="02020603050405020304" pitchFamily="18" charset="0"/>
              </a:rPr>
              <a:t>S. Philipps, Photovoltaics Report, Fraunhofer ISE and Werner </a:t>
            </a:r>
            <a:r>
              <a:rPr lang="en-GB" i="1" dirty="0" err="1">
                <a:latin typeface="Times New Roman" panose="02020603050405020304" pitchFamily="18" charset="0"/>
                <a:ea typeface="Times New Roman" panose="02020603050405020304" pitchFamily="18" charset="0"/>
              </a:rPr>
              <a:t>Warmuth</a:t>
            </a:r>
            <a:r>
              <a:rPr lang="en-GB" i="1" dirty="0">
                <a:latin typeface="Times New Roman" panose="02020603050405020304" pitchFamily="18" charset="0"/>
                <a:ea typeface="Times New Roman" panose="02020603050405020304" pitchFamily="18" charset="0"/>
              </a:rPr>
              <a:t>, PSE AG, </a:t>
            </a:r>
            <a:r>
              <a:rPr lang="en-GB" i="1" u="sng" dirty="0">
                <a:latin typeface="Times New Roman" panose="02020603050405020304" pitchFamily="18" charset="0"/>
                <a:ea typeface="Times New Roman" panose="02020603050405020304" pitchFamily="18" charset="0"/>
              </a:rPr>
              <a:t>https://www.ise.fraunhofer.de/content/dam/ise/de/documents/publications/studies/PhotovoltaicsReport.pdf</a:t>
            </a:r>
            <a:r>
              <a:rPr lang="en-GB" i="1" dirty="0">
                <a:latin typeface="Times New Roman" panose="02020603050405020304" pitchFamily="18" charset="0"/>
                <a:ea typeface="Times New Roman" panose="02020603050405020304" pitchFamily="18" charset="0"/>
              </a:rPr>
              <a:t> </a:t>
            </a:r>
            <a:endParaRPr lang="en-IN" i="1"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GB" i="1" dirty="0">
                <a:latin typeface="Times New Roman" panose="02020603050405020304" pitchFamily="18" charset="0"/>
                <a:ea typeface="Times New Roman" panose="02020603050405020304" pitchFamily="18" charset="0"/>
              </a:rPr>
              <a:t>M. A. Green, Y. </a:t>
            </a:r>
            <a:r>
              <a:rPr lang="en-GB" i="1" dirty="0" err="1">
                <a:latin typeface="Times New Roman" panose="02020603050405020304" pitchFamily="18" charset="0"/>
                <a:ea typeface="Times New Roman" panose="02020603050405020304" pitchFamily="18" charset="0"/>
              </a:rPr>
              <a:t>Hishikawa</a:t>
            </a:r>
            <a:r>
              <a:rPr lang="en-GB" i="1" dirty="0">
                <a:latin typeface="Times New Roman" panose="02020603050405020304" pitchFamily="18" charset="0"/>
                <a:ea typeface="Times New Roman" panose="02020603050405020304" pitchFamily="18" charset="0"/>
              </a:rPr>
              <a:t>, W. Warta, E. D. Dunlop, D. H. Levi, J. </a:t>
            </a:r>
            <a:r>
              <a:rPr lang="en-GB" i="1" dirty="0" err="1">
                <a:latin typeface="Times New Roman" panose="02020603050405020304" pitchFamily="18" charset="0"/>
                <a:ea typeface="Times New Roman" panose="02020603050405020304" pitchFamily="18" charset="0"/>
              </a:rPr>
              <a:t>Hohl-Ebinger</a:t>
            </a:r>
            <a:r>
              <a:rPr lang="en-GB" i="1" dirty="0">
                <a:latin typeface="Times New Roman" panose="02020603050405020304" pitchFamily="18" charset="0"/>
                <a:ea typeface="Times New Roman" panose="02020603050405020304" pitchFamily="18" charset="0"/>
              </a:rPr>
              <a:t> and A. W. H. Ho-Baillie, “Solar Cell Efficiency Tables (version 50)”, Prog. Photovoltaics, vol. 25, pp. 668- 676, 2017. </a:t>
            </a:r>
            <a:endParaRPr lang="en-IN" i="1"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GB" i="1" dirty="0">
                <a:latin typeface="Times New Roman" panose="02020603050405020304" pitchFamily="18" charset="0"/>
                <a:ea typeface="Times New Roman" panose="02020603050405020304" pitchFamily="18" charset="0"/>
              </a:rPr>
              <a:t>K. Yoshikawa, H. Kawasaki, W. Yoshida, T. </a:t>
            </a:r>
            <a:r>
              <a:rPr lang="en-GB" i="1" dirty="0" err="1">
                <a:latin typeface="Times New Roman" panose="02020603050405020304" pitchFamily="18" charset="0"/>
                <a:ea typeface="Times New Roman" panose="02020603050405020304" pitchFamily="18" charset="0"/>
              </a:rPr>
              <a:t>Irie</a:t>
            </a:r>
            <a:r>
              <a:rPr lang="en-GB" i="1" dirty="0">
                <a:latin typeface="Times New Roman" panose="02020603050405020304" pitchFamily="18" charset="0"/>
                <a:ea typeface="Times New Roman" panose="02020603050405020304" pitchFamily="18" charset="0"/>
              </a:rPr>
              <a:t>, K. </a:t>
            </a:r>
            <a:r>
              <a:rPr lang="en-GB" i="1" dirty="0" err="1">
                <a:latin typeface="Times New Roman" panose="02020603050405020304" pitchFamily="18" charset="0"/>
                <a:ea typeface="Times New Roman" panose="02020603050405020304" pitchFamily="18" charset="0"/>
              </a:rPr>
              <a:t>Konishi</a:t>
            </a:r>
            <a:r>
              <a:rPr lang="en-GB" i="1" dirty="0">
                <a:latin typeface="Times New Roman" panose="02020603050405020304" pitchFamily="18" charset="0"/>
                <a:ea typeface="Times New Roman" panose="02020603050405020304" pitchFamily="18" charset="0"/>
              </a:rPr>
              <a:t>, K. Nakano, T. </a:t>
            </a:r>
            <a:r>
              <a:rPr lang="en-GB" i="1" dirty="0" err="1">
                <a:latin typeface="Times New Roman" panose="02020603050405020304" pitchFamily="18" charset="0"/>
                <a:ea typeface="Times New Roman" panose="02020603050405020304" pitchFamily="18" charset="0"/>
              </a:rPr>
              <a:t>Uto</a:t>
            </a:r>
            <a:r>
              <a:rPr lang="en-GB" i="1" dirty="0">
                <a:latin typeface="Times New Roman" panose="02020603050405020304" pitchFamily="18" charset="0"/>
                <a:ea typeface="Times New Roman" panose="02020603050405020304" pitchFamily="18" charset="0"/>
              </a:rPr>
              <a:t>, D. Adachi, M. Kanematsu, H. </a:t>
            </a:r>
            <a:r>
              <a:rPr lang="en-GB" i="1" dirty="0" err="1">
                <a:latin typeface="Times New Roman" panose="02020603050405020304" pitchFamily="18" charset="0"/>
                <a:ea typeface="Times New Roman" panose="02020603050405020304" pitchFamily="18" charset="0"/>
              </a:rPr>
              <a:t>Uzu</a:t>
            </a:r>
            <a:r>
              <a:rPr lang="en-GB" i="1" dirty="0">
                <a:latin typeface="Times New Roman" panose="02020603050405020304" pitchFamily="18" charset="0"/>
                <a:ea typeface="Times New Roman" panose="02020603050405020304" pitchFamily="18" charset="0"/>
              </a:rPr>
              <a:t> and K. Yamamoto, “Silicon heterojunction solar cell with interdigitated back contacts for a photo conversion efficiency over 26%,” Nat. Energy, vol. 2, no. 5, 2017. </a:t>
            </a:r>
            <a:endParaRPr lang="en-IN" i="1"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GB" i="1" dirty="0">
                <a:latin typeface="Times New Roman" panose="02020603050405020304" pitchFamily="18" charset="0"/>
                <a:ea typeface="Times New Roman" panose="02020603050405020304" pitchFamily="18" charset="0"/>
              </a:rPr>
              <a:t>J. </a:t>
            </a:r>
            <a:r>
              <a:rPr lang="en-GB" i="1" dirty="0" err="1">
                <a:latin typeface="Times New Roman" panose="02020603050405020304" pitchFamily="18" charset="0"/>
                <a:ea typeface="Times New Roman" panose="02020603050405020304" pitchFamily="18" charset="0"/>
              </a:rPr>
              <a:t>Benick</a:t>
            </a:r>
            <a:r>
              <a:rPr lang="en-GB" i="1" dirty="0">
                <a:latin typeface="Times New Roman" panose="02020603050405020304" pitchFamily="18" charset="0"/>
                <a:ea typeface="Times New Roman" panose="02020603050405020304" pitchFamily="18" charset="0"/>
              </a:rPr>
              <a:t>, A. Richter, R. Müller, H. Hauser, F. Feldmann, P. </a:t>
            </a:r>
            <a:r>
              <a:rPr lang="en-GB" i="1" dirty="0" err="1">
                <a:latin typeface="Times New Roman" panose="02020603050405020304" pitchFamily="18" charset="0"/>
                <a:ea typeface="Times New Roman" panose="02020603050405020304" pitchFamily="18" charset="0"/>
              </a:rPr>
              <a:t>Krenckel</a:t>
            </a:r>
            <a:r>
              <a:rPr lang="en-GB" i="1" dirty="0">
                <a:latin typeface="Times New Roman" panose="02020603050405020304" pitchFamily="18" charset="0"/>
                <a:ea typeface="Times New Roman" panose="02020603050405020304" pitchFamily="18" charset="0"/>
              </a:rPr>
              <a:t>, S. </a:t>
            </a:r>
            <a:r>
              <a:rPr lang="en-GB" i="1" dirty="0" err="1">
                <a:latin typeface="Times New Roman" panose="02020603050405020304" pitchFamily="18" charset="0"/>
                <a:ea typeface="Times New Roman" panose="02020603050405020304" pitchFamily="18" charset="0"/>
              </a:rPr>
              <a:t>Riepe</a:t>
            </a:r>
            <a:r>
              <a:rPr lang="en-GB" i="1" dirty="0">
                <a:latin typeface="Times New Roman" panose="02020603050405020304" pitchFamily="18" charset="0"/>
                <a:ea typeface="Times New Roman" panose="02020603050405020304" pitchFamily="18" charset="0"/>
              </a:rPr>
              <a:t>, F. Schindler, M. C. Schubert, M. </a:t>
            </a:r>
            <a:r>
              <a:rPr lang="en-GB" i="1" dirty="0" err="1">
                <a:latin typeface="Times New Roman" panose="02020603050405020304" pitchFamily="18" charset="0"/>
                <a:ea typeface="Times New Roman" panose="02020603050405020304" pitchFamily="18" charset="0"/>
              </a:rPr>
              <a:t>Hermle</a:t>
            </a:r>
            <a:r>
              <a:rPr lang="en-GB" i="1" dirty="0">
                <a:latin typeface="Times New Roman" panose="02020603050405020304" pitchFamily="18" charset="0"/>
                <a:ea typeface="Times New Roman" panose="02020603050405020304" pitchFamily="18" charset="0"/>
              </a:rPr>
              <a:t>, A. W. Bett and S. W. </a:t>
            </a:r>
            <a:r>
              <a:rPr lang="en-GB" i="1" dirty="0" err="1">
                <a:latin typeface="Times New Roman" panose="02020603050405020304" pitchFamily="18" charset="0"/>
                <a:ea typeface="Times New Roman" panose="02020603050405020304" pitchFamily="18" charset="0"/>
              </a:rPr>
              <a:t>Glunz</a:t>
            </a:r>
            <a:r>
              <a:rPr lang="en-GB" i="1" dirty="0">
                <a:latin typeface="Times New Roman" panose="02020603050405020304" pitchFamily="18" charset="0"/>
                <a:ea typeface="Times New Roman" panose="02020603050405020304" pitchFamily="18" charset="0"/>
              </a:rPr>
              <a:t> “High-Efficiency n-Type HP mc Silicon Solar Cells,” IEEE J. Photovoltaics, vol. 7, no. 5, pp.1171–1175,2017. </a:t>
            </a:r>
          </a:p>
          <a:p>
            <a:pPr marL="342900" lvl="0" indent="-342900" algn="just">
              <a:lnSpc>
                <a:spcPct val="150000"/>
              </a:lnSpc>
              <a:spcAft>
                <a:spcPts val="0"/>
              </a:spcAft>
              <a:buFont typeface="Wingdings" panose="05000000000000000000" pitchFamily="2" charset="2"/>
              <a:buChar char="§"/>
            </a:pPr>
            <a:r>
              <a:rPr lang="en-IN" i="1" dirty="0">
                <a:latin typeface="Times New Roman" panose="02020603050405020304" pitchFamily="18" charset="0"/>
                <a:ea typeface="Times New Roman" panose="02020603050405020304" pitchFamily="18" charset="0"/>
              </a:rPr>
              <a:t>J. Hofstetter, C. Del </a:t>
            </a:r>
            <a:r>
              <a:rPr lang="en-IN" i="1" dirty="0" err="1">
                <a:latin typeface="Times New Roman" panose="02020603050405020304" pitchFamily="18" charset="0"/>
                <a:ea typeface="Times New Roman" panose="02020603050405020304" pitchFamily="18" charset="0"/>
              </a:rPr>
              <a:t>Cafiizo</a:t>
            </a:r>
            <a:r>
              <a:rPr lang="en-IN" i="1" dirty="0">
                <a:latin typeface="Times New Roman" panose="02020603050405020304" pitchFamily="18" charset="0"/>
                <a:ea typeface="Times New Roman" panose="02020603050405020304" pitchFamily="18" charset="0"/>
              </a:rPr>
              <a:t>, S. Ponce-Alcantara and A. </a:t>
            </a:r>
            <a:r>
              <a:rPr lang="en-IN" i="1" dirty="0" err="1">
                <a:latin typeface="Times New Roman" panose="02020603050405020304" pitchFamily="18" charset="0"/>
                <a:ea typeface="Times New Roman" panose="02020603050405020304" pitchFamily="18" charset="0"/>
              </a:rPr>
              <a:t>Luque</a:t>
            </a:r>
            <a:r>
              <a:rPr lang="en-IN" i="1" dirty="0">
                <a:latin typeface="Times New Roman" panose="02020603050405020304" pitchFamily="18" charset="0"/>
                <a:ea typeface="Times New Roman" panose="02020603050405020304" pitchFamily="18" charset="0"/>
              </a:rPr>
              <a:t>, “Optimisation of </a:t>
            </a:r>
            <a:r>
              <a:rPr lang="en-IN" i="1" dirty="0" err="1">
                <a:latin typeface="Times New Roman" panose="02020603050405020304" pitchFamily="18" charset="0"/>
                <a:ea typeface="Times New Roman" panose="02020603050405020304" pitchFamily="18" charset="0"/>
              </a:rPr>
              <a:t>SiNx</a:t>
            </a:r>
            <a:r>
              <a:rPr lang="en-IN" i="1" dirty="0">
                <a:latin typeface="Times New Roman" panose="02020603050405020304" pitchFamily="18" charset="0"/>
                <a:ea typeface="Times New Roman" panose="02020603050405020304" pitchFamily="18" charset="0"/>
              </a:rPr>
              <a:t>: H anti-reflection coatings for silicon solar cells”, Spanish Conference on Electron Devices, pp.131-134, 2007. </a:t>
            </a:r>
          </a:p>
        </p:txBody>
      </p:sp>
    </p:spTree>
    <p:extLst>
      <p:ext uri="{BB962C8B-B14F-4D97-AF65-F5344CB8AC3E}">
        <p14:creationId xmlns:p14="http://schemas.microsoft.com/office/powerpoint/2010/main" val="18072719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E8673-6753-4D62-9CE2-BABE67E406D0}"/>
              </a:ext>
            </a:extLst>
          </p:cNvPr>
          <p:cNvSpPr>
            <a:spLocks noGrp="1"/>
          </p:cNvSpPr>
          <p:nvPr>
            <p:ph type="title"/>
          </p:nvPr>
        </p:nvSpPr>
        <p:spPr>
          <a:xfrm>
            <a:off x="3874930" y="2691685"/>
            <a:ext cx="4442139" cy="1416675"/>
          </a:xfrm>
        </p:spPr>
        <p:txBody>
          <a:bodyPr>
            <a:norm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0732286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Metropolitan</Template>
  <TotalTime>106</TotalTime>
  <Words>2507</Words>
  <Application>Microsoft Office PowerPoint</Application>
  <PresentationFormat>Widescreen</PresentationFormat>
  <Paragraphs>205</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Mangal</vt:lpstr>
      <vt:lpstr>Times New Roman</vt:lpstr>
      <vt:lpstr>Wingdings</vt:lpstr>
      <vt:lpstr>Metropolitan</vt:lpstr>
      <vt:lpstr>COMPARISON OF DIFFERENT PARAMETERS OF SOLAR CELL USING PC1D SIMULATION SOFTWARE</vt:lpstr>
      <vt:lpstr>ABSTRACT</vt:lpstr>
      <vt:lpstr>INTRODUCTION</vt:lpstr>
      <vt:lpstr>METHOD</vt:lpstr>
      <vt:lpstr>PowerPoint Presentation</vt:lpstr>
      <vt:lpstr>THICKNESS OF THE ABSORBER LAYER AND ITS IMPACT ON SOLAR CELL EFFICIENCY</vt:lpstr>
      <vt:lpstr>PowerPoint Presentation</vt:lpstr>
      <vt:lpstr>OPTIMISING DEVICE PERFORMANCE WITH VARYING EMITTER DOPING CONCENTRATIONS</vt:lpstr>
      <vt:lpstr>PowerPoint Presentation</vt:lpstr>
      <vt:lpstr>ANTIREFLECTION COATING: AFFECTS ON DEVICE FUNCTION </vt:lpstr>
      <vt:lpstr>PowerPoint Presentation</vt:lpstr>
      <vt:lpstr>EVALUATION OF THE BEST MODELLED AND REALISED SOLAR CELL</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COMPARISON OF DIFFERENT PARAMETERS OF SOLAR CELL USING PC1D SIMULATION SOFTWARE</dc:title>
  <dc:creator>qwe</dc:creator>
  <cp:lastModifiedBy>qwe</cp:lastModifiedBy>
  <cp:revision>74</cp:revision>
  <dcterms:created xsi:type="dcterms:W3CDTF">2024-07-27T08:18:50Z</dcterms:created>
  <dcterms:modified xsi:type="dcterms:W3CDTF">2024-07-27T10:43:51Z</dcterms:modified>
</cp:coreProperties>
</file>