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3" r:id="rId8"/>
    <p:sldId id="264" r:id="rId9"/>
    <p:sldId id="265" r:id="rId10"/>
    <p:sldId id="262"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9EE583-1A0F-47C8-8D8B-4E703F0A1882}"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23EE51-0031-4856-A548-3F82FE78FA1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2015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9EE583-1A0F-47C8-8D8B-4E703F0A1882}"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3516876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9EE583-1A0F-47C8-8D8B-4E703F0A1882}"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23EE51-0031-4856-A548-3F82FE78FA13}"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979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9EE583-1A0F-47C8-8D8B-4E703F0A1882}" type="datetimeFigureOut">
              <a:rPr lang="en-US" smtClean="0"/>
              <a:t>8/23/2024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387554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9EE583-1A0F-47C8-8D8B-4E703F0A1882}" type="datetimeFigureOut">
              <a:rPr lang="en-US" smtClean="0"/>
              <a:t>8/23/2024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3130875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9EE583-1A0F-47C8-8D8B-4E703F0A1882}" type="datetimeFigureOut">
              <a:rPr lang="en-US" smtClean="0"/>
              <a:t>8/23/2024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1902861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89EE583-1A0F-47C8-8D8B-4E703F0A1882}" type="datetimeFigureOut">
              <a:rPr lang="en-US" smtClean="0"/>
              <a:t>8/23/2024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1700501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89EE583-1A0F-47C8-8D8B-4E703F0A1882}" type="datetimeFigureOut">
              <a:rPr lang="en-US" smtClean="0"/>
              <a:t>8/23/2024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D23EE51-0031-4856-A548-3F82FE78FA13}" type="slidenum">
              <a:rPr lang="en-US" smtClean="0"/>
              <a:t>‹#›</a:t>
            </a:fld>
            <a:endParaRPr lang="en-US"/>
          </a:p>
        </p:txBody>
      </p:sp>
    </p:spTree>
    <p:extLst>
      <p:ext uri="{BB962C8B-B14F-4D97-AF65-F5344CB8AC3E}">
        <p14:creationId xmlns:p14="http://schemas.microsoft.com/office/powerpoint/2010/main" val="2826979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89EE583-1A0F-47C8-8D8B-4E703F0A1882}" type="datetimeFigureOut">
              <a:rPr lang="en-US" smtClean="0"/>
              <a:t>8/23/2024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3469848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9EE583-1A0F-47C8-8D8B-4E703F0A1882}"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2364463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9EE583-1A0F-47C8-8D8B-4E703F0A1882}" type="datetimeFigureOut">
              <a:rPr lang="en-US" smtClean="0"/>
              <a:t>8/23/2024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23EE51-0031-4856-A548-3F82FE78FA13}" type="slidenum">
              <a:rPr lang="en-US" smtClean="0"/>
              <a:t>‹#›</a:t>
            </a:fld>
            <a:endParaRPr lang="en-US"/>
          </a:p>
        </p:txBody>
      </p:sp>
    </p:spTree>
    <p:extLst>
      <p:ext uri="{BB962C8B-B14F-4D97-AF65-F5344CB8AC3E}">
        <p14:creationId xmlns:p14="http://schemas.microsoft.com/office/powerpoint/2010/main" val="1908467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89EE583-1A0F-47C8-8D8B-4E703F0A1882}" type="datetimeFigureOut">
              <a:rPr lang="en-US" smtClean="0"/>
              <a:t>8/23/2024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D23EE51-0031-4856-A548-3F82FE78FA13}"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15076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8D524-1D20-D4FB-F263-11BD8EECBA68}"/>
              </a:ext>
            </a:extLst>
          </p:cNvPr>
          <p:cNvSpPr>
            <a:spLocks noGrp="1"/>
          </p:cNvSpPr>
          <p:nvPr>
            <p:ph type="ctrTitle"/>
          </p:nvPr>
        </p:nvSpPr>
        <p:spPr>
          <a:xfrm>
            <a:off x="1097280" y="1322364"/>
            <a:ext cx="10058400" cy="3002748"/>
          </a:xfrm>
        </p:spPr>
        <p:txBody>
          <a:bodyPr>
            <a:normAutofit/>
          </a:bodyPr>
          <a:lstStyle/>
          <a:p>
            <a:pPr algn="ctr">
              <a:lnSpc>
                <a:spcPct val="150000"/>
              </a:lnSpc>
            </a:pPr>
            <a:r>
              <a:rPr lang="en-IN" sz="24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IMPACT OF SOCIAL MEDIA AND AFFILIATED DIGITAL MARKETING ON CONSUMER BEHAVIOUR AND DECISION MAKING</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5" name="TextBox 4">
            <a:extLst>
              <a:ext uri="{FF2B5EF4-FFF2-40B4-BE49-F238E27FC236}">
                <a16:creationId xmlns:a16="http://schemas.microsoft.com/office/drawing/2014/main" id="{1879BB37-CCBB-19BF-10C2-87A01D317104}"/>
              </a:ext>
            </a:extLst>
          </p:cNvPr>
          <p:cNvSpPr txBox="1"/>
          <p:nvPr/>
        </p:nvSpPr>
        <p:spPr>
          <a:xfrm>
            <a:off x="5468816" y="4621720"/>
            <a:ext cx="6098344" cy="1477328"/>
          </a:xfrm>
          <a:prstGeom prst="rect">
            <a:avLst/>
          </a:prstGeom>
          <a:noFill/>
        </p:spPr>
        <p:txBody>
          <a:bodyPr wrap="square">
            <a:spAutoFit/>
          </a:bodyPr>
          <a:lstStyle/>
          <a:p>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Geeta.D.Alwani</a:t>
            </a:r>
            <a:br>
              <a:rPr lang="en-US" dirty="0">
                <a:latin typeface="Times New Roman" panose="02020603050405020304" pitchFamily="18" charset="0"/>
                <a:cs typeface="Times New Roman" panose="02020603050405020304" pitchFamily="18" charset="0"/>
              </a:rPr>
            </a:br>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M.com, P.G.D.F.M., </a:t>
            </a:r>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M.phil.</a:t>
            </a:r>
            <a:br>
              <a:rPr lang="en-US" dirty="0">
                <a:latin typeface="Times New Roman" panose="02020603050405020304" pitchFamily="18" charset="0"/>
                <a:cs typeface="Times New Roman" panose="02020603050405020304" pitchFamily="18" charset="0"/>
              </a:rPr>
            </a:br>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Ph.d</a:t>
            </a:r>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 students, Smt. L.R.T. college, </a:t>
            </a:r>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Akola.Dr</a:t>
            </a:r>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 </a:t>
            </a:r>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Jyoti.H.Lahoti</a:t>
            </a:r>
            <a:endPar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endParaRPr>
          </a:p>
          <a:p>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Professor</a:t>
            </a:r>
            <a:b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br>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M.com, M.phil,M.A., M.B.A.,</a:t>
            </a:r>
            <a:r>
              <a:rPr lang="en-US" b="0" i="0" dirty="0" err="1">
                <a:solidFill>
                  <a:srgbClr val="222222"/>
                </a:solidFill>
                <a:effectLst/>
                <a:highlight>
                  <a:srgbClr val="FFFFFF"/>
                </a:highlight>
                <a:latin typeface="Times New Roman" panose="02020603050405020304" pitchFamily="18" charset="0"/>
                <a:cs typeface="Times New Roman" panose="02020603050405020304" pitchFamily="18" charset="0"/>
              </a:rPr>
              <a:t>Ph.D</a:t>
            </a:r>
            <a:r>
              <a:rPr lang="en-US" b="0" i="0" dirty="0">
                <a:solidFill>
                  <a:srgbClr val="222222"/>
                </a:solidFill>
                <a:effectLst/>
                <a:highlight>
                  <a:srgbClr val="FFFFFF"/>
                </a:highligh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9182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31CB4-9DF8-A5E2-5BC8-0FB6A494E442}"/>
              </a:ext>
            </a:extLst>
          </p:cNvPr>
          <p:cNvSpPr>
            <a:spLocks noGrp="1"/>
          </p:cNvSpPr>
          <p:nvPr>
            <p:ph type="title"/>
          </p:nvPr>
        </p:nvSpPr>
        <p:spPr>
          <a:xfrm>
            <a:off x="1097280" y="286603"/>
            <a:ext cx="10058400" cy="1077963"/>
          </a:xfrm>
        </p:spPr>
        <p:txBody>
          <a:bodyPr/>
          <a:lstStyle/>
          <a:p>
            <a:pPr algn="ctr"/>
            <a:r>
              <a:rPr lang="en-US" sz="3600"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5F733CB-13D4-184E-A199-61160E632869}"/>
              </a:ext>
            </a:extLst>
          </p:cNvPr>
          <p:cNvSpPr>
            <a:spLocks noGrp="1"/>
          </p:cNvSpPr>
          <p:nvPr>
            <p:ph idx="1"/>
          </p:nvPr>
        </p:nvSpPr>
        <p:spPr>
          <a:xfrm>
            <a:off x="154745" y="1845734"/>
            <a:ext cx="11859063" cy="4470660"/>
          </a:xfrm>
        </p:spPr>
        <p:txBody>
          <a:bodyPr>
            <a:normAutofit/>
          </a:bodyPr>
          <a:lstStyle/>
          <a:p>
            <a:pPr marL="194310" marR="0" indent="-285750" algn="just">
              <a:lnSpc>
                <a:spcPct val="150000"/>
              </a:lnSpc>
              <a:spcBef>
                <a:spcPts val="0"/>
              </a:spcBef>
              <a:spcAft>
                <a:spcPts val="800"/>
              </a:spcAft>
              <a:buFont typeface="Wingdings" panose="05000000000000000000" pitchFamily="2" charset="2"/>
              <a:buChar char="q"/>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Consumer Impact </a:t>
            </a:r>
            <a:r>
              <a:rPr lang="en-US" sz="18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The development of the internet gave customers more choice, power, and influence in addition to creating a new avenue for communication between them and companies. By giving an online marketing experience that combines usefulness with item and service data, marketers might influence the decisions of consumers.</a:t>
            </a:r>
          </a:p>
          <a:p>
            <a:pPr marL="194310" marR="0" indent="-285750" algn="just">
              <a:lnSpc>
                <a:spcPct val="150000"/>
              </a:lnSpc>
              <a:spcBef>
                <a:spcPts val="0"/>
              </a:spcBef>
              <a:spcAft>
                <a:spcPts val="800"/>
              </a:spcAft>
              <a:buFont typeface="Wingdings" panose="05000000000000000000" pitchFamily="2" charset="2"/>
              <a:buChar char="q"/>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Consumer Behaviour: </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Participation in social media and the advent of Web 2.0 have altered consumer </a:t>
            </a:r>
            <a:r>
              <a:rPr lang="en-IN" sz="1800"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behavior</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with respect to environments, relationships, and activities. Companies are increasingly engaging in digital marketing to reach out to consumers in response to the seismic developments in the media ecosystem.</a:t>
            </a:r>
          </a:p>
          <a:p>
            <a:pPr marL="194310" marR="0" indent="-285750" algn="just">
              <a:lnSpc>
                <a:spcPct val="150000"/>
              </a:lnSpc>
              <a:spcBef>
                <a:spcPts val="0"/>
              </a:spcBef>
              <a:spcAft>
                <a:spcPts val="800"/>
              </a:spcAft>
              <a:buFont typeface="Wingdings" panose="05000000000000000000" pitchFamily="2" charset="2"/>
              <a:buChar char="q"/>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Consumer Characteristics: </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Numerous individual, societal, and cultural factors impact consumers' propensity to make certain purchases. There are three parts to culture: mainstream culture, subcultures, and socioeconomic status. Culture shapes the desires and actions of consumers.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7892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9EE600-D84D-2A52-A2C6-79DD5945F231}"/>
              </a:ext>
            </a:extLst>
          </p:cNvPr>
          <p:cNvSpPr txBox="1"/>
          <p:nvPr/>
        </p:nvSpPr>
        <p:spPr>
          <a:xfrm>
            <a:off x="211015" y="379828"/>
            <a:ext cx="11844997" cy="3992568"/>
          </a:xfrm>
          <a:prstGeom prst="rect">
            <a:avLst/>
          </a:prstGeom>
          <a:noFill/>
        </p:spPr>
        <p:txBody>
          <a:bodyPr wrap="square">
            <a:spAutoFit/>
          </a:bodyPr>
          <a:lstStyle/>
          <a:p>
            <a:pPr marL="285750" marR="0" indent="-285750" algn="just">
              <a:lnSpc>
                <a:spcPct val="150000"/>
              </a:lnSpc>
              <a:spcBef>
                <a:spcPts val="0"/>
              </a:spcBef>
              <a:spcAft>
                <a:spcPts val="800"/>
              </a:spcAft>
              <a:buFont typeface="Wingdings" panose="05000000000000000000" pitchFamily="2" charset="2"/>
              <a:buChar char="q"/>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Consumer Psychology: </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Understanding the connection between marketing stimuli and consumers' purchasing decisions requires organizations to be cognizant of five critical psychological processes that influence customers. These include memory, emotions, learning, motivation, and perception.</a:t>
            </a:r>
            <a:endParaRPr lang="en-IN" dirty="0">
              <a:solidFill>
                <a:srgbClr val="222222"/>
              </a:solidFill>
              <a:highlight>
                <a:srgbClr val="FFFFFF"/>
              </a:highlight>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800"/>
              </a:spcAft>
              <a:buFont typeface="Wingdings" panose="05000000000000000000" pitchFamily="2" charset="2"/>
              <a:buChar char="q"/>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Consumer Decision Making: </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Customers now make their selections at several stages, depending on factors like their initial interaction with the company, their study into the products, or recommendations from friends and family on social media. Businesses that use social media and digital platforms to engage with customers develop connections with them, which increases customer loyalty.</a:t>
            </a:r>
          </a:p>
          <a:p>
            <a:pPr marL="285750" indent="-285750" algn="just">
              <a:lnSpc>
                <a:spcPct val="150000"/>
              </a:lnSpc>
              <a:spcAft>
                <a:spcPts val="800"/>
              </a:spcAft>
              <a:buFont typeface="Wingdings" panose="05000000000000000000" pitchFamily="2" charset="2"/>
              <a:buChar char="q"/>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As digital technology advances, it is important to comprehend how social media and digital marketing trends affect customers' ability to make decisions. This study intends to investigate this idea from an organizational standpoint.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16212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84E70-CC03-AED2-C3A0-23823469102D}"/>
              </a:ext>
            </a:extLst>
          </p:cNvPr>
          <p:cNvSpPr>
            <a:spLocks noGrp="1"/>
          </p:cNvSpPr>
          <p:nvPr>
            <p:ph type="title"/>
          </p:nvPr>
        </p:nvSpPr>
        <p:spPr>
          <a:xfrm>
            <a:off x="1097280" y="286604"/>
            <a:ext cx="10058400" cy="1120166"/>
          </a:xfrm>
        </p:spPr>
        <p:txBody>
          <a:bodyPr>
            <a:normAutofit/>
          </a:bodyPr>
          <a:lstStyle/>
          <a:p>
            <a:pPr algn="ctr"/>
            <a:r>
              <a:rPr lang="en-US" sz="3600" b="1" dirty="0">
                <a:latin typeface="Times New Roman" panose="02020603050405020304" pitchFamily="18" charset="0"/>
                <a:cs typeface="Times New Roman" panose="02020603050405020304" pitchFamily="18" charset="0"/>
              </a:rPr>
              <a:t>REVIEW OF LITERATURE</a:t>
            </a:r>
          </a:p>
        </p:txBody>
      </p:sp>
      <p:sp>
        <p:nvSpPr>
          <p:cNvPr id="3" name="Content Placeholder 2">
            <a:extLst>
              <a:ext uri="{FF2B5EF4-FFF2-40B4-BE49-F238E27FC236}">
                <a16:creationId xmlns:a16="http://schemas.microsoft.com/office/drawing/2014/main" id="{D7AD3898-149F-18BB-BA54-C48CEBC65BCD}"/>
              </a:ext>
            </a:extLst>
          </p:cNvPr>
          <p:cNvSpPr>
            <a:spLocks noGrp="1"/>
          </p:cNvSpPr>
          <p:nvPr>
            <p:ph idx="1"/>
          </p:nvPr>
        </p:nvSpPr>
        <p:spPr>
          <a:xfrm>
            <a:off x="225083" y="1737361"/>
            <a:ext cx="11816862" cy="4635304"/>
          </a:xfrm>
        </p:spPr>
        <p:txBody>
          <a:bodyPr>
            <a:normAutofit fontScale="92500" lnSpcReduction="10000"/>
          </a:bodyPr>
          <a:lstStyle/>
          <a:p>
            <a:pPr algn="just">
              <a:lnSpc>
                <a:spcPct val="150000"/>
              </a:lnSpc>
              <a:buFont typeface="Wingdings" panose="05000000000000000000" pitchFamily="2" charset="2"/>
              <a:buChar char="v"/>
            </a:pPr>
            <a:r>
              <a:rPr lang="en-IN" sz="1800" b="1" dirty="0" err="1">
                <a:solidFill>
                  <a:srgbClr val="222222"/>
                </a:solidFill>
                <a:effectLst/>
                <a:highlight>
                  <a:srgbClr val="FFFFFF"/>
                </a:highlight>
                <a:latin typeface="Times New Roman" panose="02020603050405020304" pitchFamily="18" charset="0"/>
                <a:ea typeface="Calibri" panose="020F0502020204030204" pitchFamily="34" charset="0"/>
              </a:rPr>
              <a:t>Voramontri</a:t>
            </a: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 and </a:t>
            </a:r>
            <a:r>
              <a:rPr lang="en-IN" sz="1800" b="1" dirty="0" err="1">
                <a:solidFill>
                  <a:srgbClr val="222222"/>
                </a:solidFill>
                <a:effectLst/>
                <a:highlight>
                  <a:srgbClr val="FFFFFF"/>
                </a:highlight>
                <a:latin typeface="Times New Roman" panose="02020603050405020304" pitchFamily="18" charset="0"/>
                <a:ea typeface="Calibri" panose="020F0502020204030204" pitchFamily="34" charset="0"/>
              </a:rPr>
              <a:t>Klieb</a:t>
            </a: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 (2019)</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The purpose of this study is to empirically examine how social media influences customers' decision-making process while making complex purchases, such as rare and costly items with well-known brands, products with strong points in terms of engagement and distinction, and transactions involving random chance. </a:t>
            </a:r>
          </a:p>
          <a:p>
            <a:pPr algn="just">
              <a:lnSpc>
                <a:spcPct val="150000"/>
              </a:lnSpc>
              <a:buFont typeface="Wingdings" panose="05000000000000000000" pitchFamily="2" charset="2"/>
              <a:buChar char="v"/>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Kurdi, B., et.al., (2022)</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With technical advancement, the organization's operations have been a piece of contemporary marketing efforts to advertise its </a:t>
            </a:r>
            <a:r>
              <a:rPr lang="en-IN" sz="1800" dirty="0" err="1">
                <a:solidFill>
                  <a:srgbClr val="222222"/>
                </a:solidFill>
                <a:effectLst/>
                <a:highlight>
                  <a:srgbClr val="FFFFFF"/>
                </a:highlight>
                <a:latin typeface="Times New Roman" panose="02020603050405020304" pitchFamily="18" charset="0"/>
                <a:ea typeface="Calibri" panose="020F0502020204030204" pitchFamily="34" charset="0"/>
              </a:rPr>
              <a:t>labor</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and products. The importance of significant different digital marketing channels is highlighted in this review. </a:t>
            </a:r>
            <a:endParaRPr lang="en-IN" sz="1800" dirty="0">
              <a:solidFill>
                <a:srgbClr val="222222"/>
              </a:solidFill>
              <a:highlight>
                <a:srgbClr val="FFFFFF"/>
              </a:highlight>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Dolega, L., et.al., (2021)</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a:t>
            </a:r>
            <a:r>
              <a:rPr lang="en-IN" sz="1800" dirty="0">
                <a:solidFill>
                  <a:srgbClr val="000000"/>
                </a:solidFill>
                <a:effectLst/>
                <a:highlight>
                  <a:srgbClr val="FFFFFF"/>
                </a:highlight>
                <a:latin typeface="Times New Roman" panose="02020603050405020304" pitchFamily="18" charset="0"/>
                <a:ea typeface="Calibri" panose="020F0502020204030204" pitchFamily="34" charset="0"/>
              </a:rPr>
              <a:t>The rapid proliferation of digital technology has led to the rise of social media as a crucial digital marketing tactic for promoting business products and, ultimately, increasing profits. Having said that, actual studies examining the efficacy of social media marketing have not been conducted yet. </a:t>
            </a:r>
            <a:endParaRPr lang="en-IN" sz="1800" dirty="0">
              <a:solidFill>
                <a:srgbClr val="222222"/>
              </a:solidFill>
              <a:effectLst/>
              <a:highlight>
                <a:srgbClr val="FFFFFF"/>
              </a:highlight>
              <a:latin typeface="Times New Roman" panose="02020603050405020304" pitchFamily="18" charset="0"/>
              <a:ea typeface="Calibri" panose="020F0502020204030204" pitchFamily="34" charset="0"/>
            </a:endParaRPr>
          </a:p>
          <a:p>
            <a:pPr algn="just">
              <a:lnSpc>
                <a:spcPct val="150000"/>
              </a:lnSpc>
              <a:buFont typeface="Wingdings" panose="05000000000000000000" pitchFamily="2" charset="2"/>
              <a:buChar char="v"/>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rPr>
              <a:t>Dahiya and Gayatri (2018)</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a:t>
            </a:r>
            <a:r>
              <a:rPr lang="en-IN" sz="1800" dirty="0">
                <a:solidFill>
                  <a:srgbClr val="000000"/>
                </a:solidFill>
                <a:effectLst/>
                <a:highlight>
                  <a:srgbClr val="FFFFFF"/>
                </a:highlight>
                <a:latin typeface="Times New Roman" panose="02020603050405020304" pitchFamily="18" charset="0"/>
                <a:ea typeface="Calibri" panose="020F0502020204030204" pitchFamily="34" charset="0"/>
              </a:rPr>
              <a:t>The impact of digital marketing contact on several product categories, such as books, music, design accessories, clothing, banking, and online gaming, has been the subject of substantial research. </a:t>
            </a:r>
            <a:endParaRPr lang="en-US" dirty="0"/>
          </a:p>
        </p:txBody>
      </p:sp>
    </p:spTree>
    <p:extLst>
      <p:ext uri="{BB962C8B-B14F-4D97-AF65-F5344CB8AC3E}">
        <p14:creationId xmlns:p14="http://schemas.microsoft.com/office/powerpoint/2010/main" val="2744352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A19A3-748C-3431-AD00-5B9F20858E50}"/>
              </a:ext>
            </a:extLst>
          </p:cNvPr>
          <p:cNvSpPr>
            <a:spLocks noGrp="1"/>
          </p:cNvSpPr>
          <p:nvPr>
            <p:ph type="title"/>
          </p:nvPr>
        </p:nvSpPr>
        <p:spPr>
          <a:xfrm>
            <a:off x="1097280" y="286604"/>
            <a:ext cx="10058400" cy="1049828"/>
          </a:xfrm>
        </p:spPr>
        <p:txBody>
          <a:bodyPr/>
          <a:lstStyle/>
          <a:p>
            <a:pPr algn="ctr"/>
            <a:r>
              <a:rPr lang="en-US" sz="3600" b="1" dirty="0">
                <a:latin typeface="Times New Roman" panose="02020603050405020304" pitchFamily="18" charset="0"/>
                <a:cs typeface="Times New Roman" panose="02020603050405020304" pitchFamily="18" charset="0"/>
              </a:rPr>
              <a:t>OBJECTIVES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ED25617-B5DD-152D-EB8C-95B65154CCD0}"/>
              </a:ext>
            </a:extLst>
          </p:cNvPr>
          <p:cNvSpPr>
            <a:spLocks noGrp="1"/>
          </p:cNvSpPr>
          <p:nvPr>
            <p:ph idx="1"/>
          </p:nvPr>
        </p:nvSpPr>
        <p:spPr/>
        <p:txBody>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To investigate the impact of affiliate marketing on customers' e-commerce sector decision-making.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IN" sz="1800" dirty="0">
                <a:effectLst/>
                <a:latin typeface="Times New Roman" panose="02020603050405020304" pitchFamily="18" charset="0"/>
                <a:ea typeface="Calibri" panose="020F0502020204030204" pitchFamily="34" charset="0"/>
                <a:cs typeface="Mangal" panose="02040503050203030202" pitchFamily="18" charset="0"/>
              </a:rPr>
              <a:t>To contribute the corpus of research on affiliate marketing's effects on e-business and how they affect customer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behavior</a:t>
            </a:r>
            <a:r>
              <a:rPr lang="en-IN" sz="18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2062877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6A4EE-D1F8-6207-FF09-0931CBCC2094}"/>
              </a:ext>
            </a:extLst>
          </p:cNvPr>
          <p:cNvSpPr>
            <a:spLocks noGrp="1"/>
          </p:cNvSpPr>
          <p:nvPr>
            <p:ph type="title"/>
          </p:nvPr>
        </p:nvSpPr>
        <p:spPr>
          <a:xfrm>
            <a:off x="1097280" y="286603"/>
            <a:ext cx="10058400" cy="1007625"/>
          </a:xfrm>
        </p:spPr>
        <p:txBody>
          <a:bodyPr/>
          <a:lstStyle/>
          <a:p>
            <a:pPr algn="ctr"/>
            <a:r>
              <a:rPr lang="en-US" sz="3600" b="1" dirty="0">
                <a:latin typeface="Times New Roman" panose="02020603050405020304" pitchFamily="18" charset="0"/>
                <a:cs typeface="Times New Roman" panose="02020603050405020304" pitchFamily="18" charset="0"/>
              </a:rPr>
              <a:t>METHODOLOGY</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694C0F-1E6A-3EFE-6A00-BB1B3986A256}"/>
              </a:ext>
            </a:extLst>
          </p:cNvPr>
          <p:cNvSpPr>
            <a:spLocks noGrp="1"/>
          </p:cNvSpPr>
          <p:nvPr>
            <p:ph idx="1"/>
          </p:nvPr>
        </p:nvSpPr>
        <p:spPr>
          <a:xfrm>
            <a:off x="196948" y="1845734"/>
            <a:ext cx="11873132" cy="4597269"/>
          </a:xfrm>
        </p:spPr>
        <p:txBody>
          <a:bodyPr>
            <a:normAutofit fontScale="92500" lnSpcReduction="10000"/>
          </a:bodyPr>
          <a:lstStyle/>
          <a:p>
            <a:pPr algn="just">
              <a:lnSpc>
                <a:spcPct val="150000"/>
              </a:lnSpc>
              <a:buFont typeface="Arial" panose="020B0604020202020204" pitchFamily="34" charset="0"/>
              <a:buChar char="•"/>
            </a:pP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Data was collected from a varied sample of customers in the e-commerce business as part of the study, which utilized a cross-sectional methodology</a:t>
            </a:r>
          </a:p>
          <a:p>
            <a:pPr algn="just">
              <a:lnSpc>
                <a:spcPct val="150000"/>
              </a:lnSpc>
              <a:buFont typeface="Arial" panose="020B0604020202020204" pitchFamily="34" charset="0"/>
              <a:buChar char="•"/>
            </a:pP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Sampling: Using a random sample technique, we were able to pick 100 participants from a pool of internet customers in Pune City, Maharashtra, India. A power analysis was used to determine the sample size, ensuring that there was sufficient statistical power.</a:t>
            </a:r>
          </a:p>
          <a:p>
            <a:pPr algn="just">
              <a:lnSpc>
                <a:spcPct val="150000"/>
              </a:lnSpc>
              <a:buFont typeface="Arial" panose="020B0604020202020204" pitchFamily="34" charset="0"/>
              <a:buChar char="•"/>
            </a:pP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Data Collection: A platform for conducting an online survey, which took around five to ten minutes to complete, was used to gather the data</a:t>
            </a:r>
            <a:r>
              <a:rPr lang="en-IN" sz="1900" dirty="0">
                <a:solidFill>
                  <a:srgbClr val="222222"/>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buFont typeface="Arial" panose="020B0604020202020204" pitchFamily="34" charset="0"/>
              <a:buChar char="•"/>
            </a:pP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Data Analysis: Statistical methods that were appropriate were utilized in order to </a:t>
            </a:r>
            <a:r>
              <a:rPr lang="en-IN" sz="1900"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analyze</a:t>
            </a:r>
            <a:r>
              <a:rPr lang="en-IN" sz="19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the data that was obtained. For the purpose of providing a concise summary of the demographic features of the sample, descriptive statistics such as means and standard deviations were measured and computed.</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Arial" panose="020B0604020202020204" pitchFamily="34" charset="0"/>
              <a:buChar char="•"/>
            </a:pPr>
            <a:endParaRPr lang="en-US" sz="18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4081378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2C875-570E-60EE-D28A-A8FF6CCA2821}"/>
              </a:ext>
            </a:extLst>
          </p:cNvPr>
          <p:cNvSpPr>
            <a:spLocks noGrp="1"/>
          </p:cNvSpPr>
          <p:nvPr>
            <p:ph type="title"/>
          </p:nvPr>
        </p:nvSpPr>
        <p:spPr>
          <a:xfrm>
            <a:off x="1097280" y="286604"/>
            <a:ext cx="10058400" cy="1014982"/>
          </a:xfrm>
        </p:spPr>
        <p:txBody>
          <a:bodyPr/>
          <a:lstStyle/>
          <a:p>
            <a:pPr algn="ctr"/>
            <a:r>
              <a:rPr lang="en-US" sz="3600" b="1" dirty="0">
                <a:latin typeface="Times New Roman" panose="02020603050405020304" pitchFamily="18" charset="0"/>
                <a:cs typeface="Times New Roman" panose="02020603050405020304" pitchFamily="18" charset="0"/>
              </a:rPr>
              <a:t>FINDINGS</a:t>
            </a:r>
            <a:endParaRPr lang="en-US" b="1" dirty="0">
              <a:latin typeface="Times New Roman" panose="02020603050405020304" pitchFamily="18" charset="0"/>
              <a:cs typeface="Times New Roman" panose="02020603050405020304" pitchFamily="18" charset="0"/>
            </a:endParaRPr>
          </a:p>
        </p:txBody>
      </p:sp>
      <p:sp>
        <p:nvSpPr>
          <p:cNvPr id="10" name="Content Placeholder 9">
            <a:extLst>
              <a:ext uri="{FF2B5EF4-FFF2-40B4-BE49-F238E27FC236}">
                <a16:creationId xmlns:a16="http://schemas.microsoft.com/office/drawing/2014/main" id="{F558DF37-4F65-6D28-967E-A68754CD97BC}"/>
              </a:ext>
            </a:extLst>
          </p:cNvPr>
          <p:cNvSpPr>
            <a:spLocks noGrp="1"/>
          </p:cNvSpPr>
          <p:nvPr>
            <p:ph sz="half" idx="2"/>
          </p:nvPr>
        </p:nvSpPr>
        <p:spPr>
          <a:xfrm>
            <a:off x="5500468" y="1845733"/>
            <a:ext cx="6527409" cy="4526931"/>
          </a:xfrm>
        </p:spPr>
        <p:txBody>
          <a:bodyPr>
            <a:normAutofit lnSpcReduction="10000"/>
          </a:bodyPr>
          <a:lstStyle/>
          <a:p>
            <a:pPr algn="just">
              <a:lnSpc>
                <a:spcPct val="150000"/>
              </a:lnSpc>
              <a:buFont typeface="Arial" panose="020B0604020202020204" pitchFamily="34" charset="0"/>
              <a:buChar char="•"/>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The age distribution of a certain population is presented in Table 1, which includes the frequencies, percentages, and valid percentages for each age group according to the population. </a:t>
            </a:r>
          </a:p>
          <a:p>
            <a:pPr algn="just">
              <a:lnSpc>
                <a:spcPct val="150000"/>
              </a:lnSpc>
              <a:buFont typeface="Arial" panose="020B0604020202020204" pitchFamily="34" charset="0"/>
              <a:buChar char="•"/>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According to the data presented in the table, the age group that constitutes the biggest proportion of the overall population is comprised of persons aged 50 to 60 years. </a:t>
            </a:r>
          </a:p>
          <a:p>
            <a:pPr algn="just">
              <a:lnSpc>
                <a:spcPct val="150000"/>
              </a:lnSpc>
              <a:buFont typeface="Arial" panose="020B0604020202020204" pitchFamily="34" charset="0"/>
              <a:buChar char="•"/>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After this comes the age group of thirty to forty years old, which accounts for twenty percent of the total population. </a:t>
            </a:r>
          </a:p>
          <a:p>
            <a:pPr algn="just">
              <a:lnSpc>
                <a:spcPct val="150000"/>
              </a:lnSpc>
              <a:buFont typeface="Arial" panose="020B0604020202020204" pitchFamily="34" charset="0"/>
              <a:buChar char="•"/>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The percentage of the population that falls into the age brackets of 18-30 years and 40-50 years is comprised of 15% and 14%, respectively. </a:t>
            </a:r>
            <a:endParaRPr lang="en-US" dirty="0"/>
          </a:p>
        </p:txBody>
      </p:sp>
      <p:graphicFrame>
        <p:nvGraphicFramePr>
          <p:cNvPr id="11" name="Content Placeholder 5">
            <a:extLst>
              <a:ext uri="{FF2B5EF4-FFF2-40B4-BE49-F238E27FC236}">
                <a16:creationId xmlns:a16="http://schemas.microsoft.com/office/drawing/2014/main" id="{D40E4BD3-60F9-C709-95AE-3D1A32235E8E}"/>
              </a:ext>
            </a:extLst>
          </p:cNvPr>
          <p:cNvGraphicFramePr>
            <a:graphicFrameLocks noGrp="1"/>
          </p:cNvGraphicFramePr>
          <p:nvPr>
            <p:ph sz="half" idx="1"/>
            <p:extLst>
              <p:ext uri="{D42A27DB-BD31-4B8C-83A1-F6EECF244321}">
                <p14:modId xmlns:p14="http://schemas.microsoft.com/office/powerpoint/2010/main" val="2065043975"/>
              </p:ext>
            </p:extLst>
          </p:nvPr>
        </p:nvGraphicFramePr>
        <p:xfrm>
          <a:off x="337309" y="2993229"/>
          <a:ext cx="4937124" cy="2563186"/>
        </p:xfrm>
        <a:graphic>
          <a:graphicData uri="http://schemas.openxmlformats.org/drawingml/2006/table">
            <a:tbl>
              <a:tblPr firstRow="1" firstCol="1" bandRow="1"/>
              <a:tblGrid>
                <a:gridCol w="463266">
                  <a:extLst>
                    <a:ext uri="{9D8B030D-6E8A-4147-A177-3AD203B41FA5}">
                      <a16:colId xmlns:a16="http://schemas.microsoft.com/office/drawing/2014/main" val="241097559"/>
                    </a:ext>
                  </a:extLst>
                </a:gridCol>
                <a:gridCol w="1261113">
                  <a:extLst>
                    <a:ext uri="{9D8B030D-6E8A-4147-A177-3AD203B41FA5}">
                      <a16:colId xmlns:a16="http://schemas.microsoft.com/office/drawing/2014/main" val="2003257206"/>
                    </a:ext>
                  </a:extLst>
                </a:gridCol>
                <a:gridCol w="1234281">
                  <a:extLst>
                    <a:ext uri="{9D8B030D-6E8A-4147-A177-3AD203B41FA5}">
                      <a16:colId xmlns:a16="http://schemas.microsoft.com/office/drawing/2014/main" val="132925058"/>
                    </a:ext>
                  </a:extLst>
                </a:gridCol>
                <a:gridCol w="865202">
                  <a:extLst>
                    <a:ext uri="{9D8B030D-6E8A-4147-A177-3AD203B41FA5}">
                      <a16:colId xmlns:a16="http://schemas.microsoft.com/office/drawing/2014/main" val="3724402358"/>
                    </a:ext>
                  </a:extLst>
                </a:gridCol>
                <a:gridCol w="1113262">
                  <a:extLst>
                    <a:ext uri="{9D8B030D-6E8A-4147-A177-3AD203B41FA5}">
                      <a16:colId xmlns:a16="http://schemas.microsoft.com/office/drawing/2014/main" val="2156433926"/>
                    </a:ext>
                  </a:extLst>
                </a:gridCol>
              </a:tblGrid>
              <a:tr h="362180">
                <a:tc gridSpan="2">
                  <a:txBody>
                    <a:bodyPr/>
                    <a:lstStyle/>
                    <a:p>
                      <a:pPr marL="0" marR="0" algn="ctr">
                        <a:lnSpc>
                          <a:spcPct val="150000"/>
                        </a:lnSpc>
                        <a:spcBef>
                          <a:spcPts val="0"/>
                        </a:spcBef>
                        <a:spcAft>
                          <a:spcPts val="0"/>
                        </a:spcAft>
                      </a:pPr>
                      <a:r>
                        <a:rPr lang="en-IN" sz="10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0" marR="0" algn="ctr">
                        <a:lnSpc>
                          <a:spcPct val="150000"/>
                        </a:lnSpc>
                        <a:spcBef>
                          <a:spcPts val="0"/>
                        </a:spcBef>
                        <a:spcAft>
                          <a:spcPts val="0"/>
                        </a:spcAft>
                      </a:pPr>
                      <a:r>
                        <a:rPr lang="en-IN" sz="10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Frequency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Valid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63094874"/>
                  </a:ext>
                </a:extLst>
              </a:tr>
              <a:tr h="376143">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Valid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18-30 Years</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50532059"/>
                  </a:ext>
                </a:extLst>
              </a:tr>
              <a:tr h="362180">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30-40 Years</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20</a:t>
                      </a:r>
                      <a:endParaRPr lang="en-US" sz="900" dirty="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20</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20</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7856042"/>
                  </a:ext>
                </a:extLst>
              </a:tr>
              <a:tr h="362180">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40-50 Years</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14</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14</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14</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32710230"/>
                  </a:ext>
                </a:extLst>
              </a:tr>
              <a:tr h="362180">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50-60 Years</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35</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79787229"/>
                  </a:ext>
                </a:extLst>
              </a:tr>
              <a:tr h="376143">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Above 60 Years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16</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16</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16</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7871498"/>
                  </a:ext>
                </a:extLst>
              </a:tr>
              <a:tr h="362180">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Total </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90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0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900" dirty="0">
                        <a:effectLst/>
                        <a:latin typeface="Calibri" panose="020F0502020204030204" pitchFamily="34" charset="0"/>
                        <a:ea typeface="Calibri" panose="020F0502020204030204" pitchFamily="34" charset="0"/>
                        <a:cs typeface="Mangal" panose="02040503050203030202" pitchFamily="18" charset="0"/>
                      </a:endParaRPr>
                    </a:p>
                  </a:txBody>
                  <a:tcPr marL="59140" marR="591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55463746"/>
                  </a:ext>
                </a:extLst>
              </a:tr>
            </a:tbl>
          </a:graphicData>
        </a:graphic>
      </p:graphicFrame>
      <p:sp>
        <p:nvSpPr>
          <p:cNvPr id="13" name="TextBox 12">
            <a:extLst>
              <a:ext uri="{FF2B5EF4-FFF2-40B4-BE49-F238E27FC236}">
                <a16:creationId xmlns:a16="http://schemas.microsoft.com/office/drawing/2014/main" id="{B561913C-FC00-EFFC-96B7-F375E2FB4B15}"/>
              </a:ext>
            </a:extLst>
          </p:cNvPr>
          <p:cNvSpPr txBox="1"/>
          <p:nvPr/>
        </p:nvSpPr>
        <p:spPr>
          <a:xfrm>
            <a:off x="717453" y="2133596"/>
            <a:ext cx="3742007" cy="463397"/>
          </a:xfrm>
          <a:prstGeom prst="rect">
            <a:avLst/>
          </a:prstGeom>
          <a:noFill/>
        </p:spPr>
        <p:txBody>
          <a:bodyPr wrap="square">
            <a:spAutoFit/>
          </a:bodyPr>
          <a:lstStyle/>
          <a:p>
            <a:pPr marL="0" marR="0" algn="ctr">
              <a:lnSpc>
                <a:spcPct val="150000"/>
              </a:lnSpc>
              <a:spcBef>
                <a:spcPts val="0"/>
              </a:spcBef>
              <a:spcAft>
                <a:spcPts val="800"/>
              </a:spcAft>
            </a:pPr>
            <a:r>
              <a:rPr lang="en-IN" sz="1800" b="1"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Table 1: Age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99810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1FDF0-6E80-5824-D75D-E6FE60B768D4}"/>
              </a:ext>
            </a:extLst>
          </p:cNvPr>
          <p:cNvSpPr>
            <a:spLocks noGrp="1"/>
          </p:cNvSpPr>
          <p:nvPr>
            <p:ph type="title"/>
          </p:nvPr>
        </p:nvSpPr>
        <p:spPr>
          <a:xfrm>
            <a:off x="1097280" y="286603"/>
            <a:ext cx="10058400" cy="1529095"/>
          </a:xfrm>
        </p:spPr>
        <p:txBody>
          <a:bodyPr>
            <a:normAutofit/>
          </a:bodyPr>
          <a:lstStyle/>
          <a:p>
            <a:pPr algn="ctr"/>
            <a:r>
              <a:rPr lang="en-US" sz="3600" b="1" dirty="0">
                <a:latin typeface="Times New Roman" panose="02020603050405020304" pitchFamily="18" charset="0"/>
                <a:cs typeface="Times New Roman" panose="02020603050405020304" pitchFamily="18" charset="0"/>
              </a:rPr>
              <a:t>GENDER</a:t>
            </a:r>
            <a:br>
              <a:rPr lang="en-US" dirty="0"/>
            </a:br>
            <a:endParaRPr lang="en-US" dirty="0"/>
          </a:p>
        </p:txBody>
      </p:sp>
      <p:graphicFrame>
        <p:nvGraphicFramePr>
          <p:cNvPr id="6" name="Content Placeholder 5">
            <a:extLst>
              <a:ext uri="{FF2B5EF4-FFF2-40B4-BE49-F238E27FC236}">
                <a16:creationId xmlns:a16="http://schemas.microsoft.com/office/drawing/2014/main" id="{C7CBA580-FCBD-E08A-B7B3-1E9C339D4A8C}"/>
              </a:ext>
            </a:extLst>
          </p:cNvPr>
          <p:cNvGraphicFramePr>
            <a:graphicFrameLocks noGrp="1"/>
          </p:cNvGraphicFramePr>
          <p:nvPr>
            <p:ph sz="half" idx="1"/>
            <p:extLst>
              <p:ext uri="{D42A27DB-BD31-4B8C-83A1-F6EECF244321}">
                <p14:modId xmlns:p14="http://schemas.microsoft.com/office/powerpoint/2010/main" val="2328018848"/>
              </p:ext>
            </p:extLst>
          </p:nvPr>
        </p:nvGraphicFramePr>
        <p:xfrm>
          <a:off x="393578" y="3035104"/>
          <a:ext cx="4938711" cy="1383169"/>
        </p:xfrm>
        <a:graphic>
          <a:graphicData uri="http://schemas.openxmlformats.org/drawingml/2006/table">
            <a:tbl>
              <a:tblPr firstRow="1" firstCol="1" bandRow="1"/>
              <a:tblGrid>
                <a:gridCol w="635663">
                  <a:extLst>
                    <a:ext uri="{9D8B030D-6E8A-4147-A177-3AD203B41FA5}">
                      <a16:colId xmlns:a16="http://schemas.microsoft.com/office/drawing/2014/main" val="625807748"/>
                    </a:ext>
                  </a:extLst>
                </a:gridCol>
                <a:gridCol w="1599268">
                  <a:extLst>
                    <a:ext uri="{9D8B030D-6E8A-4147-A177-3AD203B41FA5}">
                      <a16:colId xmlns:a16="http://schemas.microsoft.com/office/drawing/2014/main" val="2478237890"/>
                    </a:ext>
                  </a:extLst>
                </a:gridCol>
                <a:gridCol w="1613801">
                  <a:extLst>
                    <a:ext uri="{9D8B030D-6E8A-4147-A177-3AD203B41FA5}">
                      <a16:colId xmlns:a16="http://schemas.microsoft.com/office/drawing/2014/main" val="2087845038"/>
                    </a:ext>
                  </a:extLst>
                </a:gridCol>
                <a:gridCol w="1089979">
                  <a:extLst>
                    <a:ext uri="{9D8B030D-6E8A-4147-A177-3AD203B41FA5}">
                      <a16:colId xmlns:a16="http://schemas.microsoft.com/office/drawing/2014/main" val="4027746261"/>
                    </a:ext>
                  </a:extLst>
                </a:gridCol>
              </a:tblGrid>
              <a:tr h="342475">
                <a:tc gridSpan="2">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Frequency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0491647"/>
                  </a:ext>
                </a:extLst>
              </a:tr>
              <a:tr h="355744">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Valid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Male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65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65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7920696"/>
                  </a:ext>
                </a:extLst>
              </a:tr>
              <a:tr h="342475">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Female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35</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35703795"/>
                  </a:ext>
                </a:extLst>
              </a:tr>
              <a:tr h="342475">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Total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68242" marR="6824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72015997"/>
                  </a:ext>
                </a:extLst>
              </a:tr>
            </a:tbl>
          </a:graphicData>
        </a:graphic>
      </p:graphicFrame>
      <p:sp>
        <p:nvSpPr>
          <p:cNvPr id="4" name="Content Placeholder 3">
            <a:extLst>
              <a:ext uri="{FF2B5EF4-FFF2-40B4-BE49-F238E27FC236}">
                <a16:creationId xmlns:a16="http://schemas.microsoft.com/office/drawing/2014/main" id="{4908F51F-5F9E-25E9-06B8-FD8CB333A624}"/>
              </a:ext>
            </a:extLst>
          </p:cNvPr>
          <p:cNvSpPr>
            <a:spLocks noGrp="1"/>
          </p:cNvSpPr>
          <p:nvPr>
            <p:ph sz="half" idx="2"/>
          </p:nvPr>
        </p:nvSpPr>
        <p:spPr>
          <a:xfrm>
            <a:off x="5627077" y="1845734"/>
            <a:ext cx="6358597" cy="4725663"/>
          </a:xfrm>
        </p:spPr>
        <p:txBody>
          <a:bodyPr>
            <a:normAutofit fontScale="85000" lnSpcReduction="10000"/>
          </a:bodyPr>
          <a:lstStyle/>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The gender distribution of a population is presented in Table 2, which includes the representation of frequencies, percentages, and valid percentages for both males and females. </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As can be seen in the table, men make up the bulk of the population, with a frequency of 65, which accounts for 65 percent of the total population. </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On the other side, the frequency of females is 35, which results in them being 35 percent of the total population. </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100 is the total frequency, which indicates that every single member of the population has been taken into consideration. </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A gender gap exists among the population, as evidenced by the fact that men are approximately twice as numerous as females, as seen in this table</a:t>
            </a:r>
            <a:endParaRPr lang="en-US" dirty="0"/>
          </a:p>
        </p:txBody>
      </p:sp>
    </p:spTree>
    <p:extLst>
      <p:ext uri="{BB962C8B-B14F-4D97-AF65-F5344CB8AC3E}">
        <p14:creationId xmlns:p14="http://schemas.microsoft.com/office/powerpoint/2010/main" val="2176236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1CF88-FDA8-283C-666D-2428B63C79F5}"/>
              </a:ext>
            </a:extLst>
          </p:cNvPr>
          <p:cNvSpPr>
            <a:spLocks noGrp="1"/>
          </p:cNvSpPr>
          <p:nvPr>
            <p:ph type="title"/>
          </p:nvPr>
        </p:nvSpPr>
        <p:spPr/>
        <p:txBody>
          <a:bodyPr>
            <a:normAutofit fontScale="90000"/>
          </a:bodyPr>
          <a:lstStyle/>
          <a:p>
            <a:pPr algn="ctr"/>
            <a:r>
              <a:rPr lang="en-US" sz="3600" b="1" dirty="0">
                <a:latin typeface="Times New Roman" panose="02020603050405020304" pitchFamily="18" charset="0"/>
                <a:cs typeface="Times New Roman" panose="02020603050405020304" pitchFamily="18" charset="0"/>
              </a:rPr>
              <a:t>IN THE E-COMMERCE SECTOR, AFFILIATE MARKETING AFFECTS MY PURCHASING HABITS</a:t>
            </a:r>
          </a:p>
        </p:txBody>
      </p:sp>
      <p:graphicFrame>
        <p:nvGraphicFramePr>
          <p:cNvPr id="8" name="Content Placeholder 7">
            <a:extLst>
              <a:ext uri="{FF2B5EF4-FFF2-40B4-BE49-F238E27FC236}">
                <a16:creationId xmlns:a16="http://schemas.microsoft.com/office/drawing/2014/main" id="{B71AD87E-78B9-F98C-C977-1CCF54914514}"/>
              </a:ext>
            </a:extLst>
          </p:cNvPr>
          <p:cNvGraphicFramePr>
            <a:graphicFrameLocks noGrp="1"/>
          </p:cNvGraphicFramePr>
          <p:nvPr>
            <p:ph sz="half" idx="1"/>
            <p:extLst>
              <p:ext uri="{D42A27DB-BD31-4B8C-83A1-F6EECF244321}">
                <p14:modId xmlns:p14="http://schemas.microsoft.com/office/powerpoint/2010/main" val="130125843"/>
              </p:ext>
            </p:extLst>
          </p:nvPr>
        </p:nvGraphicFramePr>
        <p:xfrm>
          <a:off x="492053" y="2936855"/>
          <a:ext cx="4938712" cy="2183786"/>
        </p:xfrm>
        <a:graphic>
          <a:graphicData uri="http://schemas.openxmlformats.org/drawingml/2006/table">
            <a:tbl>
              <a:tblPr firstRow="1" firstCol="1" bandRow="1"/>
              <a:tblGrid>
                <a:gridCol w="635226">
                  <a:extLst>
                    <a:ext uri="{9D8B030D-6E8A-4147-A177-3AD203B41FA5}">
                      <a16:colId xmlns:a16="http://schemas.microsoft.com/office/drawing/2014/main" val="2625890217"/>
                    </a:ext>
                  </a:extLst>
                </a:gridCol>
                <a:gridCol w="1610152">
                  <a:extLst>
                    <a:ext uri="{9D8B030D-6E8A-4147-A177-3AD203B41FA5}">
                      <a16:colId xmlns:a16="http://schemas.microsoft.com/office/drawing/2014/main" val="3854849213"/>
                    </a:ext>
                  </a:extLst>
                </a:gridCol>
                <a:gridCol w="1608286">
                  <a:extLst>
                    <a:ext uri="{9D8B030D-6E8A-4147-A177-3AD203B41FA5}">
                      <a16:colId xmlns:a16="http://schemas.microsoft.com/office/drawing/2014/main" val="532953252"/>
                    </a:ext>
                  </a:extLst>
                </a:gridCol>
                <a:gridCol w="1085048">
                  <a:extLst>
                    <a:ext uri="{9D8B030D-6E8A-4147-A177-3AD203B41FA5}">
                      <a16:colId xmlns:a16="http://schemas.microsoft.com/office/drawing/2014/main" val="2807436468"/>
                    </a:ext>
                  </a:extLst>
                </a:gridCol>
              </a:tblGrid>
              <a:tr h="308592">
                <a:tc gridSpan="2">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Frequency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b="1">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2173937"/>
                  </a:ext>
                </a:extLst>
              </a:tr>
              <a:tr h="320413">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Valid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Strongly agree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21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21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39744347"/>
                  </a:ext>
                </a:extLst>
              </a:tr>
              <a:tr h="308592">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Disagree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46387980"/>
                  </a:ext>
                </a:extLst>
              </a:tr>
              <a:tr h="308592">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Neutral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7294719"/>
                  </a:ext>
                </a:extLst>
              </a:tr>
              <a:tr h="308592">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Agree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30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96144162"/>
                  </a:ext>
                </a:extLst>
              </a:tr>
              <a:tr h="320413">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Strongly Disagree</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726101"/>
                  </a:ext>
                </a:extLst>
              </a:tr>
              <a:tr h="308592">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Total </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lnSpc>
                          <a:spcPct val="150000"/>
                        </a:lnSpc>
                        <a:spcBef>
                          <a:spcPts val="0"/>
                        </a:spcBef>
                        <a:spcAft>
                          <a:spcPts val="0"/>
                        </a:spcAft>
                      </a:pPr>
                      <a:r>
                        <a:rPr lang="en-IN" sz="1200" dirty="0">
                          <a:solidFill>
                            <a:srgbClr val="222222"/>
                          </a:solidFill>
                          <a:effectLst/>
                          <a:highlight>
                            <a:srgbClr val="FFFFFF"/>
                          </a:highlight>
                          <a:latin typeface="Times New Roman" panose="02020603050405020304" pitchFamily="18" charset="0"/>
                          <a:ea typeface="Calibri" panose="020F0502020204030204" pitchFamily="34" charset="0"/>
                          <a:cs typeface="Mangal" panose="02040503050203030202" pitchFamily="18" charset="0"/>
                        </a:rPr>
                        <a:t>100</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67193" marR="671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5256826"/>
                  </a:ext>
                </a:extLst>
              </a:tr>
            </a:tbl>
          </a:graphicData>
        </a:graphic>
      </p:graphicFrame>
      <p:sp>
        <p:nvSpPr>
          <p:cNvPr id="4" name="Content Placeholder 3">
            <a:extLst>
              <a:ext uri="{FF2B5EF4-FFF2-40B4-BE49-F238E27FC236}">
                <a16:creationId xmlns:a16="http://schemas.microsoft.com/office/drawing/2014/main" id="{F449B611-4862-28ED-160E-24F4EECD0348}"/>
              </a:ext>
            </a:extLst>
          </p:cNvPr>
          <p:cNvSpPr>
            <a:spLocks noGrp="1"/>
          </p:cNvSpPr>
          <p:nvPr>
            <p:ph sz="half" idx="2"/>
          </p:nvPr>
        </p:nvSpPr>
        <p:spPr>
          <a:xfrm>
            <a:off x="5739618" y="1845734"/>
            <a:ext cx="6246056" cy="4583201"/>
          </a:xfrm>
        </p:spPr>
        <p:txBody>
          <a:bodyPr>
            <a:normAutofit fontScale="92500"/>
          </a:bodyPr>
          <a:lstStyle/>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There are five different groups that the replies fall into for distribution. Thirty percent of respondents are in agreement that affiliate marketing has an effect on their choosing to make a purchase.</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 Eighteen percent of those who participated in the survey had a neutral attitude, indicating that they have a mixed opinion regarding the influence of affiliate marketing</a:t>
            </a:r>
            <a:r>
              <a:rPr lang="en-IN" sz="1800" dirty="0">
                <a:solidFill>
                  <a:srgbClr val="222222"/>
                </a:solidFill>
                <a:highlight>
                  <a:srgbClr val="FFFFFF"/>
                </a:highlight>
                <a:latin typeface="Times New Roman" panose="02020603050405020304" pitchFamily="18" charset="0"/>
                <a:ea typeface="Calibri" panose="020F0502020204030204" pitchFamily="34" charset="0"/>
              </a:rPr>
              <a:t>.</a:t>
            </a:r>
          </a:p>
          <a:p>
            <a:pPr algn="just">
              <a:lnSpc>
                <a:spcPct val="150000"/>
              </a:lnSpc>
              <a:buFont typeface="Wingdings" panose="05000000000000000000" pitchFamily="2" charset="2"/>
              <a:buChar char="Ø"/>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rPr>
              <a:t>While a sizeable proportion of the population views affiliate marketing as influential, this table demonstrates that there is still a sizeable section of the population that is either indifferent or disagrees with the influence that it has.</a:t>
            </a:r>
            <a:endParaRPr lang="en-US" dirty="0"/>
          </a:p>
        </p:txBody>
      </p:sp>
    </p:spTree>
    <p:extLst>
      <p:ext uri="{BB962C8B-B14F-4D97-AF65-F5344CB8AC3E}">
        <p14:creationId xmlns:p14="http://schemas.microsoft.com/office/powerpoint/2010/main" val="1929514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F6407-7186-636E-D217-09E4BABB7114}"/>
              </a:ext>
            </a:extLst>
          </p:cNvPr>
          <p:cNvSpPr>
            <a:spLocks noGrp="1"/>
          </p:cNvSpPr>
          <p:nvPr>
            <p:ph type="title"/>
          </p:nvPr>
        </p:nvSpPr>
        <p:spPr>
          <a:xfrm>
            <a:off x="1097280" y="286604"/>
            <a:ext cx="10058400" cy="1120166"/>
          </a:xfrm>
        </p:spPr>
        <p:txBody>
          <a:bodyPr/>
          <a:lstStyle/>
          <a:p>
            <a:pPr algn="ctr"/>
            <a:r>
              <a:rPr lang="en-US" sz="3600" b="1" dirty="0">
                <a:latin typeface="Times New Roman" panose="02020603050405020304" pitchFamily="18" charset="0"/>
                <a:cs typeface="Times New Roman" panose="02020603050405020304" pitchFamily="18" charset="0"/>
              </a:rPr>
              <a:t>CONCLUSION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01928F0-29C2-8504-6EFF-9FFF133299EC}"/>
              </a:ext>
            </a:extLst>
          </p:cNvPr>
          <p:cNvSpPr>
            <a:spLocks noGrp="1"/>
          </p:cNvSpPr>
          <p:nvPr>
            <p:ph idx="1"/>
          </p:nvPr>
        </p:nvSpPr>
        <p:spPr>
          <a:xfrm>
            <a:off x="140677" y="1845733"/>
            <a:ext cx="11887200" cy="4344051"/>
          </a:xfrm>
        </p:spPr>
        <p:txBody>
          <a:bodyPr/>
          <a:lstStyle/>
          <a:p>
            <a:pPr algn="just">
              <a:lnSpc>
                <a:spcPct val="150000"/>
              </a:lnSpc>
              <a:buFont typeface="Wingdings" panose="05000000000000000000" pitchFamily="2" charset="2"/>
              <a:buChar char="v"/>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The study of the data acquired from one hundred participants offers significant insights into the demographic distribution of the participants as well as the perceived effect that affiliate marketing has on the purchase decisions of consumers.</a:t>
            </a:r>
          </a:p>
          <a:p>
            <a:pPr algn="just">
              <a:lnSpc>
                <a:spcPct val="150000"/>
              </a:lnSpc>
              <a:buFont typeface="Wingdings" panose="05000000000000000000" pitchFamily="2" charset="2"/>
              <a:buChar char="v"/>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Regarding the impact of affiliate marketing, a sizeable majority of respondents (51%) agree or strongly agree that affiliate marketing impacts their purchase decisions. </a:t>
            </a:r>
          </a:p>
          <a:p>
            <a:pPr algn="just">
              <a:lnSpc>
                <a:spcPct val="150000"/>
              </a:lnSpc>
              <a:buFont typeface="Wingdings" panose="05000000000000000000" pitchFamily="2" charset="2"/>
              <a:buChar char="v"/>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Nevertheless, a sizeable portion of the population adheres to a neutral stance or expresses disagreement, indicating that there is a range of perspectives and the requirement for more research into the elements that influence consumer </a:t>
            </a:r>
            <a:r>
              <a:rPr lang="en-IN" sz="1800"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behavior</a:t>
            </a:r>
            <a:r>
              <a:rPr lang="en-IN" sz="1800" dirty="0">
                <a:solidFill>
                  <a:srgbClr val="222222"/>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buFont typeface="Wingdings" panose="05000000000000000000" pitchFamily="2" charset="2"/>
              <a:buChar char="v"/>
            </a:pP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This study highlights the significance of affiliate marketing in the e-commerce industry and its consequences for customer </a:t>
            </a:r>
            <a:r>
              <a:rPr lang="en-IN" sz="1800"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behavior</a:t>
            </a:r>
            <a:r>
              <a:rPr lang="en-IN" sz="18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It also lays the groundwork for further research in this field by giving a basis for future research.</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dirty="0">
              <a:solidFill>
                <a:srgbClr val="222222"/>
              </a:solidFill>
              <a:effectLst/>
              <a:highlight>
                <a:srgbClr val="FFFFFF"/>
              </a:highlight>
              <a:latin typeface="Times New Roman" panose="02020603050405020304" pitchFamily="18" charset="0"/>
              <a:ea typeface="Calibri" panose="020F0502020204030204" pitchFamily="34" charset="0"/>
            </a:endParaRP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038737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CD5E0-DF48-9212-2C20-0DA8D190647F}"/>
              </a:ext>
            </a:extLst>
          </p:cNvPr>
          <p:cNvSpPr>
            <a:spLocks noGrp="1"/>
          </p:cNvSpPr>
          <p:nvPr>
            <p:ph type="title"/>
          </p:nvPr>
        </p:nvSpPr>
        <p:spPr>
          <a:xfrm>
            <a:off x="1097280" y="286603"/>
            <a:ext cx="10058400" cy="1077963"/>
          </a:xfrm>
        </p:spPr>
        <p:txBody>
          <a:bodyPr/>
          <a:lstStyle/>
          <a:p>
            <a:pPr algn="ctr"/>
            <a:r>
              <a:rPr lang="en-US" sz="3600" b="1" dirty="0">
                <a:latin typeface="Times New Roman" panose="02020603050405020304" pitchFamily="18" charset="0"/>
                <a:cs typeface="Times New Roman" panose="02020603050405020304" pitchFamily="18" charset="0"/>
              </a:rPr>
              <a:t>REFERENCES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0E01120-60AF-EE92-FF7D-FD8E6101B877}"/>
              </a:ext>
            </a:extLst>
          </p:cNvPr>
          <p:cNvSpPr>
            <a:spLocks noGrp="1"/>
          </p:cNvSpPr>
          <p:nvPr>
            <p:ph idx="1"/>
          </p:nvPr>
        </p:nvSpPr>
        <p:spPr>
          <a:xfrm>
            <a:off x="562708" y="1845734"/>
            <a:ext cx="11240086" cy="4442524"/>
          </a:xfrm>
        </p:spPr>
        <p:txBody>
          <a:bodyPr>
            <a:normAutofit fontScale="92500" lnSpcReduction="10000"/>
          </a:bodyPr>
          <a:lstStyle/>
          <a:p>
            <a:pPr marL="342900" marR="0" lvl="0" indent="-342900" algn="just">
              <a:lnSpc>
                <a:spcPct val="150000"/>
              </a:lnSpc>
              <a:spcBef>
                <a:spcPts val="0"/>
              </a:spcBef>
              <a:spcAft>
                <a:spcPts val="0"/>
              </a:spcAft>
              <a:buFont typeface="+mj-lt"/>
              <a:buAutoNum type="arabicParenR"/>
            </a:pP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Ali Taha, V., </a:t>
            </a:r>
            <a:r>
              <a:rPr lang="en-IN" sz="1900" i="1"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Pencarelli</a:t>
            </a: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T., </a:t>
            </a:r>
            <a:r>
              <a:rPr lang="en-IN" sz="1900" i="1"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Škerháková</a:t>
            </a: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V., </a:t>
            </a:r>
            <a:r>
              <a:rPr lang="en-IN" sz="1900" i="1"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Fedorko</a:t>
            </a: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R., &amp; </a:t>
            </a:r>
            <a:r>
              <a:rPr lang="en-IN" sz="1900" i="1"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Košíková</a:t>
            </a: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M. (2021). The use of social media and its impact on shopping </a:t>
            </a:r>
            <a:r>
              <a:rPr lang="en-IN" sz="1900" i="1" dirty="0" err="1">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behavior</a:t>
            </a: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 of Slovak and Italian consumers during COVID-19 pandemic. Sustainability, 13(4), 1710.</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Bala, M., &amp; Verma, D. (2018). A critical review of digital marketing. M. Bala, D. Verma (2018). A Critical Review of Digital Marketing. International Journal of Management, IT &amp; Engineering, 8(10), 321-339.</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Bay, S. W. (2018). The effects of social media on consumer behaviour in tourism: A study among university students (Doctoral dissertation, UTAR).</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arenR"/>
            </a:pP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Cooley, D., &amp; Parks-Yancy, R. (2019). The effect of social media on perceived information credibility and decision making. Journal of Internet Commerce, 18(3), 249-269.</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arenR"/>
            </a:pPr>
            <a:r>
              <a:rPr lang="en-IN" sz="1900" i="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Dahiya, R., &amp; Gayatri. (2018). A research paper on digital marketing communication and consumer buying decision process: An empirical study in the Indian passenger car market. Journal of Global Marketing, 31(2), 73-95.</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610470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7641C-FF25-848E-149F-2E5260E5D414}"/>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54668779"/>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33</TotalTime>
  <Words>1576</Words>
  <Application>Microsoft Office PowerPoint</Application>
  <PresentationFormat>Widescreen</PresentationFormat>
  <Paragraphs>127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Times New Roman</vt:lpstr>
      <vt:lpstr>Wingdings</vt:lpstr>
      <vt:lpstr>Retrospect</vt:lpstr>
      <vt:lpstr>IMPACT OF SOCIAL MEDIA AND AFFILIATED DIGITAL MARKETING ON CONSUMER BEHAVIOUR AND DECISION MAKING </vt:lpstr>
      <vt:lpstr>INTRODUCTION</vt:lpstr>
      <vt:lpstr>PowerPoint Presentation</vt:lpstr>
      <vt:lpstr>REVIEW OF LITERATURE</vt:lpstr>
      <vt:lpstr>OBJECTIVES</vt:lpstr>
      <vt:lpstr>METHODOLOGY</vt:lpstr>
      <vt:lpstr>FINDINGS</vt:lpstr>
      <vt:lpstr>GENDER </vt:lpstr>
      <vt:lpstr>IN THE E-COMMERCE SECTOR, AFFILIATE MARKETING AFFECTS MY PURCHASING HABITS</vt:lpstr>
      <vt:lpstr>CONCLUSION</vt:lpstr>
      <vt:lpstr>REFERENCES</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11</cp:revision>
  <dcterms:created xsi:type="dcterms:W3CDTF">2024-08-23T05:31:23Z</dcterms:created>
  <dcterms:modified xsi:type="dcterms:W3CDTF">2024-08-23T06:04:27Z</dcterms:modified>
</cp:coreProperties>
</file>