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20016" autoAdjust="0"/>
    <p:restoredTop sz="94660"/>
  </p:normalViewPr>
  <p:slideViewPr>
    <p:cSldViewPr snapToGrid="0">
      <p:cViewPr varScale="1">
        <p:scale>
          <a:sx n="86" d="100"/>
          <a:sy n="86" d="100"/>
        </p:scale>
        <p:origin x="-72" y="-156"/>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DE2EDAC-7177-402E-ACBC-9FF9F1A031F3}" type="datetimeFigureOut">
              <a:rPr lang="en-IN" smtClean="0"/>
              <a:pPr/>
              <a:t>12-03-2024</a:t>
            </a:fld>
            <a:endParaRPr lang="en-IN"/>
          </a:p>
        </p:txBody>
      </p:sp>
      <p:sp>
        <p:nvSpPr>
          <p:cNvPr id="5" name="Footer Placeholder 4"/>
          <p:cNvSpPr>
            <a:spLocks noGrp="1"/>
          </p:cNvSpPr>
          <p:nvPr>
            <p:ph type="ftr" sz="quarter" idx="11"/>
          </p:nvPr>
        </p:nvSpPr>
        <p:spPr>
          <a:xfrm>
            <a:off x="5332412" y="5883275"/>
            <a:ext cx="4324044" cy="365125"/>
          </a:xfrm>
        </p:spPr>
        <p:txBody>
          <a:bodyPr/>
          <a:lstStyle/>
          <a:p>
            <a:endParaRPr lang="en-IN"/>
          </a:p>
        </p:txBody>
      </p:sp>
      <p:sp>
        <p:nvSpPr>
          <p:cNvPr id="6" name="Slide Number Placeholder 5"/>
          <p:cNvSpPr>
            <a:spLocks noGrp="1"/>
          </p:cNvSpPr>
          <p:nvPr>
            <p:ph type="sldNum" sz="quarter" idx="12"/>
          </p:nvPr>
        </p:nvSpPr>
        <p:spPr/>
        <p:txBody>
          <a:bodyPr/>
          <a:lstStyle/>
          <a:p>
            <a:fld id="{32F5F873-9AED-4F96-B001-1DE25B6D7AF5}" type="slidenum">
              <a:rPr lang="en-IN" smtClean="0"/>
              <a:pPr/>
              <a:t>‹#›</a:t>
            </a:fld>
            <a:endParaRPr lang="en-IN"/>
          </a:p>
        </p:txBody>
      </p:sp>
    </p:spTree>
    <p:extLst>
      <p:ext uri="{BB962C8B-B14F-4D97-AF65-F5344CB8AC3E}">
        <p14:creationId xmlns:p14="http://schemas.microsoft.com/office/powerpoint/2010/main" xmlns="" val="2370741743"/>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DE2EDAC-7177-402E-ACBC-9FF9F1A031F3}"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a:xfrm>
            <a:off x="10951856" y="5867131"/>
            <a:ext cx="551167" cy="365125"/>
          </a:xfrm>
        </p:spPr>
        <p:txBody>
          <a:bodyPr/>
          <a:lstStyle/>
          <a:p>
            <a:fld id="{32F5F873-9AED-4F96-B001-1DE25B6D7AF5}" type="slidenum">
              <a:rPr lang="en-IN" smtClean="0"/>
              <a:pPr/>
              <a:t>‹#›</a:t>
            </a:fld>
            <a:endParaRPr lang="en-IN"/>
          </a:p>
        </p:txBody>
      </p:sp>
    </p:spTree>
    <p:extLst>
      <p:ext uri="{BB962C8B-B14F-4D97-AF65-F5344CB8AC3E}">
        <p14:creationId xmlns:p14="http://schemas.microsoft.com/office/powerpoint/2010/main" xmlns="" val="1695541764"/>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DE2EDAC-7177-402E-ACBC-9FF9F1A031F3}"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2F5F873-9AED-4F96-B001-1DE25B6D7AF5}" type="slidenum">
              <a:rPr lang="en-IN" smtClean="0"/>
              <a:pPr/>
              <a:t>‹#›</a:t>
            </a:fld>
            <a:endParaRPr lang="en-IN"/>
          </a:p>
        </p:txBody>
      </p:sp>
    </p:spTree>
    <p:extLst>
      <p:ext uri="{BB962C8B-B14F-4D97-AF65-F5344CB8AC3E}">
        <p14:creationId xmlns:p14="http://schemas.microsoft.com/office/powerpoint/2010/main" xmlns="" val="3750042931"/>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DE2EDAC-7177-402E-ACBC-9FF9F1A031F3}" type="datetimeFigureOut">
              <a:rPr lang="en-IN" smtClean="0"/>
              <a:pPr/>
              <a:t>12-03-2024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2F5F873-9AED-4F96-B001-1DE25B6D7AF5}" type="slidenum">
              <a:rPr lang="en-IN" smtClean="0"/>
              <a:pPr/>
              <a:t>‹#›</a:t>
            </a:fld>
            <a:endParaRPr lang="en-IN"/>
          </a:p>
        </p:txBody>
      </p:sp>
    </p:spTree>
    <p:extLst>
      <p:ext uri="{BB962C8B-B14F-4D97-AF65-F5344CB8AC3E}">
        <p14:creationId xmlns:p14="http://schemas.microsoft.com/office/powerpoint/2010/main" xmlns="" val="1738834165"/>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DE2EDAC-7177-402E-ACBC-9FF9F1A031F3}" type="datetimeFigureOut">
              <a:rPr lang="en-IN" smtClean="0"/>
              <a:pPr/>
              <a:t>12-03-2024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32F5F873-9AED-4F96-B001-1DE25B6D7AF5}" type="slidenum">
              <a:rPr lang="en-IN" smtClean="0"/>
              <a:pPr/>
              <a:t>‹#›</a:t>
            </a:fld>
            <a:endParaRPr lang="en-IN"/>
          </a:p>
        </p:txBody>
      </p:sp>
    </p:spTree>
    <p:extLst>
      <p:ext uri="{BB962C8B-B14F-4D97-AF65-F5344CB8AC3E}">
        <p14:creationId xmlns:p14="http://schemas.microsoft.com/office/powerpoint/2010/main" xmlns="" val="2013324205"/>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DE2EDAC-7177-402E-ACBC-9FF9F1A031F3}" type="datetimeFigureOut">
              <a:rPr lang="en-IN" smtClean="0"/>
              <a:pPr/>
              <a:t>12-03-2024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32F5F873-9AED-4F96-B001-1DE25B6D7AF5}" type="slidenum">
              <a:rPr lang="en-IN" smtClean="0"/>
              <a:pPr/>
              <a:t>‹#›</a:t>
            </a:fld>
            <a:endParaRPr lang="en-IN"/>
          </a:p>
        </p:txBody>
      </p:sp>
    </p:spTree>
    <p:extLst>
      <p:ext uri="{BB962C8B-B14F-4D97-AF65-F5344CB8AC3E}">
        <p14:creationId xmlns:p14="http://schemas.microsoft.com/office/powerpoint/2010/main" xmlns="" val="1988915632"/>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DE2EDAC-7177-402E-ACBC-9FF9F1A031F3}" type="datetimeFigureOut">
              <a:rPr lang="en-IN" smtClean="0"/>
              <a:pPr/>
              <a:t>12-03-2024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32F5F873-9AED-4F96-B001-1DE25B6D7AF5}" type="slidenum">
              <a:rPr lang="en-IN" smtClean="0"/>
              <a:pPr/>
              <a:t>‹#›</a:t>
            </a:fld>
            <a:endParaRPr lang="en-IN"/>
          </a:p>
        </p:txBody>
      </p:sp>
    </p:spTree>
    <p:extLst>
      <p:ext uri="{BB962C8B-B14F-4D97-AF65-F5344CB8AC3E}">
        <p14:creationId xmlns:p14="http://schemas.microsoft.com/office/powerpoint/2010/main" xmlns="" val="1063431012"/>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DE2EDAC-7177-402E-ACBC-9FF9F1A031F3}" type="datetimeFigureOut">
              <a:rPr lang="en-IN" smtClean="0"/>
              <a:pPr/>
              <a:t>12-03-2024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2F5F873-9AED-4F96-B001-1DE25B6D7AF5}" type="slidenum">
              <a:rPr lang="en-IN" smtClean="0"/>
              <a:pPr/>
              <a:t>‹#›</a:t>
            </a:fld>
            <a:endParaRPr lang="en-IN"/>
          </a:p>
        </p:txBody>
      </p:sp>
    </p:spTree>
    <p:extLst>
      <p:ext uri="{BB962C8B-B14F-4D97-AF65-F5344CB8AC3E}">
        <p14:creationId xmlns:p14="http://schemas.microsoft.com/office/powerpoint/2010/main" xmlns="" val="2223645034"/>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DE2EDAC-7177-402E-ACBC-9FF9F1A031F3}" type="datetimeFigureOut">
              <a:rPr lang="en-IN" smtClean="0"/>
              <a:pPr/>
              <a:t>12-03-2024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2F5F873-9AED-4F96-B001-1DE25B6D7AF5}" type="slidenum">
              <a:rPr lang="en-IN" smtClean="0"/>
              <a:pPr/>
              <a:t>‹#›</a:t>
            </a:fld>
            <a:endParaRPr lang="en-IN"/>
          </a:p>
        </p:txBody>
      </p:sp>
    </p:spTree>
    <p:extLst>
      <p:ext uri="{BB962C8B-B14F-4D97-AF65-F5344CB8AC3E}">
        <p14:creationId xmlns:p14="http://schemas.microsoft.com/office/powerpoint/2010/main" xmlns="" val="1962872658"/>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DE2EDAC-7177-402E-ACBC-9FF9F1A031F3}" type="datetimeFigureOut">
              <a:rPr lang="en-IN" smtClean="0"/>
              <a:pPr/>
              <a:t>12-03-2024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2F5F873-9AED-4F96-B001-1DE25B6D7AF5}" type="slidenum">
              <a:rPr lang="en-IN" smtClean="0"/>
              <a:pPr/>
              <a:t>‹#›</a:t>
            </a:fld>
            <a:endParaRPr lang="en-IN"/>
          </a:p>
        </p:txBody>
      </p:sp>
    </p:spTree>
    <p:extLst>
      <p:ext uri="{BB962C8B-B14F-4D97-AF65-F5344CB8AC3E}">
        <p14:creationId xmlns:p14="http://schemas.microsoft.com/office/powerpoint/2010/main" xmlns="" val="2946881634"/>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DE2EDAC-7177-402E-ACBC-9FF9F1A031F3}"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2F5F873-9AED-4F96-B001-1DE25B6D7AF5}" type="slidenum">
              <a:rPr lang="en-IN" smtClean="0"/>
              <a:pPr/>
              <a:t>‹#›</a:t>
            </a:fld>
            <a:endParaRPr lang="en-IN"/>
          </a:p>
        </p:txBody>
      </p:sp>
    </p:spTree>
    <p:extLst>
      <p:ext uri="{BB962C8B-B14F-4D97-AF65-F5344CB8AC3E}">
        <p14:creationId xmlns:p14="http://schemas.microsoft.com/office/powerpoint/2010/main" xmlns="" val="3692942938"/>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DE2EDAC-7177-402E-ACBC-9FF9F1A031F3}"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2F5F873-9AED-4F96-B001-1DE25B6D7AF5}" type="slidenum">
              <a:rPr lang="en-IN" smtClean="0"/>
              <a:pPr/>
              <a:t>‹#›</a:t>
            </a:fld>
            <a:endParaRPr lang="en-IN"/>
          </a:p>
        </p:txBody>
      </p:sp>
    </p:spTree>
    <p:extLst>
      <p:ext uri="{BB962C8B-B14F-4D97-AF65-F5344CB8AC3E}">
        <p14:creationId xmlns:p14="http://schemas.microsoft.com/office/powerpoint/2010/main" xmlns="" val="4284424155"/>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DE2EDAC-7177-402E-ACBC-9FF9F1A031F3}"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2F5F873-9AED-4F96-B001-1DE25B6D7AF5}" type="slidenum">
              <a:rPr lang="en-IN" smtClean="0"/>
              <a:pPr/>
              <a:t>‹#›</a:t>
            </a:fld>
            <a:endParaRPr lang="en-IN"/>
          </a:p>
        </p:txBody>
      </p:sp>
    </p:spTree>
    <p:extLst>
      <p:ext uri="{BB962C8B-B14F-4D97-AF65-F5344CB8AC3E}">
        <p14:creationId xmlns:p14="http://schemas.microsoft.com/office/powerpoint/2010/main" xmlns="" val="245991066"/>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DE2EDAC-7177-402E-ACBC-9FF9F1A031F3}"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2F5F873-9AED-4F96-B001-1DE25B6D7AF5}" type="slidenum">
              <a:rPr lang="en-IN" smtClean="0"/>
              <a:pPr/>
              <a:t>‹#›</a:t>
            </a:fld>
            <a:endParaRPr lang="en-IN"/>
          </a:p>
        </p:txBody>
      </p:sp>
    </p:spTree>
    <p:extLst>
      <p:ext uri="{BB962C8B-B14F-4D97-AF65-F5344CB8AC3E}">
        <p14:creationId xmlns:p14="http://schemas.microsoft.com/office/powerpoint/2010/main" xmlns="" val="197629696"/>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DE2EDAC-7177-402E-ACBC-9FF9F1A031F3}"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2F5F873-9AED-4F96-B001-1DE25B6D7AF5}" type="slidenum">
              <a:rPr lang="en-IN" smtClean="0"/>
              <a:pPr/>
              <a:t>‹#›</a:t>
            </a:fld>
            <a:endParaRPr lang="en-IN"/>
          </a:p>
        </p:txBody>
      </p:sp>
    </p:spTree>
    <p:extLst>
      <p:ext uri="{BB962C8B-B14F-4D97-AF65-F5344CB8AC3E}">
        <p14:creationId xmlns:p14="http://schemas.microsoft.com/office/powerpoint/2010/main" xmlns="" val="2417925114"/>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DE2EDAC-7177-402E-ACBC-9FF9F1A031F3}"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2F5F873-9AED-4F96-B001-1DE25B6D7AF5}" type="slidenum">
              <a:rPr lang="en-IN" smtClean="0"/>
              <a:pPr/>
              <a:t>‹#›</a:t>
            </a:fld>
            <a:endParaRPr lang="en-IN"/>
          </a:p>
        </p:txBody>
      </p:sp>
    </p:spTree>
    <p:extLst>
      <p:ext uri="{BB962C8B-B14F-4D97-AF65-F5344CB8AC3E}">
        <p14:creationId xmlns:p14="http://schemas.microsoft.com/office/powerpoint/2010/main" xmlns="" val="477227695"/>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DE2EDAC-7177-402E-ACBC-9FF9F1A031F3}"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2F5F873-9AED-4F96-B001-1DE25B6D7AF5}" type="slidenum">
              <a:rPr lang="en-IN" smtClean="0"/>
              <a:pPr/>
              <a:t>‹#›</a:t>
            </a:fld>
            <a:endParaRPr lang="en-IN"/>
          </a:p>
        </p:txBody>
      </p:sp>
    </p:spTree>
    <p:extLst>
      <p:ext uri="{BB962C8B-B14F-4D97-AF65-F5344CB8AC3E}">
        <p14:creationId xmlns:p14="http://schemas.microsoft.com/office/powerpoint/2010/main" xmlns="" val="2128894125"/>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DE2EDAC-7177-402E-ACBC-9FF9F1A031F3}" type="datetimeFigureOut">
              <a:rPr lang="en-IN" smtClean="0"/>
              <a:pPr/>
              <a:t>12-03-2024</a:t>
            </a:fld>
            <a:endParaRPr lang="en-IN"/>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32F5F873-9AED-4F96-B001-1DE25B6D7AF5}" type="slidenum">
              <a:rPr lang="en-IN" smtClean="0"/>
              <a:pPr/>
              <a:t>‹#›</a:t>
            </a:fld>
            <a:endParaRPr lang="en-IN"/>
          </a:p>
        </p:txBody>
      </p:sp>
    </p:spTree>
    <p:extLst>
      <p:ext uri="{BB962C8B-B14F-4D97-AF65-F5344CB8AC3E}">
        <p14:creationId xmlns:p14="http://schemas.microsoft.com/office/powerpoint/2010/main" xmlns="" val="686326933"/>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1D148FB-52E3-4CEC-BBBB-03A49C37851F}"/>
              </a:ext>
            </a:extLst>
          </p:cNvPr>
          <p:cNvSpPr>
            <a:spLocks noGrp="1"/>
          </p:cNvSpPr>
          <p:nvPr>
            <p:ph type="ctrTitle"/>
          </p:nvPr>
        </p:nvSpPr>
        <p:spPr>
          <a:xfrm>
            <a:off x="1833093" y="1996225"/>
            <a:ext cx="9144000" cy="1037219"/>
          </a:xfrm>
        </p:spPr>
        <p:txBody>
          <a:bodyPr>
            <a:normAutofit/>
          </a:bodyPr>
          <a:lstStyle/>
          <a:p>
            <a:pPr algn="ctr"/>
            <a:r>
              <a:rPr lang="en-IN" sz="2500" b="1" dirty="0">
                <a:latin typeface="Times New Roman" panose="02020603050405020304" pitchFamily="18" charset="0"/>
                <a:cs typeface="Times New Roman" panose="02020603050405020304" pitchFamily="18" charset="0"/>
              </a:rPr>
              <a:t>EXPLORING THE ESSENCE: AN INSIGHT INTO INDIAN AESTHETICS</a:t>
            </a:r>
            <a:endParaRPr lang="en-IN" sz="2500" dirty="0">
              <a:latin typeface="Times New Roman" panose="02020603050405020304" pitchFamily="18" charset="0"/>
              <a:cs typeface="Times New Roman" panose="02020603050405020304" pitchFamily="18" charset="0"/>
            </a:endParaRPr>
          </a:p>
        </p:txBody>
      </p:sp>
      <p:sp>
        <p:nvSpPr>
          <p:cNvPr id="3" name="Rectangle 2"/>
          <p:cNvSpPr/>
          <p:nvPr/>
        </p:nvSpPr>
        <p:spPr>
          <a:xfrm>
            <a:off x="10493522" y="5976517"/>
            <a:ext cx="1698478" cy="369332"/>
          </a:xfrm>
          <a:prstGeom prst="rect">
            <a:avLst/>
          </a:prstGeom>
        </p:spPr>
        <p:txBody>
          <a:bodyPr wrap="none">
            <a:spAutoFit/>
          </a:bodyPr>
          <a:lstStyle/>
          <a:p>
            <a:r>
              <a:rPr lang="en-US" dirty="0" smtClean="0"/>
              <a:t>Sushma Chhetri</a:t>
            </a:r>
            <a:endParaRPr lang="en-US" dirty="0"/>
          </a:p>
        </p:txBody>
      </p:sp>
      <p:sp>
        <p:nvSpPr>
          <p:cNvPr id="4" name="Rectangle 3"/>
          <p:cNvSpPr/>
          <p:nvPr/>
        </p:nvSpPr>
        <p:spPr>
          <a:xfrm>
            <a:off x="9837894" y="6284989"/>
            <a:ext cx="2354106" cy="369332"/>
          </a:xfrm>
          <a:prstGeom prst="rect">
            <a:avLst/>
          </a:prstGeom>
        </p:spPr>
        <p:txBody>
          <a:bodyPr wrap="none">
            <a:spAutoFit/>
          </a:bodyPr>
          <a:lstStyle/>
          <a:p>
            <a:r>
              <a:rPr lang="en-US" dirty="0" smtClean="0"/>
              <a:t>Subject: PHILOSOPHY</a:t>
            </a:r>
            <a:endParaRPr lang="en-US" dirty="0"/>
          </a:p>
        </p:txBody>
      </p:sp>
    </p:spTree>
    <p:extLst>
      <p:ext uri="{BB962C8B-B14F-4D97-AF65-F5344CB8AC3E}">
        <p14:creationId xmlns:p14="http://schemas.microsoft.com/office/powerpoint/2010/main" xmlns="" val="3534185130"/>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5CE9A93-E1AC-443B-A797-0308B4CF7751}"/>
              </a:ext>
            </a:extLst>
          </p:cNvPr>
          <p:cNvSpPr>
            <a:spLocks noGrp="1"/>
          </p:cNvSpPr>
          <p:nvPr>
            <p:ph type="title"/>
          </p:nvPr>
        </p:nvSpPr>
        <p:spPr>
          <a:xfrm>
            <a:off x="838200" y="558309"/>
            <a:ext cx="10515600" cy="716699"/>
          </a:xfrm>
        </p:spPr>
        <p:txBody>
          <a:bodyPr>
            <a:normAutofit/>
          </a:bodyPr>
          <a:lstStyle/>
          <a:p>
            <a:r>
              <a:rPr lang="en-IN" sz="4000" b="1" dirty="0">
                <a:latin typeface="Times New Roman" panose="02020603050405020304" pitchFamily="18" charset="0"/>
                <a:cs typeface="Times New Roman" panose="02020603050405020304" pitchFamily="18" charset="0"/>
              </a:rPr>
              <a:t>INTRODUCTION </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xmlns="" id="{820D90FD-8CDD-4C30-930D-4ED07594B52B}"/>
              </a:ext>
            </a:extLst>
          </p:cNvPr>
          <p:cNvSpPr/>
          <p:nvPr/>
        </p:nvSpPr>
        <p:spPr>
          <a:xfrm>
            <a:off x="1785870" y="1381420"/>
            <a:ext cx="9567930" cy="4095160"/>
          </a:xfrm>
          <a:prstGeom prst="rect">
            <a:avLst/>
          </a:prstGeom>
        </p:spPr>
        <p:txBody>
          <a:bodyPr wrap="square">
            <a:spAutoFit/>
          </a:bodyPr>
          <a:lstStyle/>
          <a:p>
            <a:pPr marL="285750" indent="-285750" algn="just">
              <a:lnSpc>
                <a:spcPct val="150000"/>
              </a:lnSpc>
              <a:spcAft>
                <a:spcPts val="800"/>
              </a:spcAft>
              <a:buFont typeface="Arial" panose="020B0604020202020204" pitchFamily="34" charset="0"/>
              <a:buChar char="•"/>
            </a:pPr>
            <a:r>
              <a:rPr lang="en-IN" kern="100" dirty="0">
                <a:latin typeface="Times New Roman" panose="02020603050405020304" pitchFamily="18" charset="0"/>
                <a:ea typeface="Calibri" panose="020F0502020204030204" pitchFamily="34" charset="0"/>
                <a:cs typeface="Times New Roman" panose="02020603050405020304" pitchFamily="18" charset="0"/>
              </a:rPr>
              <a:t>Indian aesthetics is a shining light of deep wisdom, providing understanding of the essence of human awareness, emotion, and beauty. </a:t>
            </a:r>
          </a:p>
          <a:p>
            <a:pPr marL="285750" indent="-285750" algn="just">
              <a:lnSpc>
                <a:spcPct val="150000"/>
              </a:lnSpc>
              <a:spcAft>
                <a:spcPts val="800"/>
              </a:spcAft>
              <a:buFont typeface="Arial" panose="020B0604020202020204" pitchFamily="34" charset="0"/>
              <a:buChar char="•"/>
            </a:pPr>
            <a:r>
              <a:rPr lang="en-IN" kern="100" dirty="0">
                <a:latin typeface="Times New Roman" panose="02020603050405020304" pitchFamily="18" charset="0"/>
                <a:ea typeface="Calibri" panose="020F0502020204030204" pitchFamily="34" charset="0"/>
                <a:cs typeface="Times New Roman" panose="02020603050405020304" pitchFamily="18" charset="0"/>
              </a:rPr>
              <a:t>It is a comprehensive view of art and culture that cuts over time and space and is woven throughout the rich tapestry of Indian philosophy. </a:t>
            </a:r>
          </a:p>
          <a:p>
            <a:pPr marL="285750" indent="-285750" algn="just">
              <a:lnSpc>
                <a:spcPct val="150000"/>
              </a:lnSpc>
              <a:spcAft>
                <a:spcPts val="800"/>
              </a:spcAft>
              <a:buFont typeface="Arial" panose="020B0604020202020204" pitchFamily="34" charset="0"/>
              <a:buChar char="•"/>
            </a:pPr>
            <a:r>
              <a:rPr lang="en-IN" kern="100" dirty="0">
                <a:latin typeface="Times New Roman" panose="02020603050405020304" pitchFamily="18" charset="0"/>
                <a:ea typeface="Calibri" panose="020F0502020204030204" pitchFamily="34" charset="0"/>
                <a:cs typeface="Times New Roman" panose="02020603050405020304" pitchFamily="18" charset="0"/>
              </a:rPr>
              <a:t>Indian aesthetics invites us to reflect on the essence of aesthetic experience by illuminating the complex relationship between the artist, the artwork, and the audience through an examination of fundamental ideas like rasa, bhava, and </a:t>
            </a:r>
            <a:r>
              <a:rPr lang="en-IN" kern="100" dirty="0" err="1">
                <a:latin typeface="Times New Roman" panose="02020603050405020304" pitchFamily="18" charset="0"/>
                <a:ea typeface="Calibri" panose="020F0502020204030204" pitchFamily="34" charset="0"/>
                <a:cs typeface="Times New Roman" panose="02020603050405020304" pitchFamily="18" charset="0"/>
              </a:rPr>
              <a:t>rasavada</a:t>
            </a:r>
            <a:r>
              <a:rPr lang="en-IN" kern="100" dirty="0">
                <a:latin typeface="Times New Roman" panose="02020603050405020304" pitchFamily="18" charset="0"/>
                <a:ea typeface="Calibri" panose="020F0502020204030204" pitchFamily="34" charset="0"/>
                <a:cs typeface="Times New Roman" panose="02020603050405020304" pitchFamily="18" charset="0"/>
              </a:rPr>
              <a:t>.</a:t>
            </a:r>
          </a:p>
          <a:p>
            <a:pPr marL="285750" indent="-285750" algn="just">
              <a:lnSpc>
                <a:spcPct val="150000"/>
              </a:lnSpc>
              <a:spcAft>
                <a:spcPts val="800"/>
              </a:spcAft>
              <a:buFont typeface="Arial" panose="020B0604020202020204" pitchFamily="34" charset="0"/>
              <a:buChar char="•"/>
            </a:pPr>
            <a:r>
              <a:rPr lang="en-IN" kern="100" dirty="0">
                <a:latin typeface="Times New Roman" panose="02020603050405020304" pitchFamily="18" charset="0"/>
                <a:ea typeface="Calibri" panose="020F0502020204030204" pitchFamily="34" charset="0"/>
                <a:cs typeface="Times New Roman" panose="02020603050405020304" pitchFamily="18" charset="0"/>
              </a:rPr>
              <a:t>In order to understand Indian aesthetics' ageless wisdom and ongoing relevance in today's conversation, we will dive into its core in this paper.</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3010446304"/>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BC34E79-874A-47C4-80F9-8F684DDF3545}"/>
              </a:ext>
            </a:extLst>
          </p:cNvPr>
          <p:cNvSpPr>
            <a:spLocks noGrp="1"/>
          </p:cNvSpPr>
          <p:nvPr>
            <p:ph type="title"/>
          </p:nvPr>
        </p:nvSpPr>
        <p:spPr>
          <a:xfrm>
            <a:off x="838200" y="519673"/>
            <a:ext cx="10515600" cy="742457"/>
          </a:xfrm>
        </p:spPr>
        <p:txBody>
          <a:bodyPr>
            <a:normAutofit/>
          </a:bodyPr>
          <a:lstStyle/>
          <a:p>
            <a:r>
              <a:rPr lang="en-IN" sz="4000" b="1" dirty="0">
                <a:latin typeface="Times New Roman" panose="02020603050405020304" pitchFamily="18" charset="0"/>
                <a:cs typeface="Times New Roman" panose="02020603050405020304" pitchFamily="18" charset="0"/>
              </a:rPr>
              <a:t>LITERATURE REVIEW</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xmlns="" id="{E4CD440E-E861-40A9-8C8A-3195C0B16E04}"/>
              </a:ext>
            </a:extLst>
          </p:cNvPr>
          <p:cNvSpPr/>
          <p:nvPr/>
        </p:nvSpPr>
        <p:spPr>
          <a:xfrm>
            <a:off x="2446985" y="1262130"/>
            <a:ext cx="9375820" cy="5551969"/>
          </a:xfrm>
          <a:prstGeom prst="rect">
            <a:avLst/>
          </a:prstGeom>
        </p:spPr>
        <p:txBody>
          <a:bodyPr wrap="square">
            <a:spAutoFit/>
          </a:bodyPr>
          <a:lstStyle/>
          <a:p>
            <a:pPr algn="just">
              <a:lnSpc>
                <a:spcPct val="150000"/>
              </a:lnSpc>
              <a:spcAft>
                <a:spcPts val="800"/>
              </a:spcAft>
            </a:pPr>
            <a:r>
              <a:rPr lang="en-IN" kern="100" dirty="0" err="1">
                <a:latin typeface="Times New Roman" panose="02020603050405020304" pitchFamily="18" charset="0"/>
                <a:ea typeface="Calibri" panose="020F0502020204030204" pitchFamily="34" charset="0"/>
                <a:cs typeface="Times New Roman" panose="02020603050405020304" pitchFamily="18" charset="0"/>
              </a:rPr>
              <a:t>Cajete</a:t>
            </a:r>
            <a:r>
              <a:rPr lang="en-IN" kern="100" dirty="0">
                <a:latin typeface="Times New Roman" panose="02020603050405020304" pitchFamily="18" charset="0"/>
                <a:ea typeface="Calibri" panose="020F0502020204030204" pitchFamily="34" charset="0"/>
                <a:cs typeface="Times New Roman" panose="02020603050405020304" pitchFamily="18" charset="0"/>
              </a:rPr>
              <a:t> et.al (2020). offer a profound exploration of eco-aesthetics from an Indigenous perspective, emphasizing the significance of metaphor, story, and symbolism in understanding the interconnectedness of humanity and nature. Through a conversational format, they delve into the Indigenous worldview, highlighting the role of aesthetics in shaping relationships with the natural world. This work contributes to a deeper understanding of eco-aesthetics, emphasizing the importance of Indigenous knowledge and perspectives in contemporary discourse on environmental sustainability and cultural preservation.</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IN" kern="100" dirty="0">
                <a:latin typeface="Times New Roman" panose="02020603050405020304" pitchFamily="18" charset="0"/>
                <a:ea typeface="Calibri" panose="020F0502020204030204" pitchFamily="34" charset="0"/>
                <a:cs typeface="Times New Roman" panose="02020603050405020304" pitchFamily="18" charset="0"/>
              </a:rPr>
              <a:t>Singh et.al (2022). research examines regional variations in Indian folk-dance forms, offering case studies from different states to elucidate the diverse cultural expressions found within the country. Through meticulous analysis and documentation, Singh sheds light on the unique aesthetics, movements, and narratives embedded within each folk-dance tradition. This study enriches our understanding of Indian cultural diversity and the dynamic interplay between tradition and innovation in the realm of performing arts.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4007314279"/>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5FC1ED7-A830-4E0F-A835-8F6CA2E63C8A}"/>
              </a:ext>
            </a:extLst>
          </p:cNvPr>
          <p:cNvSpPr>
            <a:spLocks noGrp="1"/>
          </p:cNvSpPr>
          <p:nvPr>
            <p:ph type="title"/>
          </p:nvPr>
        </p:nvSpPr>
        <p:spPr>
          <a:xfrm>
            <a:off x="1910364" y="365126"/>
            <a:ext cx="9443435" cy="1038672"/>
          </a:xfrm>
        </p:spPr>
        <p:txBody>
          <a:bodyPr>
            <a:normAutofit fontScale="90000"/>
          </a:bodyPr>
          <a:lstStyle/>
          <a:p>
            <a:pPr lvl="0" algn="ctr"/>
            <a:r>
              <a:rPr lang="en-IN" sz="3200" b="1" dirty="0">
                <a:latin typeface="Times New Roman" panose="02020603050405020304" pitchFamily="18" charset="0"/>
                <a:cs typeface="Times New Roman" panose="02020603050405020304" pitchFamily="18" charset="0"/>
              </a:rPr>
              <a:t>HISTORICAL FOUNDATIONS: TRACING THE ORIGINS OF INDIAN AESTHETICS</a:t>
            </a:r>
            <a:endParaRPr lang="en-IN" sz="32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xmlns="" id="{B0F7CA88-9F4D-4699-8EBF-5A5E37640A4C}"/>
              </a:ext>
            </a:extLst>
          </p:cNvPr>
          <p:cNvSpPr/>
          <p:nvPr/>
        </p:nvSpPr>
        <p:spPr>
          <a:xfrm>
            <a:off x="1910365" y="1650600"/>
            <a:ext cx="9916734" cy="4202882"/>
          </a:xfrm>
          <a:prstGeom prst="rect">
            <a:avLst/>
          </a:prstGeom>
        </p:spPr>
        <p:txBody>
          <a:bodyPr wrap="square">
            <a:spAutoFit/>
          </a:bodyPr>
          <a:lstStyle/>
          <a:p>
            <a:pPr algn="just">
              <a:lnSpc>
                <a:spcPct val="150000"/>
              </a:lnSpc>
              <a:spcAft>
                <a:spcPts val="800"/>
              </a:spcAft>
            </a:pPr>
            <a:r>
              <a:rPr lang="en-IN" kern="100" dirty="0">
                <a:latin typeface="Times New Roman" panose="02020603050405020304" pitchFamily="18" charset="0"/>
                <a:ea typeface="Calibri" panose="020F0502020204030204" pitchFamily="34" charset="0"/>
                <a:cs typeface="Times New Roman" panose="02020603050405020304" pitchFamily="18" charset="0"/>
              </a:rPr>
              <a:t>The philosophical investigation of beauty and creative expression found in the rich tapestry of ancient Vedic literature is where the historical roots of Indian aesthetics can be located. Throughout the ages, this investigation developed thanks to the contributions of great figures like Bharata Muni and </a:t>
            </a:r>
            <a:r>
              <a:rPr lang="en-IN" kern="100" dirty="0" err="1">
                <a:latin typeface="Times New Roman" panose="02020603050405020304" pitchFamily="18" charset="0"/>
                <a:ea typeface="Calibri" panose="020F0502020204030204" pitchFamily="34" charset="0"/>
                <a:cs typeface="Times New Roman" panose="02020603050405020304" pitchFamily="18" charset="0"/>
              </a:rPr>
              <a:t>Abhinavagupta</a:t>
            </a:r>
            <a:r>
              <a:rPr lang="en-IN" kern="100" dirty="0">
                <a:latin typeface="Times New Roman" panose="02020603050405020304" pitchFamily="18" charset="0"/>
                <a:ea typeface="Calibri" panose="020F0502020204030204" pitchFamily="34" charset="0"/>
                <a:cs typeface="Times New Roman" panose="02020603050405020304" pitchFamily="18" charset="0"/>
              </a:rPr>
              <a:t>, whose foundational texts, the </a:t>
            </a:r>
            <a:r>
              <a:rPr lang="en-IN" kern="100" dirty="0" err="1">
                <a:latin typeface="Times New Roman" panose="02020603050405020304" pitchFamily="18" charset="0"/>
                <a:ea typeface="Calibri" panose="020F0502020204030204" pitchFamily="34" charset="0"/>
                <a:cs typeface="Times New Roman" panose="02020603050405020304" pitchFamily="18" charset="0"/>
              </a:rPr>
              <a:t>Abhinavabhāratī</a:t>
            </a:r>
            <a:r>
              <a:rPr lang="en-IN" kern="100" dirty="0">
                <a:latin typeface="Times New Roman" panose="02020603050405020304" pitchFamily="18" charset="0"/>
                <a:ea typeface="Calibri" panose="020F0502020204030204" pitchFamily="34" charset="0"/>
                <a:cs typeface="Times New Roman" panose="02020603050405020304" pitchFamily="18" charset="0"/>
              </a:rPr>
              <a:t> and the </a:t>
            </a:r>
            <a:r>
              <a:rPr lang="en-IN" kern="100" dirty="0" err="1">
                <a:latin typeface="Times New Roman" panose="02020603050405020304" pitchFamily="18" charset="0"/>
                <a:ea typeface="Calibri" panose="020F0502020204030204" pitchFamily="34" charset="0"/>
                <a:cs typeface="Times New Roman" panose="02020603050405020304" pitchFamily="18" charset="0"/>
              </a:rPr>
              <a:t>Natya</a:t>
            </a:r>
            <a:r>
              <a:rPr lang="en-IN" kern="100" dirty="0">
                <a:latin typeface="Times New Roman" panose="02020603050405020304" pitchFamily="18" charset="0"/>
                <a:ea typeface="Calibri" panose="020F0502020204030204" pitchFamily="34" charset="0"/>
                <a:cs typeface="Times New Roman" panose="02020603050405020304" pitchFamily="18" charset="0"/>
              </a:rPr>
              <a:t> Shastra, enhanced the discussion of Indian aesthetics. These books offered both academics and artists useful recommendations in addition to theoretical frameworks. Furthermore, the integration of many philosophical traditions, such as Nyaya, Vedanta, and </a:t>
            </a:r>
            <a:r>
              <a:rPr lang="en-IN" kern="100" dirty="0" err="1">
                <a:latin typeface="Times New Roman" panose="02020603050405020304" pitchFamily="18" charset="0"/>
                <a:ea typeface="Calibri" panose="020F0502020204030204" pitchFamily="34" charset="0"/>
                <a:cs typeface="Times New Roman" panose="02020603050405020304" pitchFamily="18" charset="0"/>
              </a:rPr>
              <a:t>Mimamsa</a:t>
            </a:r>
            <a:r>
              <a:rPr lang="en-IN" kern="100" dirty="0">
                <a:latin typeface="Times New Roman" panose="02020603050405020304" pitchFamily="18" charset="0"/>
                <a:ea typeface="Calibri" panose="020F0502020204030204" pitchFamily="34" charset="0"/>
                <a:cs typeface="Times New Roman" panose="02020603050405020304" pitchFamily="18" charset="0"/>
              </a:rPr>
              <a:t>, which each offered distinctive insights into the nature of emotion, beauty, and artistic creativity, was beneficial to Indian aesthetics. This synthesis led to the development of Indian aesthetics as a comprehensive field that went beyond simple academic study and influenced Indian art, culture, and spiritual expression in its whole.</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2281205835"/>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7898B2A-D4F8-4A20-AACC-0E566344B06B}"/>
              </a:ext>
            </a:extLst>
          </p:cNvPr>
          <p:cNvSpPr>
            <a:spLocks noGrp="1"/>
          </p:cNvSpPr>
          <p:nvPr>
            <p:ph type="title"/>
          </p:nvPr>
        </p:nvSpPr>
        <p:spPr>
          <a:xfrm>
            <a:off x="2353076" y="249216"/>
            <a:ext cx="9087118" cy="1038672"/>
          </a:xfrm>
        </p:spPr>
        <p:txBody>
          <a:bodyPr>
            <a:normAutofit fontScale="90000"/>
          </a:bodyPr>
          <a:lstStyle/>
          <a:p>
            <a:pPr algn="ctr"/>
            <a:r>
              <a:rPr lang="en-IN" sz="3200" b="1" dirty="0">
                <a:latin typeface="Times New Roman" panose="02020603050405020304" pitchFamily="18" charset="0"/>
                <a:cs typeface="Times New Roman" panose="02020603050405020304" pitchFamily="18" charset="0"/>
              </a:rPr>
              <a:t>KEY CONCEPTS IN INDIAN AESTHETICS: RASA, BHAVA, AND RASAVADA</a:t>
            </a:r>
            <a:endParaRPr lang="en-IN" sz="32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xmlns="" id="{4A3C9566-6F4B-4C1B-BAB9-28FBA0E38A68}"/>
              </a:ext>
            </a:extLst>
          </p:cNvPr>
          <p:cNvSpPr/>
          <p:nvPr/>
        </p:nvSpPr>
        <p:spPr>
          <a:xfrm>
            <a:off x="2034862" y="1287888"/>
            <a:ext cx="10045519" cy="5449377"/>
          </a:xfrm>
          <a:prstGeom prst="rect">
            <a:avLst/>
          </a:prstGeom>
        </p:spPr>
        <p:txBody>
          <a:bodyPr wrap="square">
            <a:spAutoFit/>
          </a:bodyPr>
          <a:lstStyle/>
          <a:p>
            <a:pPr algn="just">
              <a:lnSpc>
                <a:spcPct val="150000"/>
              </a:lnSpc>
              <a:spcAft>
                <a:spcPts val="800"/>
              </a:spcAft>
            </a:pPr>
            <a:r>
              <a:rPr lang="en-IN" kern="100" dirty="0">
                <a:latin typeface="Times New Roman" panose="02020603050405020304" pitchFamily="18" charset="0"/>
                <a:ea typeface="Calibri" panose="020F0502020204030204" pitchFamily="34" charset="0"/>
                <a:cs typeface="Times New Roman" panose="02020603050405020304" pitchFamily="18" charset="0"/>
              </a:rPr>
              <a:t>The fundamental ideas of Indian aesthetics, such as rasa, bhava, and </a:t>
            </a:r>
            <a:r>
              <a:rPr lang="en-IN" kern="100" dirty="0" err="1">
                <a:latin typeface="Times New Roman" panose="02020603050405020304" pitchFamily="18" charset="0"/>
                <a:ea typeface="Calibri" panose="020F0502020204030204" pitchFamily="34" charset="0"/>
                <a:cs typeface="Times New Roman" panose="02020603050405020304" pitchFamily="18" charset="0"/>
              </a:rPr>
              <a:t>rasavada</a:t>
            </a:r>
            <a:r>
              <a:rPr lang="en-IN" kern="100" dirty="0">
                <a:latin typeface="Times New Roman" panose="02020603050405020304" pitchFamily="18" charset="0"/>
                <a:ea typeface="Calibri" panose="020F0502020204030204" pitchFamily="34" charset="0"/>
                <a:cs typeface="Times New Roman" panose="02020603050405020304" pitchFamily="18" charset="0"/>
              </a:rPr>
              <a:t>, form the basis for comprehending the nature of artistic expression and the aesthetic experience. The idea of rasa, as explained in the </a:t>
            </a:r>
            <a:r>
              <a:rPr lang="en-IN" kern="100" dirty="0" err="1">
                <a:latin typeface="Times New Roman" panose="02020603050405020304" pitchFamily="18" charset="0"/>
                <a:ea typeface="Calibri" panose="020F0502020204030204" pitchFamily="34" charset="0"/>
                <a:cs typeface="Times New Roman" panose="02020603050405020304" pitchFamily="18" charset="0"/>
              </a:rPr>
              <a:t>Natya</a:t>
            </a:r>
            <a:r>
              <a:rPr lang="en-IN" kern="100" dirty="0">
                <a:latin typeface="Times New Roman" panose="02020603050405020304" pitchFamily="18" charset="0"/>
                <a:ea typeface="Calibri" panose="020F0502020204030204" pitchFamily="34" charset="0"/>
                <a:cs typeface="Times New Roman" panose="02020603050405020304" pitchFamily="18" charset="0"/>
              </a:rPr>
              <a:t> Shastra, is the essence of the aesthetic experience; it is the audience's emotional response to a piece of art. Rasa engulfs the listener in a rich visual experience by encompassing a range of emotional flavours that go beyond simple comprehension. Bhava, on the other hand, stands for the emotional core of artistic expression and acts as a medium through which creators communicate complex feelings and emotions to their audience. Through bhava, the artist gives their work life and energy and elicits genuine emotional reactions from the audience. The study of </a:t>
            </a:r>
            <a:r>
              <a:rPr lang="en-IN" kern="100" dirty="0" err="1">
                <a:latin typeface="Times New Roman" panose="02020603050405020304" pitchFamily="18" charset="0"/>
                <a:ea typeface="Calibri" panose="020F0502020204030204" pitchFamily="34" charset="0"/>
                <a:cs typeface="Times New Roman" panose="02020603050405020304" pitchFamily="18" charset="0"/>
              </a:rPr>
              <a:t>rasavada</a:t>
            </a:r>
            <a:r>
              <a:rPr lang="en-IN" kern="100" dirty="0">
                <a:latin typeface="Times New Roman" panose="02020603050405020304" pitchFamily="18" charset="0"/>
                <a:ea typeface="Calibri" panose="020F0502020204030204" pitchFamily="34" charset="0"/>
                <a:cs typeface="Times New Roman" panose="02020603050405020304" pitchFamily="18" charset="0"/>
              </a:rPr>
              <a:t>, often known as the aesthetics of taste, transcends the ordinary to elicit high states of awareness by delving into the sensory and cognitive aspects of aesthetic experience. Through art and culture, people who practise </a:t>
            </a:r>
            <a:r>
              <a:rPr lang="en-IN" kern="100" dirty="0" err="1">
                <a:latin typeface="Times New Roman" panose="02020603050405020304" pitchFamily="18" charset="0"/>
                <a:ea typeface="Calibri" panose="020F0502020204030204" pitchFamily="34" charset="0"/>
                <a:cs typeface="Times New Roman" panose="02020603050405020304" pitchFamily="18" charset="0"/>
              </a:rPr>
              <a:t>rasavada</a:t>
            </a:r>
            <a:r>
              <a:rPr lang="en-IN" kern="100" dirty="0">
                <a:latin typeface="Times New Roman" panose="02020603050405020304" pitchFamily="18" charset="0"/>
                <a:ea typeface="Calibri" panose="020F0502020204030204" pitchFamily="34" charset="0"/>
                <a:cs typeface="Times New Roman" panose="02020603050405020304" pitchFamily="18" charset="0"/>
              </a:rPr>
              <a:t> raise their senses and feel a greater feeling of appreciation and spiritual fulfilment. Collectively, these fundamental ideas shed light on the complex interactions that occur between feeling, thought, and perception of the senses, deepening our comprehension of the great beauty that exists throughout artistic expression.</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3283489543"/>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AAF22B4-E11C-4A22-A615-442ABB210D58}"/>
              </a:ext>
            </a:extLst>
          </p:cNvPr>
          <p:cNvSpPr>
            <a:spLocks noGrp="1"/>
          </p:cNvSpPr>
          <p:nvPr>
            <p:ph type="title"/>
          </p:nvPr>
        </p:nvSpPr>
        <p:spPr>
          <a:xfrm>
            <a:off x="2215166" y="184820"/>
            <a:ext cx="9550758" cy="1115945"/>
          </a:xfrm>
        </p:spPr>
        <p:txBody>
          <a:bodyPr>
            <a:normAutofit/>
          </a:bodyPr>
          <a:lstStyle/>
          <a:p>
            <a:pPr algn="ctr"/>
            <a:r>
              <a:rPr lang="en-IN" sz="3200" b="1" dirty="0">
                <a:latin typeface="Times New Roman" panose="02020603050405020304" pitchFamily="18" charset="0"/>
                <a:cs typeface="Times New Roman" panose="02020603050405020304" pitchFamily="18" charset="0"/>
              </a:rPr>
              <a:t>CONTEMPORARY PERSPECTIVES: INDIAN AESTHETICS IN THE MODERN WORLD</a:t>
            </a:r>
            <a:endParaRPr lang="en-IN" sz="32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xmlns="" id="{23F1E882-94D2-4DAF-812F-B7B33C99137D}"/>
              </a:ext>
            </a:extLst>
          </p:cNvPr>
          <p:cNvSpPr/>
          <p:nvPr/>
        </p:nvSpPr>
        <p:spPr>
          <a:xfrm>
            <a:off x="1854558" y="1300765"/>
            <a:ext cx="10181823" cy="5449377"/>
          </a:xfrm>
          <a:prstGeom prst="rect">
            <a:avLst/>
          </a:prstGeom>
        </p:spPr>
        <p:txBody>
          <a:bodyPr wrap="square">
            <a:spAutoFit/>
          </a:bodyPr>
          <a:lstStyle/>
          <a:p>
            <a:pPr algn="just">
              <a:lnSpc>
                <a:spcPct val="150000"/>
              </a:lnSpc>
            </a:pPr>
            <a:r>
              <a:rPr lang="en-IN" dirty="0">
                <a:latin typeface="Times New Roman" panose="02020603050405020304" pitchFamily="18" charset="0"/>
                <a:ea typeface="Calibri" panose="020F0502020204030204" pitchFamily="34" charset="0"/>
              </a:rPr>
              <a:t>Indian aesthetics are dynamically reinterpreted in the modern world to reflect changes in global relationships, cultural practices, and artistic expression. In order to produce avant-garde works that speak to a variety of audiences, scholars and artists combine ancient forms with contemporary sensibilities as they investigate new facets of Indian aesthetics. Globalisation and technological progress have had a significant impact on the development of Indian aesthetics, promoting cross-cultural interactions and the international interchange of creative concepts. Some contend that artistic manifestations become more homogenised as a result of globalisation, while others see it as a chance to appreciate cultural diversity and promote intercultural understanding. Indian aesthetics continues to be relevant today despite these shifts, acting as a link across various philosophies and cultures. Its emphasis on spiritual profundity, emotional resonance, and artistic sensibility cut across national barriers, allowing people to connect with its profound beauty and ageless wisdom from all over the world. Indian aesthetics continues to inspire, enhance, and promote a greater knowledge of the human experience across nations and continents in a world growing more interconnected by the day</a:t>
            </a:r>
            <a:endParaRPr lang="en-IN" dirty="0"/>
          </a:p>
        </p:txBody>
      </p:sp>
    </p:spTree>
    <p:extLst>
      <p:ext uri="{BB962C8B-B14F-4D97-AF65-F5344CB8AC3E}">
        <p14:creationId xmlns:p14="http://schemas.microsoft.com/office/powerpoint/2010/main" xmlns="" val="1282330529"/>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312192D-252B-46B1-A362-6486565600FA}"/>
              </a:ext>
            </a:extLst>
          </p:cNvPr>
          <p:cNvSpPr>
            <a:spLocks noGrp="1"/>
          </p:cNvSpPr>
          <p:nvPr>
            <p:ph type="title"/>
          </p:nvPr>
        </p:nvSpPr>
        <p:spPr>
          <a:xfrm>
            <a:off x="2222678" y="365125"/>
            <a:ext cx="9131122" cy="781095"/>
          </a:xfrm>
        </p:spPr>
        <p:txBody>
          <a:bodyPr>
            <a:normAutofit/>
          </a:bodyPr>
          <a:lstStyle/>
          <a:p>
            <a:pPr algn="ctr"/>
            <a:r>
              <a:rPr lang="en-IN" sz="4000" b="1" dirty="0">
                <a:latin typeface="Times New Roman" panose="02020603050405020304" pitchFamily="18" charset="0"/>
                <a:cs typeface="Times New Roman" panose="02020603050405020304" pitchFamily="18" charset="0"/>
              </a:rPr>
              <a:t>CONCLUSION</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xmlns="" id="{ECC5EDB0-48CF-44F0-9DCA-776FB5376427}"/>
              </a:ext>
            </a:extLst>
          </p:cNvPr>
          <p:cNvSpPr/>
          <p:nvPr/>
        </p:nvSpPr>
        <p:spPr>
          <a:xfrm>
            <a:off x="2222679" y="1275008"/>
            <a:ext cx="9131121" cy="5033879"/>
          </a:xfrm>
          <a:prstGeom prst="rect">
            <a:avLst/>
          </a:prstGeom>
        </p:spPr>
        <p:txBody>
          <a:bodyPr wrap="square">
            <a:spAutoFit/>
          </a:bodyPr>
          <a:lstStyle/>
          <a:p>
            <a:pPr algn="just">
              <a:lnSpc>
                <a:spcPct val="150000"/>
              </a:lnSpc>
              <a:spcAft>
                <a:spcPts val="800"/>
              </a:spcAft>
            </a:pPr>
            <a:r>
              <a:rPr lang="en-IN" kern="100" dirty="0">
                <a:latin typeface="Times New Roman" panose="02020603050405020304" pitchFamily="18" charset="0"/>
                <a:ea typeface="Calibri" panose="020F0502020204030204" pitchFamily="34" charset="0"/>
                <a:cs typeface="Times New Roman" panose="02020603050405020304" pitchFamily="18" charset="0"/>
              </a:rPr>
              <a:t>In conclusion, an examination of Indian aesthetics reveals a complex fabric woven with beauty, wisdom, and cultural diversity. Indian aesthetics is a rich source of inspiration and enlightenment, extending our knowledge of art, culture, and human awareness from its ancient origins to its modern expressions. The ageless ideas of Indian aesthetics provide priceless direction as we negotiate the intricacies of contemporary life, inspiring us to explore the limits of our aesthetic sensitivities and interact with the outside world in a deeper and more meaningful way. Indian aesthetics offers a transforming view of beauty and creativity that surpasses bounds and improves the human experience through its complex ideas and insightful observations. We are encouraged to embrace the beauty and wisdom that Indian aesthetics has to give in our quest for a deeper comprehension and appreciation of the world around us by its timeless relevance and global appeal, which serve as a powerful reminder of the intrinsic relationship between art, culture, and the human spirit.</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2517995737"/>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4E533D4-676E-4B27-AF91-3562F4894FC3}"/>
              </a:ext>
            </a:extLst>
          </p:cNvPr>
          <p:cNvSpPr>
            <a:spLocks noGrp="1"/>
          </p:cNvSpPr>
          <p:nvPr>
            <p:ph type="title"/>
          </p:nvPr>
        </p:nvSpPr>
        <p:spPr>
          <a:xfrm>
            <a:off x="838200" y="519673"/>
            <a:ext cx="10515600" cy="716700"/>
          </a:xfrm>
        </p:spPr>
        <p:txBody>
          <a:bodyPr>
            <a:normAutofit/>
          </a:bodyPr>
          <a:lstStyle/>
          <a:p>
            <a:pPr algn="ctr"/>
            <a:r>
              <a:rPr lang="en-IN" sz="4000" b="1" dirty="0">
                <a:latin typeface="Times New Roman" panose="02020603050405020304" pitchFamily="18" charset="0"/>
                <a:cs typeface="Times New Roman" panose="02020603050405020304" pitchFamily="18" charset="0"/>
              </a:rPr>
              <a:t>REFERENCES</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xmlns="" id="{891692B8-F733-461E-B20C-F429022E337F}"/>
              </a:ext>
            </a:extLst>
          </p:cNvPr>
          <p:cNvSpPr/>
          <p:nvPr/>
        </p:nvSpPr>
        <p:spPr>
          <a:xfrm>
            <a:off x="2356834" y="1236373"/>
            <a:ext cx="9382260" cy="5449377"/>
          </a:xfrm>
          <a:prstGeom prst="rect">
            <a:avLst/>
          </a:prstGeom>
        </p:spPr>
        <p:txBody>
          <a:bodyPr wrap="square">
            <a:spAutoFit/>
          </a:bodyPr>
          <a:lstStyle/>
          <a:p>
            <a:pPr marL="342900" lvl="0" indent="-342900" algn="just">
              <a:lnSpc>
                <a:spcPct val="150000"/>
              </a:lnSpc>
              <a:spcAft>
                <a:spcPts val="0"/>
              </a:spcAft>
              <a:buFont typeface="Wingdings" panose="05000000000000000000" pitchFamily="2" charset="2"/>
              <a:buChar char="§"/>
            </a:pPr>
            <a:r>
              <a:rPr lang="en-IN" i="1" kern="100" dirty="0" err="1">
                <a:latin typeface="Times New Roman" panose="02020603050405020304" pitchFamily="18" charset="0"/>
                <a:ea typeface="Calibri" panose="020F0502020204030204" pitchFamily="34" charset="0"/>
                <a:cs typeface="Times New Roman" panose="02020603050405020304" pitchFamily="18" charset="0"/>
              </a:rPr>
              <a:t>Cajete</a:t>
            </a:r>
            <a:r>
              <a:rPr lang="en-IN" i="1" kern="100" dirty="0">
                <a:latin typeface="Times New Roman" panose="02020603050405020304" pitchFamily="18" charset="0"/>
                <a:ea typeface="Calibri" panose="020F0502020204030204" pitchFamily="34" charset="0"/>
                <a:cs typeface="Times New Roman" panose="02020603050405020304" pitchFamily="18" charset="0"/>
              </a:rPr>
              <a:t>, G. A., &amp; Williams, D. R. (2020). Eco-aesthetics, metaphor, story, and symbolism: An Indigenous perspective: A conversation. Research handbook on </a:t>
            </a:r>
            <a:r>
              <a:rPr lang="en-IN" i="1" kern="100" dirty="0" err="1">
                <a:latin typeface="Times New Roman" panose="02020603050405020304" pitchFamily="18" charset="0"/>
                <a:ea typeface="Calibri" panose="020F0502020204030204" pitchFamily="34" charset="0"/>
                <a:cs typeface="Times New Roman" panose="02020603050405020304" pitchFamily="18" charset="0"/>
              </a:rPr>
              <a:t>childhoodnature</a:t>
            </a:r>
            <a:r>
              <a:rPr lang="en-IN" i="1" kern="100" dirty="0">
                <a:latin typeface="Times New Roman" panose="02020603050405020304" pitchFamily="18" charset="0"/>
                <a:ea typeface="Calibri" panose="020F0502020204030204" pitchFamily="34" charset="0"/>
                <a:cs typeface="Times New Roman" panose="02020603050405020304" pitchFamily="18" charset="0"/>
              </a:rPr>
              <a:t>: Assemblages of childhood and nature research, 1707-1733.</a:t>
            </a:r>
            <a:endParaRPr lang="en-IN"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Wingdings" panose="05000000000000000000" pitchFamily="2" charset="2"/>
              <a:buChar char="§"/>
            </a:pPr>
            <a:r>
              <a:rPr lang="en-IN" i="1" kern="100" dirty="0">
                <a:latin typeface="Times New Roman" panose="02020603050405020304" pitchFamily="18" charset="0"/>
                <a:ea typeface="Calibri" panose="020F0502020204030204" pitchFamily="34" charset="0"/>
                <a:cs typeface="Times New Roman" panose="02020603050405020304" pitchFamily="18" charset="0"/>
              </a:rPr>
              <a:t>Joshi, A., Roy, S., </a:t>
            </a:r>
            <a:r>
              <a:rPr lang="en-IN" i="1" kern="100" dirty="0" err="1">
                <a:latin typeface="Times New Roman" panose="02020603050405020304" pitchFamily="18" charset="0"/>
                <a:ea typeface="Calibri" panose="020F0502020204030204" pitchFamily="34" charset="0"/>
                <a:cs typeface="Times New Roman" panose="02020603050405020304" pitchFamily="18" charset="0"/>
              </a:rPr>
              <a:t>Manik</a:t>
            </a:r>
            <a:r>
              <a:rPr lang="en-IN" i="1" kern="100" dirty="0">
                <a:latin typeface="Times New Roman" panose="02020603050405020304" pitchFamily="18" charset="0"/>
                <a:ea typeface="Calibri" panose="020F0502020204030204" pitchFamily="34" charset="0"/>
                <a:cs typeface="Times New Roman" panose="02020603050405020304" pitchFamily="18" charset="0"/>
              </a:rPr>
              <a:t>, R. K., &amp; Sahoo, S. K. (2023). Scientific Philosophy: Exploring Existential, Metaphysical, and Ethical Research Philosophy Behind the Question “WHO AM I?”. Journal of Pharmaceutical Negative Results, 1648-1671.</a:t>
            </a:r>
            <a:endParaRPr lang="en-IN"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Wingdings" panose="05000000000000000000" pitchFamily="2" charset="2"/>
              <a:buChar char="§"/>
            </a:pPr>
            <a:r>
              <a:rPr lang="en-IN" i="1" kern="100" dirty="0">
                <a:latin typeface="Times New Roman" panose="02020603050405020304" pitchFamily="18" charset="0"/>
                <a:ea typeface="Calibri" panose="020F0502020204030204" pitchFamily="34" charset="0"/>
                <a:cs typeface="Times New Roman" panose="02020603050405020304" pitchFamily="18" charset="0"/>
              </a:rPr>
              <a:t>Kaushik, N. (2021). The Evolution of Indian Cinema: A Socio-cultural Perspective. International Journal of Fine, Performing and Visual Arts, 1(1), 18-23.</a:t>
            </a:r>
            <a:endParaRPr lang="en-IN"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Wingdings" panose="05000000000000000000" pitchFamily="2" charset="2"/>
              <a:buChar char="§"/>
            </a:pPr>
            <a:r>
              <a:rPr lang="en-IN" i="1" kern="100" dirty="0">
                <a:latin typeface="Times New Roman" panose="02020603050405020304" pitchFamily="18" charset="0"/>
                <a:ea typeface="Calibri" panose="020F0502020204030204" pitchFamily="34" charset="0"/>
                <a:cs typeface="Times New Roman" panose="02020603050405020304" pitchFamily="18" charset="0"/>
              </a:rPr>
              <a:t>Majeed, J. (2020). Muhammad Iqbal: Islam, aesthetics and postcolonialism. Routledge India.</a:t>
            </a:r>
            <a:endParaRPr lang="en-IN"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Wingdings" panose="05000000000000000000" pitchFamily="2" charset="2"/>
              <a:buChar char="§"/>
            </a:pPr>
            <a:r>
              <a:rPr lang="en-IN" i="1" kern="100" dirty="0" err="1">
                <a:latin typeface="Times New Roman" panose="02020603050405020304" pitchFamily="18" charset="0"/>
                <a:ea typeface="Calibri" panose="020F0502020204030204" pitchFamily="34" charset="0"/>
                <a:cs typeface="Times New Roman" panose="02020603050405020304" pitchFamily="18" charset="0"/>
              </a:rPr>
              <a:t>Rahapsari</a:t>
            </a:r>
            <a:r>
              <a:rPr lang="en-IN" i="1" kern="100" dirty="0">
                <a:latin typeface="Times New Roman" panose="02020603050405020304" pitchFamily="18" charset="0"/>
                <a:ea typeface="Calibri" panose="020F0502020204030204" pitchFamily="34" charset="0"/>
                <a:cs typeface="Times New Roman" panose="02020603050405020304" pitchFamily="18" charset="0"/>
              </a:rPr>
              <a:t>, S. (2022). The quest of finding the self in the </a:t>
            </a:r>
            <a:r>
              <a:rPr lang="en-IN" i="1" kern="100" dirty="0" err="1">
                <a:latin typeface="Times New Roman" panose="02020603050405020304" pitchFamily="18" charset="0"/>
                <a:ea typeface="Calibri" panose="020F0502020204030204" pitchFamily="34" charset="0"/>
                <a:cs typeface="Times New Roman" panose="02020603050405020304" pitchFamily="18" charset="0"/>
              </a:rPr>
              <a:t>Bedhaya</a:t>
            </a:r>
            <a:r>
              <a:rPr lang="en-IN" i="1" kern="100" dirty="0">
                <a:latin typeface="Times New Roman" panose="02020603050405020304" pitchFamily="18" charset="0"/>
                <a:ea typeface="Calibri" panose="020F0502020204030204" pitchFamily="34" charset="0"/>
                <a:cs typeface="Times New Roman" panose="02020603050405020304" pitchFamily="18" charset="0"/>
              </a:rPr>
              <a:t>: Unravelling the psychological significance of the Javanese sacred dance. Culture &amp; Psychology, 28(3), 413-432.</a:t>
            </a:r>
            <a:endParaRPr lang="en-IN"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Wingdings" panose="05000000000000000000" pitchFamily="2" charset="2"/>
              <a:buChar char="§"/>
            </a:pPr>
            <a:r>
              <a:rPr lang="en-IN" i="1" kern="100" dirty="0">
                <a:latin typeface="Times New Roman" panose="02020603050405020304" pitchFamily="18" charset="0"/>
                <a:ea typeface="Calibri" panose="020F0502020204030204" pitchFamily="34" charset="0"/>
                <a:cs typeface="Times New Roman" panose="02020603050405020304" pitchFamily="18" charset="0"/>
              </a:rPr>
              <a:t>Raina, A. (2019). Rasa revisited as the Kathakali actor's taste of aesthetic pleasure. Theatre, Dance and Performance Training, 10(1), 113-126.</a:t>
            </a:r>
            <a:endParaRPr lang="en-IN"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558838832"/>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81F98E3-7ED6-4008-9B87-68BE15790844}"/>
              </a:ext>
            </a:extLst>
          </p:cNvPr>
          <p:cNvSpPr>
            <a:spLocks noGrp="1"/>
          </p:cNvSpPr>
          <p:nvPr>
            <p:ph type="title"/>
          </p:nvPr>
        </p:nvSpPr>
        <p:spPr>
          <a:xfrm>
            <a:off x="4920803" y="2766218"/>
            <a:ext cx="3051220" cy="1325563"/>
          </a:xfrm>
        </p:spPr>
        <p:txBody>
          <a:bodyPr>
            <a:noAutofit/>
          </a:bodyPr>
          <a:lstStyle/>
          <a:p>
            <a:pPr algn="ctr"/>
            <a:r>
              <a:rPr lang="en-IN" sz="5000" b="1" dirty="0">
                <a:latin typeface="Times New Roman" panose="02020603050405020304" pitchFamily="18" charset="0"/>
                <a:cs typeface="Times New Roman" panose="02020603050405020304" pitchFamily="18" charset="0"/>
              </a:rPr>
              <a:t>THANK </a:t>
            </a:r>
            <a:br>
              <a:rPr lang="en-IN" sz="5000" b="1" dirty="0">
                <a:latin typeface="Times New Roman" panose="02020603050405020304" pitchFamily="18" charset="0"/>
                <a:cs typeface="Times New Roman" panose="02020603050405020304" pitchFamily="18" charset="0"/>
              </a:rPr>
            </a:br>
            <a:r>
              <a:rPr lang="en-IN" sz="5000" b="1" dirty="0">
                <a:latin typeface="Times New Roman" panose="02020603050405020304" pitchFamily="18" charset="0"/>
                <a:cs typeface="Times New Roman" panose="02020603050405020304" pitchFamily="18" charset="0"/>
              </a:rPr>
              <a:t>YOU</a:t>
            </a:r>
          </a:p>
        </p:txBody>
      </p:sp>
    </p:spTree>
    <p:extLst>
      <p:ext uri="{BB962C8B-B14F-4D97-AF65-F5344CB8AC3E}">
        <p14:creationId xmlns:p14="http://schemas.microsoft.com/office/powerpoint/2010/main" xmlns="" val="1438979893"/>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xmlns="" name="Parallax" id="{3388167B-A2EB-4685-9635-1831D9AEF8C4}" vid="{4F7A876A-7598-49CA-AFC8-8EDA2551E4A7}"/>
    </a:ext>
  </a:extLst>
</a:theme>
</file>

<file path=docProps/app.xml><?xml version="1.0" encoding="utf-8"?>
<Properties xmlns="http://schemas.openxmlformats.org/officeDocument/2006/extended-properties" xmlns:vt="http://schemas.openxmlformats.org/officeDocument/2006/docPropsVTypes">
  <Template>Parallax</Template>
  <TotalTime>9</TotalTime>
  <Words>1128</Words>
  <Application>Microsoft Office PowerPoint</Application>
  <PresentationFormat>Custom</PresentationFormat>
  <Paragraphs>27</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Parallax</vt:lpstr>
      <vt:lpstr>EXPLORING THE ESSENCE: AN INSIGHT INTO INDIAN AESTHETICS</vt:lpstr>
      <vt:lpstr>INTRODUCTION </vt:lpstr>
      <vt:lpstr>LITERATURE REVIEW</vt:lpstr>
      <vt:lpstr>HISTORICAL FOUNDATIONS: TRACING THE ORIGINS OF INDIAN AESTHETICS</vt:lpstr>
      <vt:lpstr>KEY CONCEPTS IN INDIAN AESTHETICS: RASA, BHAVA, AND RASAVADA</vt:lpstr>
      <vt:lpstr>CONTEMPORARY PERSPECTIVES: INDIAN AESTHETICS IN THE MODERN WORLD</vt:lpstr>
      <vt:lpstr>CONCLUSION</vt:lpstr>
      <vt:lpstr>REFERENCES</vt:lpstr>
      <vt:lpstr>THANK  YOU</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EXPLORING THE ESSENCE: AN INSIGHT INTO INDIAN AESTHETICS</dc:title>
  <dc:creator>qwe</dc:creator>
  <cp:lastModifiedBy>pc</cp:lastModifiedBy>
  <cp:revision>32</cp:revision>
  <dcterms:created xsi:type="dcterms:W3CDTF">2024-03-12T09:54:44Z</dcterms:created>
  <dcterms:modified xsi:type="dcterms:W3CDTF">2024-03-12T11:05:30Z</dcterms:modified>
</cp:coreProperties>
</file>