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11"/>
    <p:restoredTop sz="94610"/>
  </p:normalViewPr>
  <p:slideViewPr>
    <p:cSldViewPr snapToGrid="0" snapToObjects="1">
      <p:cViewPr varScale="1">
        <p:scale>
          <a:sx n="47" d="100"/>
          <a:sy n="47" d="100"/>
        </p:scale>
        <p:origin x="-468" y="-114"/>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pic>
        <p:nvPicPr>
          <p:cNvPr id="4" name="Image 1" descr="preencoded.png"/>
          <p:cNvPicPr>
            <a:picLocks noChangeAspect="1"/>
          </p:cNvPicPr>
          <p:nvPr/>
        </p:nvPicPr>
        <p:blipFill>
          <a:blip r:embed="rId4"/>
          <a:stretch>
            <a:fillRect/>
          </a:stretch>
        </p:blipFill>
        <p:spPr>
          <a:xfrm>
            <a:off x="0" y="0"/>
            <a:ext cx="5486400" cy="8229600"/>
          </a:xfrm>
          <a:prstGeom prst="rect">
            <a:avLst/>
          </a:prstGeom>
        </p:spPr>
      </p:pic>
      <p:sp>
        <p:nvSpPr>
          <p:cNvPr id="5" name="Text 1"/>
          <p:cNvSpPr/>
          <p:nvPr/>
        </p:nvSpPr>
        <p:spPr>
          <a:xfrm>
            <a:off x="6319599" y="1384816"/>
            <a:ext cx="7477601" cy="4165997"/>
          </a:xfrm>
          <a:prstGeom prst="rect">
            <a:avLst/>
          </a:prstGeom>
          <a:noFill/>
          <a:ln/>
        </p:spPr>
        <p:txBody>
          <a:bodyPr wrap="square" rtlCol="0" anchor="t"/>
          <a:lstStyle/>
          <a:p>
            <a:pPr marL="0" indent="0">
              <a:lnSpc>
                <a:spcPts val="6561"/>
              </a:lnSpc>
              <a:buNone/>
            </a:pPr>
            <a:r>
              <a:rPr lang="en-US" sz="5249" b="1" kern="0" spc="-157" dirty="0">
                <a:solidFill>
                  <a:srgbClr val="FFFFFF"/>
                </a:solidFill>
                <a:latin typeface="Overpass" pitchFamily="34" charset="0"/>
                <a:ea typeface="Overpass" pitchFamily="34" charset="-122"/>
                <a:cs typeface="Overpass" pitchFamily="34" charset="-120"/>
              </a:rPr>
              <a:t>Influence of Cross Cultural Differences in Consumer Decision Making Styles in India &amp; the Arab World</a:t>
            </a:r>
            <a:endParaRPr lang="en-US" sz="5249" dirty="0"/>
          </a:p>
        </p:txBody>
      </p:sp>
      <p:sp>
        <p:nvSpPr>
          <p:cNvPr id="6" name="Text 2"/>
          <p:cNvSpPr/>
          <p:nvPr/>
        </p:nvSpPr>
        <p:spPr>
          <a:xfrm>
            <a:off x="6319599" y="5884069"/>
            <a:ext cx="7477601" cy="355402"/>
          </a:xfrm>
          <a:prstGeom prst="rect">
            <a:avLst/>
          </a:prstGeom>
          <a:noFill/>
          <a:ln/>
        </p:spPr>
        <p:txBody>
          <a:bodyPr wrap="non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RAJAGOPAL A G </a:t>
            </a:r>
            <a:endParaRPr lang="en-US" sz="1750" dirty="0"/>
          </a:p>
        </p:txBody>
      </p:sp>
      <p:sp>
        <p:nvSpPr>
          <p:cNvPr id="7" name="Text 3"/>
          <p:cNvSpPr/>
          <p:nvPr/>
        </p:nvSpPr>
        <p:spPr>
          <a:xfrm>
            <a:off x="6319599" y="6489383"/>
            <a:ext cx="7477601" cy="355402"/>
          </a:xfrm>
          <a:prstGeom prst="rect">
            <a:avLst/>
          </a:prstGeom>
          <a:noFill/>
          <a:ln/>
        </p:spPr>
        <p:txBody>
          <a:bodyPr wrap="non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Management</a:t>
            </a:r>
            <a:endParaRPr lang="en-US" sz="1750" dirty="0"/>
          </a:p>
        </p:txBody>
      </p:sp>
      <p:pic>
        <p:nvPicPr>
          <p:cNvPr id="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58651"/>
          </a:xfrm>
          <a:prstGeom prst="rect">
            <a:avLst/>
          </a:prstGeom>
          <a:solidFill>
            <a:srgbClr val="0C0C0C"/>
          </a:solidFill>
          <a:ln/>
        </p:spPr>
      </p:sp>
      <p:pic>
        <p:nvPicPr>
          <p:cNvPr id="4" name="Image 1" descr="preencoded.png"/>
          <p:cNvPicPr>
            <a:picLocks noChangeAspect="1"/>
          </p:cNvPicPr>
          <p:nvPr/>
        </p:nvPicPr>
        <p:blipFill>
          <a:blip r:embed="rId4"/>
          <a:stretch>
            <a:fillRect/>
          </a:stretch>
        </p:blipFill>
        <p:spPr>
          <a:xfrm>
            <a:off x="0" y="0"/>
            <a:ext cx="14630400" cy="1944172"/>
          </a:xfrm>
          <a:prstGeom prst="rect">
            <a:avLst/>
          </a:prstGeom>
        </p:spPr>
      </p:pic>
      <p:sp>
        <p:nvSpPr>
          <p:cNvPr id="5" name="Text 1"/>
          <p:cNvSpPr/>
          <p:nvPr/>
        </p:nvSpPr>
        <p:spPr>
          <a:xfrm>
            <a:off x="3838456" y="2371844"/>
            <a:ext cx="3888462" cy="486013"/>
          </a:xfrm>
          <a:prstGeom prst="rect">
            <a:avLst/>
          </a:prstGeom>
          <a:noFill/>
          <a:ln/>
        </p:spPr>
        <p:txBody>
          <a:bodyPr wrap="none" rtlCol="0" anchor="t"/>
          <a:lstStyle/>
          <a:p>
            <a:pPr marL="0" indent="0">
              <a:lnSpc>
                <a:spcPts val="3827"/>
              </a:lnSpc>
              <a:buNone/>
            </a:pPr>
            <a:r>
              <a:rPr lang="en-US" sz="3062" b="1" kern="0" spc="-92" dirty="0">
                <a:solidFill>
                  <a:srgbClr val="FFFFFF"/>
                </a:solidFill>
                <a:latin typeface="Overpass" pitchFamily="34" charset="0"/>
                <a:ea typeface="Overpass" pitchFamily="34" charset="-122"/>
                <a:cs typeface="Overpass" pitchFamily="34" charset="-120"/>
              </a:rPr>
              <a:t>Introduction</a:t>
            </a:r>
            <a:endParaRPr lang="en-US" sz="3062" dirty="0"/>
          </a:p>
        </p:txBody>
      </p:sp>
      <p:sp>
        <p:nvSpPr>
          <p:cNvPr id="6" name="Shape 2"/>
          <p:cNvSpPr/>
          <p:nvPr/>
        </p:nvSpPr>
        <p:spPr>
          <a:xfrm>
            <a:off x="4056221" y="3091101"/>
            <a:ext cx="31075" cy="4739878"/>
          </a:xfrm>
          <a:prstGeom prst="roundRect">
            <a:avLst>
              <a:gd name="adj" fmla="val 225238"/>
            </a:avLst>
          </a:prstGeom>
          <a:solidFill>
            <a:srgbClr val="971B55"/>
          </a:solidFill>
          <a:ln/>
        </p:spPr>
      </p:sp>
      <p:sp>
        <p:nvSpPr>
          <p:cNvPr id="7" name="Shape 3"/>
          <p:cNvSpPr/>
          <p:nvPr/>
        </p:nvSpPr>
        <p:spPr>
          <a:xfrm>
            <a:off x="4246662" y="3371910"/>
            <a:ext cx="544354" cy="31075"/>
          </a:xfrm>
          <a:prstGeom prst="roundRect">
            <a:avLst>
              <a:gd name="adj" fmla="val 225238"/>
            </a:avLst>
          </a:prstGeom>
          <a:solidFill>
            <a:srgbClr val="971B55"/>
          </a:solidFill>
          <a:ln/>
        </p:spPr>
      </p:sp>
      <p:sp>
        <p:nvSpPr>
          <p:cNvPr id="8" name="Shape 4"/>
          <p:cNvSpPr/>
          <p:nvPr/>
        </p:nvSpPr>
        <p:spPr>
          <a:xfrm>
            <a:off x="3896737" y="3212544"/>
            <a:ext cx="349925" cy="349925"/>
          </a:xfrm>
          <a:prstGeom prst="roundRect">
            <a:avLst>
              <a:gd name="adj" fmla="val 20002"/>
            </a:avLst>
          </a:prstGeom>
          <a:solidFill>
            <a:srgbClr val="7E023C"/>
          </a:solidFill>
          <a:ln w="7620">
            <a:solidFill>
              <a:srgbClr val="971B55"/>
            </a:solidFill>
            <a:prstDash val="solid"/>
          </a:ln>
        </p:spPr>
      </p:sp>
      <p:sp>
        <p:nvSpPr>
          <p:cNvPr id="9" name="Text 5"/>
          <p:cNvSpPr/>
          <p:nvPr/>
        </p:nvSpPr>
        <p:spPr>
          <a:xfrm>
            <a:off x="4024967" y="3241596"/>
            <a:ext cx="93345" cy="291703"/>
          </a:xfrm>
          <a:prstGeom prst="rect">
            <a:avLst/>
          </a:prstGeom>
          <a:noFill/>
          <a:ln/>
        </p:spPr>
        <p:txBody>
          <a:bodyPr wrap="none" rtlCol="0" anchor="t"/>
          <a:lstStyle/>
          <a:p>
            <a:pPr marL="0" indent="0" algn="ctr">
              <a:lnSpc>
                <a:spcPts val="2296"/>
              </a:lnSpc>
              <a:buNone/>
            </a:pPr>
            <a:r>
              <a:rPr lang="en-US" sz="1837" b="1" dirty="0">
                <a:solidFill>
                  <a:srgbClr val="E5E0DF"/>
                </a:solidFill>
                <a:latin typeface="Overpass" pitchFamily="34" charset="0"/>
                <a:ea typeface="Overpass" pitchFamily="34" charset="-122"/>
                <a:cs typeface="Overpass" pitchFamily="34" charset="-120"/>
              </a:rPr>
              <a:t>1</a:t>
            </a:r>
            <a:endParaRPr lang="en-US" sz="1837" dirty="0"/>
          </a:p>
        </p:txBody>
      </p:sp>
      <p:sp>
        <p:nvSpPr>
          <p:cNvPr id="10" name="Text 6"/>
          <p:cNvSpPr/>
          <p:nvPr/>
        </p:nvSpPr>
        <p:spPr>
          <a:xfrm>
            <a:off x="4927163" y="3246596"/>
            <a:ext cx="2840117" cy="243007"/>
          </a:xfrm>
          <a:prstGeom prst="rect">
            <a:avLst/>
          </a:prstGeom>
          <a:noFill/>
          <a:ln/>
        </p:spPr>
        <p:txBody>
          <a:bodyPr wrap="none" rtlCol="0" anchor="t"/>
          <a:lstStyle/>
          <a:p>
            <a:pPr marL="0" indent="0" algn="l">
              <a:lnSpc>
                <a:spcPts val="1914"/>
              </a:lnSpc>
              <a:buNone/>
            </a:pPr>
            <a:r>
              <a:rPr lang="en-US" sz="1531" b="1" kern="0" spc="-46" dirty="0">
                <a:solidFill>
                  <a:srgbClr val="E5E0DF"/>
                </a:solidFill>
                <a:latin typeface="Overpass" pitchFamily="34" charset="0"/>
                <a:ea typeface="Overpass" pitchFamily="34" charset="-122"/>
                <a:cs typeface="Overpass" pitchFamily="34" charset="-120"/>
              </a:rPr>
              <a:t>Regional Markets in Globalization</a:t>
            </a:r>
            <a:endParaRPr lang="en-US" sz="1531" dirty="0"/>
          </a:p>
        </p:txBody>
      </p:sp>
      <p:sp>
        <p:nvSpPr>
          <p:cNvPr id="11" name="Text 7"/>
          <p:cNvSpPr/>
          <p:nvPr/>
        </p:nvSpPr>
        <p:spPr>
          <a:xfrm>
            <a:off x="4927163" y="3582829"/>
            <a:ext cx="5864781" cy="746165"/>
          </a:xfrm>
          <a:prstGeom prst="rect">
            <a:avLst/>
          </a:prstGeom>
          <a:noFill/>
          <a:ln/>
        </p:spPr>
        <p:txBody>
          <a:bodyPr wrap="square" rtlCol="0" anchor="t"/>
          <a:lstStyle/>
          <a:p>
            <a:pPr marL="0" indent="0" algn="l">
              <a:lnSpc>
                <a:spcPts val="1960"/>
              </a:lnSpc>
              <a:buNone/>
            </a:pPr>
            <a:r>
              <a:rPr lang="en-US" sz="1225" dirty="0">
                <a:solidFill>
                  <a:srgbClr val="E5E0DF"/>
                </a:solidFill>
                <a:latin typeface="Overpass" pitchFamily="34" charset="0"/>
                <a:ea typeface="Overpass" pitchFamily="34" charset="-122"/>
                <a:cs typeface="Overpass" pitchFamily="34" charset="-120"/>
              </a:rPr>
              <a:t>Regional markets play a pivotal role in the consumer decision-making process in the area of globalization. When placing a product, organizations will investigate various aspects of purchase decision-making styles which vary from region to region.</a:t>
            </a:r>
            <a:endParaRPr lang="en-US" sz="1225" dirty="0"/>
          </a:p>
        </p:txBody>
      </p:sp>
      <p:sp>
        <p:nvSpPr>
          <p:cNvPr id="12" name="Shape 8"/>
          <p:cNvSpPr/>
          <p:nvPr/>
        </p:nvSpPr>
        <p:spPr>
          <a:xfrm>
            <a:off x="4246662" y="4920794"/>
            <a:ext cx="544354" cy="31075"/>
          </a:xfrm>
          <a:prstGeom prst="roundRect">
            <a:avLst>
              <a:gd name="adj" fmla="val 225238"/>
            </a:avLst>
          </a:prstGeom>
          <a:solidFill>
            <a:srgbClr val="971B55"/>
          </a:solidFill>
          <a:ln/>
        </p:spPr>
      </p:sp>
      <p:sp>
        <p:nvSpPr>
          <p:cNvPr id="13" name="Shape 9"/>
          <p:cNvSpPr/>
          <p:nvPr/>
        </p:nvSpPr>
        <p:spPr>
          <a:xfrm>
            <a:off x="3896737" y="4761428"/>
            <a:ext cx="349925" cy="349925"/>
          </a:xfrm>
          <a:prstGeom prst="roundRect">
            <a:avLst>
              <a:gd name="adj" fmla="val 20002"/>
            </a:avLst>
          </a:prstGeom>
          <a:solidFill>
            <a:srgbClr val="7E023C"/>
          </a:solidFill>
          <a:ln w="7620">
            <a:solidFill>
              <a:srgbClr val="971B55"/>
            </a:solidFill>
            <a:prstDash val="solid"/>
          </a:ln>
        </p:spPr>
      </p:sp>
      <p:sp>
        <p:nvSpPr>
          <p:cNvPr id="14" name="Text 10"/>
          <p:cNvSpPr/>
          <p:nvPr/>
        </p:nvSpPr>
        <p:spPr>
          <a:xfrm>
            <a:off x="4000321" y="4790480"/>
            <a:ext cx="142637" cy="291703"/>
          </a:xfrm>
          <a:prstGeom prst="rect">
            <a:avLst/>
          </a:prstGeom>
          <a:noFill/>
          <a:ln/>
        </p:spPr>
        <p:txBody>
          <a:bodyPr wrap="none" rtlCol="0" anchor="t"/>
          <a:lstStyle/>
          <a:p>
            <a:pPr marL="0" indent="0" algn="ctr">
              <a:lnSpc>
                <a:spcPts val="2296"/>
              </a:lnSpc>
              <a:buNone/>
            </a:pPr>
            <a:r>
              <a:rPr lang="en-US" sz="1837" b="1" dirty="0">
                <a:solidFill>
                  <a:srgbClr val="E5E0DF"/>
                </a:solidFill>
                <a:latin typeface="Overpass" pitchFamily="34" charset="0"/>
                <a:ea typeface="Overpass" pitchFamily="34" charset="-122"/>
                <a:cs typeface="Overpass" pitchFamily="34" charset="-120"/>
              </a:rPr>
              <a:t>2</a:t>
            </a:r>
            <a:endParaRPr lang="en-US" sz="1837" dirty="0"/>
          </a:p>
        </p:txBody>
      </p:sp>
      <p:sp>
        <p:nvSpPr>
          <p:cNvPr id="15" name="Text 11"/>
          <p:cNvSpPr/>
          <p:nvPr/>
        </p:nvSpPr>
        <p:spPr>
          <a:xfrm>
            <a:off x="4927163" y="4795480"/>
            <a:ext cx="1944172" cy="243007"/>
          </a:xfrm>
          <a:prstGeom prst="rect">
            <a:avLst/>
          </a:prstGeom>
          <a:noFill/>
          <a:ln/>
        </p:spPr>
        <p:txBody>
          <a:bodyPr wrap="none" rtlCol="0" anchor="t"/>
          <a:lstStyle/>
          <a:p>
            <a:pPr marL="0" indent="0" algn="l">
              <a:lnSpc>
                <a:spcPts val="1914"/>
              </a:lnSpc>
              <a:buNone/>
            </a:pPr>
            <a:r>
              <a:rPr lang="en-US" sz="1531" b="1" kern="0" spc="-46" dirty="0">
                <a:solidFill>
                  <a:srgbClr val="E5E0DF"/>
                </a:solidFill>
                <a:latin typeface="Overpass" pitchFamily="34" charset="0"/>
                <a:ea typeface="Overpass" pitchFamily="34" charset="-122"/>
                <a:cs typeface="Overpass" pitchFamily="34" charset="-120"/>
              </a:rPr>
              <a:t>Cultural Adaptations</a:t>
            </a:r>
            <a:endParaRPr lang="en-US" sz="1531" dirty="0"/>
          </a:p>
        </p:txBody>
      </p:sp>
      <p:sp>
        <p:nvSpPr>
          <p:cNvPr id="16" name="Text 12"/>
          <p:cNvSpPr/>
          <p:nvPr/>
        </p:nvSpPr>
        <p:spPr>
          <a:xfrm>
            <a:off x="4927163" y="5131713"/>
            <a:ext cx="5864781" cy="746165"/>
          </a:xfrm>
          <a:prstGeom prst="rect">
            <a:avLst/>
          </a:prstGeom>
          <a:noFill/>
          <a:ln/>
        </p:spPr>
        <p:txBody>
          <a:bodyPr wrap="square" rtlCol="0" anchor="t"/>
          <a:lstStyle/>
          <a:p>
            <a:pPr marL="0" indent="0" algn="l">
              <a:lnSpc>
                <a:spcPts val="1960"/>
              </a:lnSpc>
              <a:buNone/>
            </a:pPr>
            <a:r>
              <a:rPr lang="en-US" sz="1225" dirty="0">
                <a:solidFill>
                  <a:srgbClr val="E5E0DF"/>
                </a:solidFill>
                <a:latin typeface="Overpass" pitchFamily="34" charset="0"/>
                <a:ea typeface="Overpass" pitchFamily="34" charset="-122"/>
                <a:cs typeface="Overpass" pitchFamily="34" charset="-120"/>
              </a:rPr>
              <a:t>Managers can adapt to a marketing strategy based on the differences and similarities in a multi-cultural environment and cultural personality of the consumers.</a:t>
            </a:r>
            <a:endParaRPr lang="en-US" sz="1225" dirty="0"/>
          </a:p>
        </p:txBody>
      </p:sp>
      <p:sp>
        <p:nvSpPr>
          <p:cNvPr id="17" name="Shape 13"/>
          <p:cNvSpPr/>
          <p:nvPr/>
        </p:nvSpPr>
        <p:spPr>
          <a:xfrm>
            <a:off x="4246662" y="6469678"/>
            <a:ext cx="544354" cy="31075"/>
          </a:xfrm>
          <a:prstGeom prst="roundRect">
            <a:avLst>
              <a:gd name="adj" fmla="val 225238"/>
            </a:avLst>
          </a:prstGeom>
          <a:solidFill>
            <a:srgbClr val="971B55"/>
          </a:solidFill>
          <a:ln/>
        </p:spPr>
      </p:sp>
      <p:sp>
        <p:nvSpPr>
          <p:cNvPr id="18" name="Shape 14"/>
          <p:cNvSpPr/>
          <p:nvPr/>
        </p:nvSpPr>
        <p:spPr>
          <a:xfrm>
            <a:off x="3896737" y="6310313"/>
            <a:ext cx="349925" cy="349925"/>
          </a:xfrm>
          <a:prstGeom prst="roundRect">
            <a:avLst>
              <a:gd name="adj" fmla="val 20002"/>
            </a:avLst>
          </a:prstGeom>
          <a:solidFill>
            <a:srgbClr val="7E023C"/>
          </a:solidFill>
          <a:ln w="7620">
            <a:solidFill>
              <a:srgbClr val="971B55"/>
            </a:solidFill>
            <a:prstDash val="solid"/>
          </a:ln>
        </p:spPr>
      </p:sp>
      <p:sp>
        <p:nvSpPr>
          <p:cNvPr id="19" name="Text 15"/>
          <p:cNvSpPr/>
          <p:nvPr/>
        </p:nvSpPr>
        <p:spPr>
          <a:xfrm>
            <a:off x="4001750" y="6339364"/>
            <a:ext cx="139898" cy="291703"/>
          </a:xfrm>
          <a:prstGeom prst="rect">
            <a:avLst/>
          </a:prstGeom>
          <a:noFill/>
          <a:ln/>
        </p:spPr>
        <p:txBody>
          <a:bodyPr wrap="none" rtlCol="0" anchor="t"/>
          <a:lstStyle/>
          <a:p>
            <a:pPr marL="0" indent="0" algn="ctr">
              <a:lnSpc>
                <a:spcPts val="2296"/>
              </a:lnSpc>
              <a:buNone/>
            </a:pPr>
            <a:r>
              <a:rPr lang="en-US" sz="1837" b="1" dirty="0">
                <a:solidFill>
                  <a:srgbClr val="E5E0DF"/>
                </a:solidFill>
                <a:latin typeface="Overpass" pitchFamily="34" charset="0"/>
                <a:ea typeface="Overpass" pitchFamily="34" charset="-122"/>
                <a:cs typeface="Overpass" pitchFamily="34" charset="-120"/>
              </a:rPr>
              <a:t>3</a:t>
            </a:r>
            <a:endParaRPr lang="en-US" sz="1837" dirty="0"/>
          </a:p>
        </p:txBody>
      </p:sp>
      <p:sp>
        <p:nvSpPr>
          <p:cNvPr id="20" name="Text 16"/>
          <p:cNvSpPr/>
          <p:nvPr/>
        </p:nvSpPr>
        <p:spPr>
          <a:xfrm>
            <a:off x="4927163" y="6344364"/>
            <a:ext cx="2271832" cy="243007"/>
          </a:xfrm>
          <a:prstGeom prst="rect">
            <a:avLst/>
          </a:prstGeom>
          <a:noFill/>
          <a:ln/>
        </p:spPr>
        <p:txBody>
          <a:bodyPr wrap="none" rtlCol="0" anchor="t"/>
          <a:lstStyle/>
          <a:p>
            <a:pPr marL="0" indent="0" algn="l">
              <a:lnSpc>
                <a:spcPts val="1914"/>
              </a:lnSpc>
              <a:buNone/>
            </a:pPr>
            <a:r>
              <a:rPr lang="en-US" sz="1531" b="1" kern="0" spc="-46" dirty="0">
                <a:solidFill>
                  <a:srgbClr val="E5E0DF"/>
                </a:solidFill>
                <a:latin typeface="Overpass" pitchFamily="34" charset="0"/>
                <a:ea typeface="Overpass" pitchFamily="34" charset="-122"/>
                <a:cs typeface="Overpass" pitchFamily="34" charset="-120"/>
              </a:rPr>
              <a:t>Century Long Associations</a:t>
            </a:r>
            <a:endParaRPr lang="en-US" sz="1531" dirty="0"/>
          </a:p>
        </p:txBody>
      </p:sp>
      <p:sp>
        <p:nvSpPr>
          <p:cNvPr id="21" name="Text 17"/>
          <p:cNvSpPr/>
          <p:nvPr/>
        </p:nvSpPr>
        <p:spPr>
          <a:xfrm>
            <a:off x="4927163" y="6680597"/>
            <a:ext cx="5864781" cy="994886"/>
          </a:xfrm>
          <a:prstGeom prst="rect">
            <a:avLst/>
          </a:prstGeom>
          <a:noFill/>
          <a:ln/>
        </p:spPr>
        <p:txBody>
          <a:bodyPr wrap="square" rtlCol="0" anchor="t"/>
          <a:lstStyle/>
          <a:p>
            <a:pPr marL="0" indent="0" algn="l">
              <a:lnSpc>
                <a:spcPts val="1960"/>
              </a:lnSpc>
              <a:buNone/>
            </a:pPr>
            <a:r>
              <a:rPr lang="en-US" sz="1225" dirty="0">
                <a:solidFill>
                  <a:srgbClr val="E5E0DF"/>
                </a:solidFill>
                <a:latin typeface="Overpass" pitchFamily="34" charset="0"/>
                <a:ea typeface="Overpass" pitchFamily="34" charset="-122"/>
                <a:cs typeface="Overpass" pitchFamily="34" charset="-120"/>
              </a:rPr>
              <a:t>India and Arab culture adopted many factors in the century-long associations and through cultural exchange programs. Understanding the cultural adaptations make critical evaluations and can be useful to the managers to analyze different strategies in product lounges and evaluation of product life cycle.</a:t>
            </a:r>
            <a:endParaRPr lang="en-US" sz="1225" dirty="0"/>
          </a:p>
        </p:txBody>
      </p:sp>
      <p:pic>
        <p:nvPicPr>
          <p:cNvPr id="2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1305997"/>
            <a:ext cx="5554980" cy="694373"/>
          </a:xfrm>
          <a:prstGeom prst="rect">
            <a:avLst/>
          </a:prstGeom>
          <a:noFill/>
          <a:ln/>
        </p:spPr>
        <p:txBody>
          <a:bodyPr wrap="none" rtlCol="0" anchor="t"/>
          <a:lstStyle/>
          <a:p>
            <a:pPr marL="0" indent="0">
              <a:lnSpc>
                <a:spcPts val="5468"/>
              </a:lnSpc>
              <a:buNone/>
            </a:pPr>
            <a:r>
              <a:rPr lang="en-US" sz="4374" b="1" kern="0" spc="-131" dirty="0">
                <a:solidFill>
                  <a:srgbClr val="FFFFFF"/>
                </a:solidFill>
                <a:latin typeface="Overpass" pitchFamily="34" charset="0"/>
                <a:ea typeface="Overpass" pitchFamily="34" charset="-122"/>
                <a:cs typeface="Overpass" pitchFamily="34" charset="-120"/>
              </a:rPr>
              <a:t>Literature Review</a:t>
            </a:r>
            <a:endParaRPr lang="en-US" sz="4374" dirty="0"/>
          </a:p>
        </p:txBody>
      </p:sp>
      <p:sp>
        <p:nvSpPr>
          <p:cNvPr id="6" name="Shape 2"/>
          <p:cNvSpPr/>
          <p:nvPr/>
        </p:nvSpPr>
        <p:spPr>
          <a:xfrm>
            <a:off x="833199" y="2333625"/>
            <a:ext cx="4542115" cy="2717006"/>
          </a:xfrm>
          <a:prstGeom prst="roundRect">
            <a:avLst>
              <a:gd name="adj" fmla="val 3680"/>
            </a:avLst>
          </a:prstGeom>
          <a:solidFill>
            <a:srgbClr val="7E023C"/>
          </a:solidFill>
          <a:ln w="7620">
            <a:solidFill>
              <a:srgbClr val="971B55"/>
            </a:solidFill>
            <a:prstDash val="solid"/>
          </a:ln>
        </p:spPr>
      </p:sp>
      <p:sp>
        <p:nvSpPr>
          <p:cNvPr id="7" name="Text 3"/>
          <p:cNvSpPr/>
          <p:nvPr/>
        </p:nvSpPr>
        <p:spPr>
          <a:xfrm>
            <a:off x="1062990" y="2563416"/>
            <a:ext cx="3666768" cy="347186"/>
          </a:xfrm>
          <a:prstGeom prst="rect">
            <a:avLst/>
          </a:prstGeom>
          <a:noFill/>
          <a:ln/>
        </p:spPr>
        <p:txBody>
          <a:bodyPr wrap="non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Consumer Typology Approach</a:t>
            </a:r>
            <a:endParaRPr lang="en-US" sz="2187" dirty="0"/>
          </a:p>
        </p:txBody>
      </p:sp>
      <p:sp>
        <p:nvSpPr>
          <p:cNvPr id="8" name="Text 4"/>
          <p:cNvSpPr/>
          <p:nvPr/>
        </p:nvSpPr>
        <p:spPr>
          <a:xfrm>
            <a:off x="1062990" y="3043833"/>
            <a:ext cx="4082534" cy="1777008"/>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The consumer typology approach categorizes consumers into groups that are related to retail orientations. It may be specific product groups or general marketplace.</a:t>
            </a:r>
            <a:endParaRPr lang="en-US" sz="1750" dirty="0"/>
          </a:p>
        </p:txBody>
      </p:sp>
      <p:sp>
        <p:nvSpPr>
          <p:cNvPr id="9" name="Shape 5"/>
          <p:cNvSpPr/>
          <p:nvPr/>
        </p:nvSpPr>
        <p:spPr>
          <a:xfrm>
            <a:off x="5597485" y="2333625"/>
            <a:ext cx="4542115" cy="2717006"/>
          </a:xfrm>
          <a:prstGeom prst="roundRect">
            <a:avLst>
              <a:gd name="adj" fmla="val 3680"/>
            </a:avLst>
          </a:prstGeom>
          <a:solidFill>
            <a:srgbClr val="7E023C"/>
          </a:solidFill>
          <a:ln w="7620">
            <a:solidFill>
              <a:srgbClr val="971B55"/>
            </a:solidFill>
            <a:prstDash val="solid"/>
          </a:ln>
        </p:spPr>
      </p:sp>
      <p:sp>
        <p:nvSpPr>
          <p:cNvPr id="10" name="Text 6"/>
          <p:cNvSpPr/>
          <p:nvPr/>
        </p:nvSpPr>
        <p:spPr>
          <a:xfrm>
            <a:off x="5827276" y="2563416"/>
            <a:ext cx="3577352" cy="347186"/>
          </a:xfrm>
          <a:prstGeom prst="rect">
            <a:avLst/>
          </a:prstGeom>
          <a:noFill/>
          <a:ln/>
        </p:spPr>
        <p:txBody>
          <a:bodyPr wrap="non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Consumer Lifestyle Approach</a:t>
            </a:r>
            <a:endParaRPr lang="en-US" sz="2187" dirty="0"/>
          </a:p>
        </p:txBody>
      </p:sp>
      <p:sp>
        <p:nvSpPr>
          <p:cNvPr id="11" name="Text 7"/>
          <p:cNvSpPr/>
          <p:nvPr/>
        </p:nvSpPr>
        <p:spPr>
          <a:xfrm>
            <a:off x="5827276" y="3043833"/>
            <a:ext cx="4082534" cy="1421606"/>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Lifestyle approach identifies the consumer behavior based on personal traits or their lifestyles. Also, it is related to consumers' general activities.</a:t>
            </a:r>
            <a:endParaRPr lang="en-US" sz="1750" dirty="0"/>
          </a:p>
        </p:txBody>
      </p:sp>
      <p:sp>
        <p:nvSpPr>
          <p:cNvPr id="12" name="Shape 8"/>
          <p:cNvSpPr/>
          <p:nvPr/>
        </p:nvSpPr>
        <p:spPr>
          <a:xfrm>
            <a:off x="833199" y="5272802"/>
            <a:ext cx="9306401" cy="1650802"/>
          </a:xfrm>
          <a:prstGeom prst="roundRect">
            <a:avLst>
              <a:gd name="adj" fmla="val 6057"/>
            </a:avLst>
          </a:prstGeom>
          <a:solidFill>
            <a:srgbClr val="7E023C"/>
          </a:solidFill>
          <a:ln w="7620">
            <a:solidFill>
              <a:srgbClr val="971B55"/>
            </a:solidFill>
            <a:prstDash val="solid"/>
          </a:ln>
        </p:spPr>
      </p:sp>
      <p:sp>
        <p:nvSpPr>
          <p:cNvPr id="13" name="Text 9"/>
          <p:cNvSpPr/>
          <p:nvPr/>
        </p:nvSpPr>
        <p:spPr>
          <a:xfrm>
            <a:off x="1062990" y="5502593"/>
            <a:ext cx="4386143" cy="347186"/>
          </a:xfrm>
          <a:prstGeom prst="rect">
            <a:avLst/>
          </a:prstGeom>
          <a:noFill/>
          <a:ln/>
        </p:spPr>
        <p:txBody>
          <a:bodyPr wrap="non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Consumer Characteristics Approach</a:t>
            </a:r>
            <a:endParaRPr lang="en-US" sz="2187" dirty="0"/>
          </a:p>
        </p:txBody>
      </p:sp>
      <p:sp>
        <p:nvSpPr>
          <p:cNvPr id="14" name="Text 10"/>
          <p:cNvSpPr/>
          <p:nvPr/>
        </p:nvSpPr>
        <p:spPr>
          <a:xfrm>
            <a:off x="1062990" y="5983010"/>
            <a:ext cx="8846820" cy="710803"/>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The consumer characteristics approach emphasizes the cognitive and affective character orientations toward a purchase decision and decision-making styles.</a:t>
            </a:r>
            <a:endParaRPr lang="en-US" sz="1750" dirty="0"/>
          </a:p>
        </p:txBody>
      </p:sp>
      <p:pic>
        <p:nvPicPr>
          <p:cNvPr id="15"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sp>
        <p:nvSpPr>
          <p:cNvPr id="4" name="Text 1"/>
          <p:cNvSpPr/>
          <p:nvPr/>
        </p:nvSpPr>
        <p:spPr>
          <a:xfrm>
            <a:off x="2348389" y="1820942"/>
            <a:ext cx="5554980" cy="694373"/>
          </a:xfrm>
          <a:prstGeom prst="rect">
            <a:avLst/>
          </a:prstGeom>
          <a:noFill/>
          <a:ln/>
        </p:spPr>
        <p:txBody>
          <a:bodyPr wrap="none" rtlCol="0" anchor="t"/>
          <a:lstStyle/>
          <a:p>
            <a:pPr marL="0" indent="0">
              <a:lnSpc>
                <a:spcPts val="5468"/>
              </a:lnSpc>
              <a:buNone/>
            </a:pPr>
            <a:r>
              <a:rPr lang="en-US" sz="4374" b="1" kern="0" spc="-131" dirty="0">
                <a:solidFill>
                  <a:srgbClr val="FFFFFF"/>
                </a:solidFill>
                <a:latin typeface="Overpass" pitchFamily="34" charset="0"/>
                <a:ea typeface="Overpass" pitchFamily="34" charset="-122"/>
                <a:cs typeface="Overpass" pitchFamily="34" charset="-120"/>
              </a:rPr>
              <a:t>Data Collection</a:t>
            </a:r>
            <a:endParaRPr lang="en-US" sz="4374" dirty="0"/>
          </a:p>
        </p:txBody>
      </p:sp>
      <p:sp>
        <p:nvSpPr>
          <p:cNvPr id="5" name="Text 2"/>
          <p:cNvSpPr/>
          <p:nvPr/>
        </p:nvSpPr>
        <p:spPr>
          <a:xfrm>
            <a:off x="2348389" y="3070741"/>
            <a:ext cx="2777490" cy="347186"/>
          </a:xfrm>
          <a:prstGeom prst="rect">
            <a:avLst/>
          </a:prstGeom>
          <a:noFill/>
          <a:ln/>
        </p:spPr>
        <p:txBody>
          <a:bodyPr wrap="none" rtlCol="0" anchor="t"/>
          <a:lstStyle/>
          <a:p>
            <a:pPr marL="0" indent="0">
              <a:lnSpc>
                <a:spcPts val="2734"/>
              </a:lnSpc>
              <a:buNone/>
            </a:pPr>
            <a:r>
              <a:rPr lang="en-US" sz="2187" b="1" kern="0" spc="-66" dirty="0">
                <a:solidFill>
                  <a:srgbClr val="FFFFFF"/>
                </a:solidFill>
                <a:latin typeface="Overpass" pitchFamily="34" charset="0"/>
                <a:ea typeface="Overpass" pitchFamily="34" charset="-122"/>
                <a:cs typeface="Overpass" pitchFamily="34" charset="-120"/>
              </a:rPr>
              <a:t>Tools</a:t>
            </a:r>
            <a:endParaRPr lang="en-US" sz="2187" dirty="0"/>
          </a:p>
        </p:txBody>
      </p:sp>
      <p:sp>
        <p:nvSpPr>
          <p:cNvPr id="6" name="Text 3"/>
          <p:cNvSpPr/>
          <p:nvPr/>
        </p:nvSpPr>
        <p:spPr>
          <a:xfrm>
            <a:off x="2703790" y="3667839"/>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Observations</a:t>
            </a:r>
            <a:endParaRPr lang="en-US" sz="1750" dirty="0"/>
          </a:p>
        </p:txBody>
      </p:sp>
      <p:sp>
        <p:nvSpPr>
          <p:cNvPr id="7" name="Text 4"/>
          <p:cNvSpPr/>
          <p:nvPr/>
        </p:nvSpPr>
        <p:spPr>
          <a:xfrm>
            <a:off x="2703790" y="4156472"/>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Surveys</a:t>
            </a:r>
            <a:endParaRPr lang="en-US" sz="1750" dirty="0"/>
          </a:p>
        </p:txBody>
      </p:sp>
      <p:sp>
        <p:nvSpPr>
          <p:cNvPr id="8" name="Text 5"/>
          <p:cNvSpPr/>
          <p:nvPr/>
        </p:nvSpPr>
        <p:spPr>
          <a:xfrm>
            <a:off x="2703790" y="4645104"/>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Focus tools</a:t>
            </a:r>
            <a:endParaRPr lang="en-US" sz="1750" dirty="0"/>
          </a:p>
        </p:txBody>
      </p:sp>
      <p:sp>
        <p:nvSpPr>
          <p:cNvPr id="9" name="Text 6"/>
          <p:cNvSpPr/>
          <p:nvPr/>
        </p:nvSpPr>
        <p:spPr>
          <a:xfrm>
            <a:off x="2703790" y="5133737"/>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Interviews</a:t>
            </a:r>
            <a:endParaRPr lang="en-US" sz="1750" dirty="0"/>
          </a:p>
        </p:txBody>
      </p:sp>
      <p:sp>
        <p:nvSpPr>
          <p:cNvPr id="10" name="Text 7"/>
          <p:cNvSpPr/>
          <p:nvPr/>
        </p:nvSpPr>
        <p:spPr>
          <a:xfrm>
            <a:off x="2703790" y="5622369"/>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Questionnaires</a:t>
            </a:r>
            <a:endParaRPr lang="en-US" sz="1750" dirty="0"/>
          </a:p>
        </p:txBody>
      </p:sp>
      <p:sp>
        <p:nvSpPr>
          <p:cNvPr id="11" name="Text 8"/>
          <p:cNvSpPr/>
          <p:nvPr/>
        </p:nvSpPr>
        <p:spPr>
          <a:xfrm>
            <a:off x="5847398" y="3070741"/>
            <a:ext cx="2777490" cy="347186"/>
          </a:xfrm>
          <a:prstGeom prst="rect">
            <a:avLst/>
          </a:prstGeom>
          <a:noFill/>
          <a:ln/>
        </p:spPr>
        <p:txBody>
          <a:bodyPr wrap="none" rtlCol="0" anchor="t"/>
          <a:lstStyle/>
          <a:p>
            <a:pPr marL="0" indent="0">
              <a:lnSpc>
                <a:spcPts val="2734"/>
              </a:lnSpc>
              <a:buNone/>
            </a:pPr>
            <a:r>
              <a:rPr lang="en-US" sz="2187" b="1" kern="0" spc="-66" dirty="0">
                <a:solidFill>
                  <a:srgbClr val="FFFFFF"/>
                </a:solidFill>
                <a:latin typeface="Overpass" pitchFamily="34" charset="0"/>
                <a:ea typeface="Overpass" pitchFamily="34" charset="-122"/>
                <a:cs typeface="Overpass" pitchFamily="34" charset="-120"/>
              </a:rPr>
              <a:t>Sample Design</a:t>
            </a:r>
            <a:endParaRPr lang="en-US" sz="2187" dirty="0"/>
          </a:p>
        </p:txBody>
      </p:sp>
      <p:sp>
        <p:nvSpPr>
          <p:cNvPr id="12" name="Text 9"/>
          <p:cNvSpPr/>
          <p:nvPr/>
        </p:nvSpPr>
        <p:spPr>
          <a:xfrm>
            <a:off x="5847398" y="3640098"/>
            <a:ext cx="2949416" cy="710803"/>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The study of 200 consumers (100 each from India &amp; UAE)</a:t>
            </a:r>
            <a:endParaRPr lang="en-US" sz="1750" dirty="0"/>
          </a:p>
        </p:txBody>
      </p:sp>
      <p:sp>
        <p:nvSpPr>
          <p:cNvPr id="13" name="Text 10"/>
          <p:cNvSpPr/>
          <p:nvPr/>
        </p:nvSpPr>
        <p:spPr>
          <a:xfrm>
            <a:off x="5847398" y="4573072"/>
            <a:ext cx="2777490" cy="347186"/>
          </a:xfrm>
          <a:prstGeom prst="rect">
            <a:avLst/>
          </a:prstGeom>
          <a:noFill/>
          <a:ln/>
        </p:spPr>
        <p:txBody>
          <a:bodyPr wrap="none" rtlCol="0" anchor="t"/>
          <a:lstStyle/>
          <a:p>
            <a:pPr marL="0" indent="0">
              <a:lnSpc>
                <a:spcPts val="2734"/>
              </a:lnSpc>
              <a:buNone/>
            </a:pPr>
            <a:r>
              <a:rPr lang="en-US" sz="2187" b="1" kern="0" spc="-66" dirty="0">
                <a:solidFill>
                  <a:srgbClr val="FFFFFF"/>
                </a:solidFill>
                <a:latin typeface="Overpass" pitchFamily="34" charset="0"/>
                <a:ea typeface="Overpass" pitchFamily="34" charset="-122"/>
                <a:cs typeface="Overpass" pitchFamily="34" charset="-120"/>
              </a:rPr>
              <a:t>Sample Size</a:t>
            </a:r>
            <a:endParaRPr lang="en-US" sz="2187" dirty="0"/>
          </a:p>
        </p:txBody>
      </p:sp>
      <p:sp>
        <p:nvSpPr>
          <p:cNvPr id="14" name="Text 11"/>
          <p:cNvSpPr/>
          <p:nvPr/>
        </p:nvSpPr>
        <p:spPr>
          <a:xfrm>
            <a:off x="5847398" y="5142428"/>
            <a:ext cx="2949416" cy="1066205"/>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200 consumers of Luxury cars of India &amp; UAE (100 each)</a:t>
            </a:r>
            <a:endParaRPr lang="en-US" sz="1750" dirty="0"/>
          </a:p>
        </p:txBody>
      </p:sp>
      <p:sp>
        <p:nvSpPr>
          <p:cNvPr id="15" name="Text 12"/>
          <p:cNvSpPr/>
          <p:nvPr/>
        </p:nvSpPr>
        <p:spPr>
          <a:xfrm>
            <a:off x="9346406" y="3070741"/>
            <a:ext cx="2777490" cy="347186"/>
          </a:xfrm>
          <a:prstGeom prst="rect">
            <a:avLst/>
          </a:prstGeom>
          <a:noFill/>
          <a:ln/>
        </p:spPr>
        <p:txBody>
          <a:bodyPr wrap="none" rtlCol="0" anchor="t"/>
          <a:lstStyle/>
          <a:p>
            <a:pPr marL="0" indent="0">
              <a:lnSpc>
                <a:spcPts val="2734"/>
              </a:lnSpc>
              <a:buNone/>
            </a:pPr>
            <a:r>
              <a:rPr lang="en-US" sz="2187" b="1" kern="0" spc="-66" dirty="0">
                <a:solidFill>
                  <a:srgbClr val="FFFFFF"/>
                </a:solidFill>
                <a:latin typeface="Overpass" pitchFamily="34" charset="0"/>
                <a:ea typeface="Overpass" pitchFamily="34" charset="-122"/>
                <a:cs typeface="Overpass" pitchFamily="34" charset="-120"/>
              </a:rPr>
              <a:t>Tools for Data Analysis</a:t>
            </a:r>
            <a:endParaRPr lang="en-US" sz="2187" dirty="0"/>
          </a:p>
        </p:txBody>
      </p:sp>
      <p:sp>
        <p:nvSpPr>
          <p:cNvPr id="16" name="Text 13"/>
          <p:cNvSpPr/>
          <p:nvPr/>
        </p:nvSpPr>
        <p:spPr>
          <a:xfrm>
            <a:off x="9701808" y="3667839"/>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Correlation</a:t>
            </a:r>
            <a:endParaRPr lang="en-US" sz="1750" dirty="0"/>
          </a:p>
        </p:txBody>
      </p:sp>
      <p:sp>
        <p:nvSpPr>
          <p:cNvPr id="17" name="Text 14"/>
          <p:cNvSpPr/>
          <p:nvPr/>
        </p:nvSpPr>
        <p:spPr>
          <a:xfrm>
            <a:off x="9701808" y="4156472"/>
            <a:ext cx="2594015" cy="399812"/>
          </a:xfrm>
          <a:prstGeom prst="rect">
            <a:avLst/>
          </a:prstGeom>
          <a:noFill/>
          <a:ln/>
        </p:spPr>
        <p:txBody>
          <a:bodyPr wrap="none" rtlCol="0" anchor="t"/>
          <a:lstStyle/>
          <a:p>
            <a:pPr marL="342900" indent="-342900" algn="l">
              <a:lnSpc>
                <a:spcPts val="3149"/>
              </a:lnSpc>
              <a:buSzPct val="100000"/>
              <a:buChar char="•"/>
            </a:pPr>
            <a:r>
              <a:rPr lang="en-US" sz="1750" dirty="0">
                <a:solidFill>
                  <a:srgbClr val="E5E0DF"/>
                </a:solidFill>
                <a:latin typeface="Overpass" pitchFamily="34" charset="0"/>
                <a:ea typeface="Overpass" pitchFamily="34" charset="-122"/>
                <a:cs typeface="Overpass" pitchFamily="34" charset="-120"/>
              </a:rPr>
              <a:t>Objective of the study</a:t>
            </a:r>
            <a:endParaRPr lang="en-US" sz="1750"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pic>
        <p:nvPicPr>
          <p:cNvPr id="4" name="Image 1" descr="preencoded.png"/>
          <p:cNvPicPr>
            <a:picLocks noChangeAspect="1"/>
          </p:cNvPicPr>
          <p:nvPr/>
        </p:nvPicPr>
        <p:blipFill>
          <a:blip r:embed="rId4"/>
          <a:stretch>
            <a:fillRect/>
          </a:stretch>
        </p:blipFill>
        <p:spPr>
          <a:xfrm>
            <a:off x="0" y="0"/>
            <a:ext cx="3657600" cy="8229600"/>
          </a:xfrm>
          <a:prstGeom prst="rect">
            <a:avLst/>
          </a:prstGeom>
        </p:spPr>
      </p:pic>
      <p:sp>
        <p:nvSpPr>
          <p:cNvPr id="5" name="Text 1"/>
          <p:cNvSpPr/>
          <p:nvPr/>
        </p:nvSpPr>
        <p:spPr>
          <a:xfrm>
            <a:off x="4490799" y="2052876"/>
            <a:ext cx="7556897" cy="694373"/>
          </a:xfrm>
          <a:prstGeom prst="rect">
            <a:avLst/>
          </a:prstGeom>
          <a:noFill/>
          <a:ln/>
        </p:spPr>
        <p:txBody>
          <a:bodyPr wrap="none" rtlCol="0" anchor="t"/>
          <a:lstStyle/>
          <a:p>
            <a:pPr marL="0" indent="0">
              <a:lnSpc>
                <a:spcPts val="5468"/>
              </a:lnSpc>
              <a:buNone/>
            </a:pPr>
            <a:r>
              <a:rPr lang="en-US" sz="4374" b="1" kern="0" spc="-131" dirty="0">
                <a:solidFill>
                  <a:srgbClr val="FFFFFF"/>
                </a:solidFill>
                <a:latin typeface="Overpass" pitchFamily="34" charset="0"/>
                <a:ea typeface="Overpass" pitchFamily="34" charset="-122"/>
                <a:cs typeface="Overpass" pitchFamily="34" charset="-120"/>
              </a:rPr>
              <a:t>Tools to Find Different Cultures</a:t>
            </a:r>
            <a:endParaRPr lang="en-US" sz="4374" dirty="0"/>
          </a:p>
        </p:txBody>
      </p:sp>
      <p:sp>
        <p:nvSpPr>
          <p:cNvPr id="6" name="Shape 2"/>
          <p:cNvSpPr/>
          <p:nvPr/>
        </p:nvSpPr>
        <p:spPr>
          <a:xfrm>
            <a:off x="4490799" y="3254097"/>
            <a:ext cx="499943" cy="499943"/>
          </a:xfrm>
          <a:prstGeom prst="roundRect">
            <a:avLst>
              <a:gd name="adj" fmla="val 20000"/>
            </a:avLst>
          </a:prstGeom>
          <a:solidFill>
            <a:srgbClr val="7E023C"/>
          </a:solidFill>
          <a:ln w="7620">
            <a:solidFill>
              <a:srgbClr val="971B55"/>
            </a:solidFill>
            <a:prstDash val="solid"/>
          </a:ln>
        </p:spPr>
      </p:sp>
      <p:sp>
        <p:nvSpPr>
          <p:cNvPr id="7" name="Text 3"/>
          <p:cNvSpPr/>
          <p:nvPr/>
        </p:nvSpPr>
        <p:spPr>
          <a:xfrm>
            <a:off x="4674037" y="3295769"/>
            <a:ext cx="133350" cy="416481"/>
          </a:xfrm>
          <a:prstGeom prst="rect">
            <a:avLst/>
          </a:prstGeom>
          <a:noFill/>
          <a:ln/>
        </p:spPr>
        <p:txBody>
          <a:bodyPr wrap="none" rtlCol="0" anchor="t"/>
          <a:lstStyle/>
          <a:p>
            <a:pPr marL="0" indent="0" algn="ctr">
              <a:lnSpc>
                <a:spcPts val="3281"/>
              </a:lnSpc>
              <a:buNone/>
            </a:pPr>
            <a:r>
              <a:rPr lang="en-US" sz="2624" b="1" dirty="0">
                <a:solidFill>
                  <a:srgbClr val="E5E0DF"/>
                </a:solidFill>
                <a:latin typeface="Overpass" pitchFamily="34" charset="0"/>
                <a:ea typeface="Overpass" pitchFamily="34" charset="-122"/>
                <a:cs typeface="Overpass" pitchFamily="34" charset="-120"/>
              </a:rPr>
              <a:t>1</a:t>
            </a:r>
            <a:endParaRPr lang="en-US" sz="2624" dirty="0"/>
          </a:p>
        </p:txBody>
      </p:sp>
      <p:sp>
        <p:nvSpPr>
          <p:cNvPr id="8" name="Text 4"/>
          <p:cNvSpPr/>
          <p:nvPr/>
        </p:nvSpPr>
        <p:spPr>
          <a:xfrm>
            <a:off x="5212913" y="3330416"/>
            <a:ext cx="3820001" cy="694373"/>
          </a:xfrm>
          <a:prstGeom prst="rect">
            <a:avLst/>
          </a:prstGeom>
          <a:noFill/>
          <a:ln/>
        </p:spPr>
        <p:txBody>
          <a:bodyPr wrap="squar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Universalism versus Particularism</a:t>
            </a:r>
            <a:endParaRPr lang="en-US" sz="2187" dirty="0"/>
          </a:p>
        </p:txBody>
      </p:sp>
      <p:sp>
        <p:nvSpPr>
          <p:cNvPr id="9" name="Text 5"/>
          <p:cNvSpPr/>
          <p:nvPr/>
        </p:nvSpPr>
        <p:spPr>
          <a:xfrm>
            <a:off x="5212913" y="4158020"/>
            <a:ext cx="3820001" cy="710803"/>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Understanding the differences in cultural orientations</a:t>
            </a:r>
            <a:endParaRPr lang="en-US" sz="1750" dirty="0"/>
          </a:p>
        </p:txBody>
      </p:sp>
      <p:sp>
        <p:nvSpPr>
          <p:cNvPr id="10" name="Shape 6"/>
          <p:cNvSpPr/>
          <p:nvPr/>
        </p:nvSpPr>
        <p:spPr>
          <a:xfrm>
            <a:off x="9255085" y="3254097"/>
            <a:ext cx="499943" cy="499943"/>
          </a:xfrm>
          <a:prstGeom prst="roundRect">
            <a:avLst>
              <a:gd name="adj" fmla="val 20000"/>
            </a:avLst>
          </a:prstGeom>
          <a:solidFill>
            <a:srgbClr val="7E023C"/>
          </a:solidFill>
          <a:ln w="7620">
            <a:solidFill>
              <a:srgbClr val="971B55"/>
            </a:solidFill>
            <a:prstDash val="solid"/>
          </a:ln>
        </p:spPr>
      </p:sp>
      <p:sp>
        <p:nvSpPr>
          <p:cNvPr id="11" name="Text 7"/>
          <p:cNvSpPr/>
          <p:nvPr/>
        </p:nvSpPr>
        <p:spPr>
          <a:xfrm>
            <a:off x="9403080" y="3295769"/>
            <a:ext cx="203835" cy="416481"/>
          </a:xfrm>
          <a:prstGeom prst="rect">
            <a:avLst/>
          </a:prstGeom>
          <a:noFill/>
          <a:ln/>
        </p:spPr>
        <p:txBody>
          <a:bodyPr wrap="none" rtlCol="0" anchor="t"/>
          <a:lstStyle/>
          <a:p>
            <a:pPr marL="0" indent="0" algn="ctr">
              <a:lnSpc>
                <a:spcPts val="3281"/>
              </a:lnSpc>
              <a:buNone/>
            </a:pPr>
            <a:r>
              <a:rPr lang="en-US" sz="2624" b="1" dirty="0">
                <a:solidFill>
                  <a:srgbClr val="E5E0DF"/>
                </a:solidFill>
                <a:latin typeface="Overpass" pitchFamily="34" charset="0"/>
                <a:ea typeface="Overpass" pitchFamily="34" charset="-122"/>
                <a:cs typeface="Overpass" pitchFamily="34" charset="-120"/>
              </a:rPr>
              <a:t>2</a:t>
            </a:r>
            <a:endParaRPr lang="en-US" sz="2624" dirty="0"/>
          </a:p>
        </p:txBody>
      </p:sp>
      <p:sp>
        <p:nvSpPr>
          <p:cNvPr id="12" name="Text 8"/>
          <p:cNvSpPr/>
          <p:nvPr/>
        </p:nvSpPr>
        <p:spPr>
          <a:xfrm>
            <a:off x="9977199" y="3330416"/>
            <a:ext cx="3421618" cy="347186"/>
          </a:xfrm>
          <a:prstGeom prst="rect">
            <a:avLst/>
          </a:prstGeom>
          <a:noFill/>
          <a:ln/>
        </p:spPr>
        <p:txBody>
          <a:bodyPr wrap="non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Individualism versus Groups</a:t>
            </a:r>
            <a:endParaRPr lang="en-US" sz="2187" dirty="0"/>
          </a:p>
        </p:txBody>
      </p:sp>
      <p:sp>
        <p:nvSpPr>
          <p:cNvPr id="13" name="Text 9"/>
          <p:cNvSpPr/>
          <p:nvPr/>
        </p:nvSpPr>
        <p:spPr>
          <a:xfrm>
            <a:off x="9977199" y="3810833"/>
            <a:ext cx="3820001" cy="710803"/>
          </a:xfrm>
          <a:prstGeom prst="rect">
            <a:avLst/>
          </a:prstGeom>
          <a:noFill/>
          <a:ln/>
        </p:spPr>
        <p:txBody>
          <a:bodyPr wrap="squar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Analysis of individualistic and group-oriented cultures</a:t>
            </a:r>
            <a:endParaRPr lang="en-US" sz="1750" dirty="0"/>
          </a:p>
        </p:txBody>
      </p:sp>
      <p:sp>
        <p:nvSpPr>
          <p:cNvPr id="14" name="Shape 10"/>
          <p:cNvSpPr/>
          <p:nvPr/>
        </p:nvSpPr>
        <p:spPr>
          <a:xfrm>
            <a:off x="4490799" y="5264587"/>
            <a:ext cx="499943" cy="499943"/>
          </a:xfrm>
          <a:prstGeom prst="roundRect">
            <a:avLst>
              <a:gd name="adj" fmla="val 20000"/>
            </a:avLst>
          </a:prstGeom>
          <a:solidFill>
            <a:srgbClr val="7E023C"/>
          </a:solidFill>
          <a:ln w="7620">
            <a:solidFill>
              <a:srgbClr val="971B55"/>
            </a:solidFill>
            <a:prstDash val="solid"/>
          </a:ln>
        </p:spPr>
      </p:sp>
      <p:sp>
        <p:nvSpPr>
          <p:cNvPr id="15" name="Text 11"/>
          <p:cNvSpPr/>
          <p:nvPr/>
        </p:nvSpPr>
        <p:spPr>
          <a:xfrm>
            <a:off x="4640818" y="5306258"/>
            <a:ext cx="199906" cy="416481"/>
          </a:xfrm>
          <a:prstGeom prst="rect">
            <a:avLst/>
          </a:prstGeom>
          <a:noFill/>
          <a:ln/>
        </p:spPr>
        <p:txBody>
          <a:bodyPr wrap="none" rtlCol="0" anchor="t"/>
          <a:lstStyle/>
          <a:p>
            <a:pPr marL="0" indent="0" algn="ctr">
              <a:lnSpc>
                <a:spcPts val="3281"/>
              </a:lnSpc>
              <a:buNone/>
            </a:pPr>
            <a:r>
              <a:rPr lang="en-US" sz="2624" b="1" dirty="0">
                <a:solidFill>
                  <a:srgbClr val="E5E0DF"/>
                </a:solidFill>
                <a:latin typeface="Overpass" pitchFamily="34" charset="0"/>
                <a:ea typeface="Overpass" pitchFamily="34" charset="-122"/>
                <a:cs typeface="Overpass" pitchFamily="34" charset="-120"/>
              </a:rPr>
              <a:t>3</a:t>
            </a:r>
            <a:endParaRPr lang="en-US" sz="2624" dirty="0"/>
          </a:p>
        </p:txBody>
      </p:sp>
      <p:sp>
        <p:nvSpPr>
          <p:cNvPr id="16" name="Text 12"/>
          <p:cNvSpPr/>
          <p:nvPr/>
        </p:nvSpPr>
        <p:spPr>
          <a:xfrm>
            <a:off x="5212913" y="5340906"/>
            <a:ext cx="2779990" cy="347186"/>
          </a:xfrm>
          <a:prstGeom prst="rect">
            <a:avLst/>
          </a:prstGeom>
          <a:noFill/>
          <a:ln/>
        </p:spPr>
        <p:txBody>
          <a:bodyPr wrap="none" rtlCol="0" anchor="t"/>
          <a:lstStyle/>
          <a:p>
            <a:pPr marL="0" indent="0">
              <a:lnSpc>
                <a:spcPts val="2734"/>
              </a:lnSpc>
              <a:buNone/>
            </a:pPr>
            <a:r>
              <a:rPr lang="en-US" sz="2187" b="1" kern="0" spc="-66" dirty="0">
                <a:solidFill>
                  <a:srgbClr val="E5E0DF"/>
                </a:solidFill>
                <a:latin typeface="Overpass" pitchFamily="34" charset="0"/>
                <a:ea typeface="Overpass" pitchFamily="34" charset="-122"/>
                <a:cs typeface="Overpass" pitchFamily="34" charset="-120"/>
              </a:rPr>
              <a:t>Specific versus Diffuse</a:t>
            </a:r>
            <a:endParaRPr lang="en-US" sz="2187" dirty="0"/>
          </a:p>
        </p:txBody>
      </p:sp>
      <p:sp>
        <p:nvSpPr>
          <p:cNvPr id="17" name="Text 13"/>
          <p:cNvSpPr/>
          <p:nvPr/>
        </p:nvSpPr>
        <p:spPr>
          <a:xfrm>
            <a:off x="5212913" y="5821323"/>
            <a:ext cx="8584287" cy="355402"/>
          </a:xfrm>
          <a:prstGeom prst="rect">
            <a:avLst/>
          </a:prstGeom>
          <a:noFill/>
          <a:ln/>
        </p:spPr>
        <p:txBody>
          <a:bodyPr wrap="none" rtlCol="0" anchor="t"/>
          <a:lstStyle/>
          <a:p>
            <a:pPr marL="0" indent="0">
              <a:lnSpc>
                <a:spcPts val="2799"/>
              </a:lnSpc>
              <a:buNone/>
            </a:pPr>
            <a:r>
              <a:rPr lang="en-US" sz="1750" dirty="0">
                <a:solidFill>
                  <a:srgbClr val="E5E0DF"/>
                </a:solidFill>
                <a:latin typeface="Overpass" pitchFamily="34" charset="0"/>
                <a:ea typeface="Overpass" pitchFamily="34" charset="-122"/>
                <a:cs typeface="Overpass" pitchFamily="34" charset="-120"/>
              </a:rPr>
              <a:t>Comparison of specific and diffuse cultural traits</a:t>
            </a:r>
            <a:endParaRPr lang="en-US" sz="1750" dirty="0"/>
          </a:p>
        </p:txBody>
      </p:sp>
      <p:pic>
        <p:nvPicPr>
          <p:cNvPr id="1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38887"/>
          </a:xfrm>
          <a:prstGeom prst="rect">
            <a:avLst/>
          </a:prstGeom>
          <a:solidFill>
            <a:srgbClr val="0C0C0C"/>
          </a:solidFill>
          <a:ln/>
        </p:spPr>
      </p:sp>
      <p:sp>
        <p:nvSpPr>
          <p:cNvPr id="4" name="Text 1"/>
          <p:cNvSpPr/>
          <p:nvPr/>
        </p:nvSpPr>
        <p:spPr>
          <a:xfrm>
            <a:off x="2749987" y="561618"/>
            <a:ext cx="9130427" cy="1276350"/>
          </a:xfrm>
          <a:prstGeom prst="rect">
            <a:avLst/>
          </a:prstGeom>
          <a:noFill/>
          <a:ln/>
        </p:spPr>
        <p:txBody>
          <a:bodyPr wrap="square" rtlCol="0" anchor="t"/>
          <a:lstStyle/>
          <a:p>
            <a:pPr marL="0" indent="0">
              <a:lnSpc>
                <a:spcPts val="5025"/>
              </a:lnSpc>
              <a:buNone/>
            </a:pPr>
            <a:r>
              <a:rPr lang="en-US" sz="4020" b="1" kern="0" spc="-121" dirty="0">
                <a:solidFill>
                  <a:srgbClr val="FFFFFF"/>
                </a:solidFill>
                <a:latin typeface="Overpass" pitchFamily="34" charset="0"/>
                <a:ea typeface="Overpass" pitchFamily="34" charset="-122"/>
                <a:cs typeface="Overpass" pitchFamily="34" charset="-120"/>
              </a:rPr>
              <a:t>Factors Influencing a Luxury Car Purchase Decision in India &amp; UAE</a:t>
            </a:r>
            <a:endParaRPr lang="en-US" sz="4020" dirty="0"/>
          </a:p>
        </p:txBody>
      </p:sp>
      <p:sp>
        <p:nvSpPr>
          <p:cNvPr id="5" name="Shape 2"/>
          <p:cNvSpPr/>
          <p:nvPr/>
        </p:nvSpPr>
        <p:spPr>
          <a:xfrm>
            <a:off x="2749987" y="2246352"/>
            <a:ext cx="9130427" cy="5430917"/>
          </a:xfrm>
          <a:prstGeom prst="roundRect">
            <a:avLst>
              <a:gd name="adj" fmla="val 1692"/>
            </a:avLst>
          </a:prstGeom>
          <a:noFill/>
          <a:ln w="7620">
            <a:solidFill>
              <a:srgbClr val="FFFFFF">
                <a:alpha val="24000"/>
              </a:srgbClr>
            </a:solidFill>
            <a:prstDash val="solid"/>
          </a:ln>
        </p:spPr>
      </p:sp>
      <p:sp>
        <p:nvSpPr>
          <p:cNvPr id="6" name="Shape 3"/>
          <p:cNvSpPr/>
          <p:nvPr/>
        </p:nvSpPr>
        <p:spPr>
          <a:xfrm>
            <a:off x="2757607" y="2253972"/>
            <a:ext cx="9117806" cy="913686"/>
          </a:xfrm>
          <a:prstGeom prst="rect">
            <a:avLst/>
          </a:prstGeom>
          <a:solidFill>
            <a:srgbClr val="FFFFFF">
              <a:alpha val="4000"/>
            </a:srgbClr>
          </a:solidFill>
          <a:ln/>
        </p:spPr>
      </p:sp>
      <p:sp>
        <p:nvSpPr>
          <p:cNvPr id="7" name="Text 4"/>
          <p:cNvSpPr/>
          <p:nvPr/>
        </p:nvSpPr>
        <p:spPr>
          <a:xfrm>
            <a:off x="2961799" y="2384108"/>
            <a:ext cx="890349" cy="326708"/>
          </a:xfrm>
          <a:prstGeom prst="rect">
            <a:avLst/>
          </a:prstGeom>
          <a:noFill/>
          <a:ln/>
        </p:spPr>
        <p:txBody>
          <a:bodyPr wrap="none" rtlCol="0" anchor="t"/>
          <a:lstStyle/>
          <a:p>
            <a:pPr marL="0" indent="0">
              <a:lnSpc>
                <a:spcPts val="2573"/>
              </a:lnSpc>
              <a:buNone/>
            </a:pPr>
            <a:endParaRPr lang="en-US" sz="1608" dirty="0"/>
          </a:p>
        </p:txBody>
      </p:sp>
      <p:sp>
        <p:nvSpPr>
          <p:cNvPr id="8" name="Text 5"/>
          <p:cNvSpPr/>
          <p:nvPr/>
        </p:nvSpPr>
        <p:spPr>
          <a:xfrm>
            <a:off x="4268153" y="238410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Age</a:t>
            </a:r>
            <a:endParaRPr lang="en-US" sz="1608" dirty="0"/>
          </a:p>
        </p:txBody>
      </p:sp>
      <p:sp>
        <p:nvSpPr>
          <p:cNvPr id="9" name="Text 6"/>
          <p:cNvSpPr/>
          <p:nvPr/>
        </p:nvSpPr>
        <p:spPr>
          <a:xfrm>
            <a:off x="5570696" y="238410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Style</a:t>
            </a:r>
            <a:endParaRPr lang="en-US" sz="1608" dirty="0"/>
          </a:p>
        </p:txBody>
      </p:sp>
      <p:sp>
        <p:nvSpPr>
          <p:cNvPr id="10" name="Text 7"/>
          <p:cNvSpPr/>
          <p:nvPr/>
        </p:nvSpPr>
        <p:spPr>
          <a:xfrm>
            <a:off x="6873240" y="238410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Power</a:t>
            </a:r>
            <a:endParaRPr lang="en-US" sz="1608" dirty="0"/>
          </a:p>
        </p:txBody>
      </p:sp>
      <p:sp>
        <p:nvSpPr>
          <p:cNvPr id="11" name="Text 8"/>
          <p:cNvSpPr/>
          <p:nvPr/>
        </p:nvSpPr>
        <p:spPr>
          <a:xfrm>
            <a:off x="8175784" y="2384108"/>
            <a:ext cx="886539" cy="653415"/>
          </a:xfrm>
          <a:prstGeom prst="rect">
            <a:avLst/>
          </a:prstGeom>
          <a:noFill/>
          <a:ln/>
        </p:spPr>
        <p:txBody>
          <a:bodyPr wrap="squar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Reference</a:t>
            </a:r>
            <a:endParaRPr lang="en-US" sz="1608" dirty="0"/>
          </a:p>
        </p:txBody>
      </p:sp>
      <p:sp>
        <p:nvSpPr>
          <p:cNvPr id="12" name="Text 9"/>
          <p:cNvSpPr/>
          <p:nvPr/>
        </p:nvSpPr>
        <p:spPr>
          <a:xfrm>
            <a:off x="9478328" y="2384108"/>
            <a:ext cx="886539" cy="653415"/>
          </a:xfrm>
          <a:prstGeom prst="rect">
            <a:avLst/>
          </a:prstGeom>
          <a:noFill/>
          <a:ln/>
        </p:spPr>
        <p:txBody>
          <a:bodyPr wrap="squar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Ownership Pride</a:t>
            </a:r>
            <a:endParaRPr lang="en-US" sz="1608" dirty="0"/>
          </a:p>
        </p:txBody>
      </p:sp>
      <p:sp>
        <p:nvSpPr>
          <p:cNvPr id="13" name="Text 10"/>
          <p:cNvSpPr/>
          <p:nvPr/>
        </p:nvSpPr>
        <p:spPr>
          <a:xfrm>
            <a:off x="10780871" y="2384108"/>
            <a:ext cx="890349" cy="653415"/>
          </a:xfrm>
          <a:prstGeom prst="rect">
            <a:avLst/>
          </a:prstGeom>
          <a:noFill/>
          <a:ln/>
        </p:spPr>
        <p:txBody>
          <a:bodyPr wrap="squar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Value for Money</a:t>
            </a:r>
            <a:endParaRPr lang="en-US" sz="1608" dirty="0"/>
          </a:p>
        </p:txBody>
      </p:sp>
      <p:sp>
        <p:nvSpPr>
          <p:cNvPr id="14" name="Shape 11"/>
          <p:cNvSpPr/>
          <p:nvPr/>
        </p:nvSpPr>
        <p:spPr>
          <a:xfrm>
            <a:off x="2757607" y="3167658"/>
            <a:ext cx="9117806" cy="1240393"/>
          </a:xfrm>
          <a:prstGeom prst="rect">
            <a:avLst/>
          </a:prstGeom>
          <a:solidFill>
            <a:srgbClr val="000000">
              <a:alpha val="4000"/>
            </a:srgbClr>
          </a:solidFill>
          <a:ln/>
        </p:spPr>
      </p:sp>
      <p:sp>
        <p:nvSpPr>
          <p:cNvPr id="15" name="Text 12"/>
          <p:cNvSpPr/>
          <p:nvPr/>
        </p:nvSpPr>
        <p:spPr>
          <a:xfrm>
            <a:off x="2961799" y="3297793"/>
            <a:ext cx="890349" cy="980123"/>
          </a:xfrm>
          <a:prstGeom prst="rect">
            <a:avLst/>
          </a:prstGeom>
          <a:noFill/>
          <a:ln/>
        </p:spPr>
        <p:txBody>
          <a:bodyPr wrap="squar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INDIA (Out of 100)</a:t>
            </a:r>
            <a:endParaRPr lang="en-US" sz="1608" dirty="0"/>
          </a:p>
        </p:txBody>
      </p:sp>
      <p:sp>
        <p:nvSpPr>
          <p:cNvPr id="16" name="Text 13"/>
          <p:cNvSpPr/>
          <p:nvPr/>
        </p:nvSpPr>
        <p:spPr>
          <a:xfrm>
            <a:off x="4268153" y="329779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18-25</a:t>
            </a:r>
            <a:endParaRPr lang="en-US" sz="1608" dirty="0"/>
          </a:p>
        </p:txBody>
      </p:sp>
      <p:sp>
        <p:nvSpPr>
          <p:cNvPr id="17" name="Text 14"/>
          <p:cNvSpPr/>
          <p:nvPr/>
        </p:nvSpPr>
        <p:spPr>
          <a:xfrm>
            <a:off x="5570696" y="329779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7</a:t>
            </a:r>
            <a:endParaRPr lang="en-US" sz="1608" dirty="0"/>
          </a:p>
        </p:txBody>
      </p:sp>
      <p:sp>
        <p:nvSpPr>
          <p:cNvPr id="18" name="Text 15"/>
          <p:cNvSpPr/>
          <p:nvPr/>
        </p:nvSpPr>
        <p:spPr>
          <a:xfrm>
            <a:off x="6873240" y="329779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5</a:t>
            </a:r>
            <a:endParaRPr lang="en-US" sz="1608" dirty="0"/>
          </a:p>
        </p:txBody>
      </p:sp>
      <p:sp>
        <p:nvSpPr>
          <p:cNvPr id="19" name="Text 16"/>
          <p:cNvSpPr/>
          <p:nvPr/>
        </p:nvSpPr>
        <p:spPr>
          <a:xfrm>
            <a:off x="8175784" y="329779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11</a:t>
            </a:r>
            <a:endParaRPr lang="en-US" sz="1608" dirty="0"/>
          </a:p>
        </p:txBody>
      </p:sp>
      <p:sp>
        <p:nvSpPr>
          <p:cNvPr id="20" name="Text 17"/>
          <p:cNvSpPr/>
          <p:nvPr/>
        </p:nvSpPr>
        <p:spPr>
          <a:xfrm>
            <a:off x="9478328" y="329779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7</a:t>
            </a:r>
            <a:endParaRPr lang="en-US" sz="1608" dirty="0"/>
          </a:p>
        </p:txBody>
      </p:sp>
      <p:sp>
        <p:nvSpPr>
          <p:cNvPr id="21" name="Text 18"/>
          <p:cNvSpPr/>
          <p:nvPr/>
        </p:nvSpPr>
        <p:spPr>
          <a:xfrm>
            <a:off x="10780871" y="3297793"/>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22" name="Shape 19"/>
          <p:cNvSpPr/>
          <p:nvPr/>
        </p:nvSpPr>
        <p:spPr>
          <a:xfrm>
            <a:off x="2757607" y="4408051"/>
            <a:ext cx="9117806" cy="586978"/>
          </a:xfrm>
          <a:prstGeom prst="rect">
            <a:avLst/>
          </a:prstGeom>
          <a:solidFill>
            <a:srgbClr val="FFFFFF">
              <a:alpha val="4000"/>
            </a:srgbClr>
          </a:solidFill>
          <a:ln/>
        </p:spPr>
      </p:sp>
      <p:sp>
        <p:nvSpPr>
          <p:cNvPr id="23" name="Text 20"/>
          <p:cNvSpPr/>
          <p:nvPr/>
        </p:nvSpPr>
        <p:spPr>
          <a:xfrm>
            <a:off x="2961799" y="4538186"/>
            <a:ext cx="890349" cy="326708"/>
          </a:xfrm>
          <a:prstGeom prst="rect">
            <a:avLst/>
          </a:prstGeom>
          <a:noFill/>
          <a:ln/>
        </p:spPr>
        <p:txBody>
          <a:bodyPr wrap="none" rtlCol="0" anchor="t"/>
          <a:lstStyle/>
          <a:p>
            <a:pPr marL="0" indent="0">
              <a:lnSpc>
                <a:spcPts val="2573"/>
              </a:lnSpc>
              <a:buNone/>
            </a:pPr>
            <a:endParaRPr lang="en-US" sz="1608" dirty="0"/>
          </a:p>
        </p:txBody>
      </p:sp>
      <p:sp>
        <p:nvSpPr>
          <p:cNvPr id="24" name="Text 21"/>
          <p:cNvSpPr/>
          <p:nvPr/>
        </p:nvSpPr>
        <p:spPr>
          <a:xfrm>
            <a:off x="4268153" y="453818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25-45</a:t>
            </a:r>
            <a:endParaRPr lang="en-US" sz="1608" dirty="0"/>
          </a:p>
        </p:txBody>
      </p:sp>
      <p:sp>
        <p:nvSpPr>
          <p:cNvPr id="25" name="Text 22"/>
          <p:cNvSpPr/>
          <p:nvPr/>
        </p:nvSpPr>
        <p:spPr>
          <a:xfrm>
            <a:off x="5570696" y="453818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5</a:t>
            </a:r>
            <a:endParaRPr lang="en-US" sz="1608" dirty="0"/>
          </a:p>
        </p:txBody>
      </p:sp>
      <p:sp>
        <p:nvSpPr>
          <p:cNvPr id="26" name="Text 23"/>
          <p:cNvSpPr/>
          <p:nvPr/>
        </p:nvSpPr>
        <p:spPr>
          <a:xfrm>
            <a:off x="6873240" y="453818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5</a:t>
            </a:r>
            <a:endParaRPr lang="en-US" sz="1608" dirty="0"/>
          </a:p>
        </p:txBody>
      </p:sp>
      <p:sp>
        <p:nvSpPr>
          <p:cNvPr id="27" name="Text 24"/>
          <p:cNvSpPr/>
          <p:nvPr/>
        </p:nvSpPr>
        <p:spPr>
          <a:xfrm>
            <a:off x="8175784" y="453818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15</a:t>
            </a:r>
            <a:endParaRPr lang="en-US" sz="1608" dirty="0"/>
          </a:p>
        </p:txBody>
      </p:sp>
      <p:sp>
        <p:nvSpPr>
          <p:cNvPr id="28" name="Text 25"/>
          <p:cNvSpPr/>
          <p:nvPr/>
        </p:nvSpPr>
        <p:spPr>
          <a:xfrm>
            <a:off x="9478328" y="453818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29" name="Text 26"/>
          <p:cNvSpPr/>
          <p:nvPr/>
        </p:nvSpPr>
        <p:spPr>
          <a:xfrm>
            <a:off x="10780871" y="4538186"/>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30" name="Shape 27"/>
          <p:cNvSpPr/>
          <p:nvPr/>
        </p:nvSpPr>
        <p:spPr>
          <a:xfrm>
            <a:off x="2757607" y="4995029"/>
            <a:ext cx="9117806" cy="586978"/>
          </a:xfrm>
          <a:prstGeom prst="rect">
            <a:avLst/>
          </a:prstGeom>
          <a:solidFill>
            <a:srgbClr val="000000">
              <a:alpha val="4000"/>
            </a:srgbClr>
          </a:solidFill>
          <a:ln/>
        </p:spPr>
      </p:sp>
      <p:sp>
        <p:nvSpPr>
          <p:cNvPr id="31" name="Text 28"/>
          <p:cNvSpPr/>
          <p:nvPr/>
        </p:nvSpPr>
        <p:spPr>
          <a:xfrm>
            <a:off x="2961799" y="5125164"/>
            <a:ext cx="890349" cy="326708"/>
          </a:xfrm>
          <a:prstGeom prst="rect">
            <a:avLst/>
          </a:prstGeom>
          <a:noFill/>
          <a:ln/>
        </p:spPr>
        <p:txBody>
          <a:bodyPr wrap="none" rtlCol="0" anchor="t"/>
          <a:lstStyle/>
          <a:p>
            <a:pPr marL="0" indent="0">
              <a:lnSpc>
                <a:spcPts val="2573"/>
              </a:lnSpc>
              <a:buNone/>
            </a:pPr>
            <a:endParaRPr lang="en-US" sz="1608" dirty="0"/>
          </a:p>
        </p:txBody>
      </p:sp>
      <p:sp>
        <p:nvSpPr>
          <p:cNvPr id="32" name="Text 29"/>
          <p:cNvSpPr/>
          <p:nvPr/>
        </p:nvSpPr>
        <p:spPr>
          <a:xfrm>
            <a:off x="4268153" y="5125164"/>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45 Above</a:t>
            </a:r>
            <a:endParaRPr lang="en-US" sz="1608" dirty="0"/>
          </a:p>
        </p:txBody>
      </p:sp>
      <p:sp>
        <p:nvSpPr>
          <p:cNvPr id="33" name="Text 30"/>
          <p:cNvSpPr/>
          <p:nvPr/>
        </p:nvSpPr>
        <p:spPr>
          <a:xfrm>
            <a:off x="5570696" y="5125164"/>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34" name="Text 31"/>
          <p:cNvSpPr/>
          <p:nvPr/>
        </p:nvSpPr>
        <p:spPr>
          <a:xfrm>
            <a:off x="6873240" y="5125164"/>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35" name="Text 32"/>
          <p:cNvSpPr/>
          <p:nvPr/>
        </p:nvSpPr>
        <p:spPr>
          <a:xfrm>
            <a:off x="8175784" y="5125164"/>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18</a:t>
            </a:r>
            <a:endParaRPr lang="en-US" sz="1608" dirty="0"/>
          </a:p>
        </p:txBody>
      </p:sp>
      <p:sp>
        <p:nvSpPr>
          <p:cNvPr id="36" name="Text 33"/>
          <p:cNvSpPr/>
          <p:nvPr/>
        </p:nvSpPr>
        <p:spPr>
          <a:xfrm>
            <a:off x="9478328" y="5125164"/>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37" name="Text 34"/>
          <p:cNvSpPr/>
          <p:nvPr/>
        </p:nvSpPr>
        <p:spPr>
          <a:xfrm>
            <a:off x="10780871" y="5125164"/>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5</a:t>
            </a:r>
            <a:endParaRPr lang="en-US" sz="1608" dirty="0"/>
          </a:p>
        </p:txBody>
      </p:sp>
      <p:sp>
        <p:nvSpPr>
          <p:cNvPr id="38" name="Shape 35"/>
          <p:cNvSpPr/>
          <p:nvPr/>
        </p:nvSpPr>
        <p:spPr>
          <a:xfrm>
            <a:off x="2757607" y="5582007"/>
            <a:ext cx="9117806" cy="913686"/>
          </a:xfrm>
          <a:prstGeom prst="rect">
            <a:avLst/>
          </a:prstGeom>
          <a:solidFill>
            <a:srgbClr val="FFFFFF">
              <a:alpha val="4000"/>
            </a:srgbClr>
          </a:solidFill>
          <a:ln/>
        </p:spPr>
      </p:sp>
      <p:sp>
        <p:nvSpPr>
          <p:cNvPr id="39" name="Text 36"/>
          <p:cNvSpPr/>
          <p:nvPr/>
        </p:nvSpPr>
        <p:spPr>
          <a:xfrm>
            <a:off x="2961799" y="5712143"/>
            <a:ext cx="890349" cy="653415"/>
          </a:xfrm>
          <a:prstGeom prst="rect">
            <a:avLst/>
          </a:prstGeom>
          <a:noFill/>
          <a:ln/>
        </p:spPr>
        <p:txBody>
          <a:bodyPr wrap="squar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UAE (Out of 100)</a:t>
            </a:r>
            <a:endParaRPr lang="en-US" sz="1608" dirty="0"/>
          </a:p>
        </p:txBody>
      </p:sp>
      <p:sp>
        <p:nvSpPr>
          <p:cNvPr id="40" name="Text 37"/>
          <p:cNvSpPr/>
          <p:nvPr/>
        </p:nvSpPr>
        <p:spPr>
          <a:xfrm>
            <a:off x="4268153" y="571214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18-25</a:t>
            </a:r>
            <a:endParaRPr lang="en-US" sz="1608" dirty="0"/>
          </a:p>
        </p:txBody>
      </p:sp>
      <p:sp>
        <p:nvSpPr>
          <p:cNvPr id="41" name="Text 38"/>
          <p:cNvSpPr/>
          <p:nvPr/>
        </p:nvSpPr>
        <p:spPr>
          <a:xfrm>
            <a:off x="5570696" y="571214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8</a:t>
            </a:r>
            <a:endParaRPr lang="en-US" sz="1608" dirty="0"/>
          </a:p>
        </p:txBody>
      </p:sp>
      <p:sp>
        <p:nvSpPr>
          <p:cNvPr id="42" name="Text 39"/>
          <p:cNvSpPr/>
          <p:nvPr/>
        </p:nvSpPr>
        <p:spPr>
          <a:xfrm>
            <a:off x="6873240" y="571214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8</a:t>
            </a:r>
            <a:endParaRPr lang="en-US" sz="1608" dirty="0"/>
          </a:p>
        </p:txBody>
      </p:sp>
      <p:sp>
        <p:nvSpPr>
          <p:cNvPr id="43" name="Text 40"/>
          <p:cNvSpPr/>
          <p:nvPr/>
        </p:nvSpPr>
        <p:spPr>
          <a:xfrm>
            <a:off x="8175784" y="571214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10</a:t>
            </a:r>
            <a:endParaRPr lang="en-US" sz="1608" dirty="0"/>
          </a:p>
        </p:txBody>
      </p:sp>
      <p:sp>
        <p:nvSpPr>
          <p:cNvPr id="44" name="Text 41"/>
          <p:cNvSpPr/>
          <p:nvPr/>
        </p:nvSpPr>
        <p:spPr>
          <a:xfrm>
            <a:off x="9478328" y="5712143"/>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45" name="Text 42"/>
          <p:cNvSpPr/>
          <p:nvPr/>
        </p:nvSpPr>
        <p:spPr>
          <a:xfrm>
            <a:off x="10780871" y="5712143"/>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46" name="Shape 43"/>
          <p:cNvSpPr/>
          <p:nvPr/>
        </p:nvSpPr>
        <p:spPr>
          <a:xfrm>
            <a:off x="2757607" y="6495693"/>
            <a:ext cx="9117806" cy="586978"/>
          </a:xfrm>
          <a:prstGeom prst="rect">
            <a:avLst/>
          </a:prstGeom>
          <a:solidFill>
            <a:srgbClr val="000000">
              <a:alpha val="4000"/>
            </a:srgbClr>
          </a:solidFill>
          <a:ln/>
        </p:spPr>
      </p:sp>
      <p:sp>
        <p:nvSpPr>
          <p:cNvPr id="47" name="Text 44"/>
          <p:cNvSpPr/>
          <p:nvPr/>
        </p:nvSpPr>
        <p:spPr>
          <a:xfrm>
            <a:off x="2961799" y="6625828"/>
            <a:ext cx="890349" cy="326708"/>
          </a:xfrm>
          <a:prstGeom prst="rect">
            <a:avLst/>
          </a:prstGeom>
          <a:noFill/>
          <a:ln/>
        </p:spPr>
        <p:txBody>
          <a:bodyPr wrap="none" rtlCol="0" anchor="t"/>
          <a:lstStyle/>
          <a:p>
            <a:pPr marL="0" indent="0">
              <a:lnSpc>
                <a:spcPts val="2573"/>
              </a:lnSpc>
              <a:buNone/>
            </a:pPr>
            <a:endParaRPr lang="en-US" sz="1608" dirty="0"/>
          </a:p>
        </p:txBody>
      </p:sp>
      <p:sp>
        <p:nvSpPr>
          <p:cNvPr id="48" name="Text 45"/>
          <p:cNvSpPr/>
          <p:nvPr/>
        </p:nvSpPr>
        <p:spPr>
          <a:xfrm>
            <a:off x="4268153" y="662582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25-45</a:t>
            </a:r>
            <a:endParaRPr lang="en-US" sz="1608" dirty="0"/>
          </a:p>
        </p:txBody>
      </p:sp>
      <p:sp>
        <p:nvSpPr>
          <p:cNvPr id="49" name="Text 46"/>
          <p:cNvSpPr/>
          <p:nvPr/>
        </p:nvSpPr>
        <p:spPr>
          <a:xfrm>
            <a:off x="5570696" y="662582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7</a:t>
            </a:r>
            <a:endParaRPr lang="en-US" sz="1608" dirty="0"/>
          </a:p>
        </p:txBody>
      </p:sp>
      <p:sp>
        <p:nvSpPr>
          <p:cNvPr id="50" name="Text 47"/>
          <p:cNvSpPr/>
          <p:nvPr/>
        </p:nvSpPr>
        <p:spPr>
          <a:xfrm>
            <a:off x="6873240" y="662582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8</a:t>
            </a:r>
            <a:endParaRPr lang="en-US" sz="1608" dirty="0"/>
          </a:p>
        </p:txBody>
      </p:sp>
      <p:sp>
        <p:nvSpPr>
          <p:cNvPr id="51" name="Text 48"/>
          <p:cNvSpPr/>
          <p:nvPr/>
        </p:nvSpPr>
        <p:spPr>
          <a:xfrm>
            <a:off x="8175784" y="662582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11</a:t>
            </a:r>
            <a:endParaRPr lang="en-US" sz="1608" dirty="0"/>
          </a:p>
        </p:txBody>
      </p:sp>
      <p:sp>
        <p:nvSpPr>
          <p:cNvPr id="52" name="Text 49"/>
          <p:cNvSpPr/>
          <p:nvPr/>
        </p:nvSpPr>
        <p:spPr>
          <a:xfrm>
            <a:off x="9478328" y="6625828"/>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53" name="Text 50"/>
          <p:cNvSpPr/>
          <p:nvPr/>
        </p:nvSpPr>
        <p:spPr>
          <a:xfrm>
            <a:off x="10780871" y="6625828"/>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54" name="Shape 51"/>
          <p:cNvSpPr/>
          <p:nvPr/>
        </p:nvSpPr>
        <p:spPr>
          <a:xfrm>
            <a:off x="2757607" y="7082671"/>
            <a:ext cx="9117806" cy="586978"/>
          </a:xfrm>
          <a:prstGeom prst="rect">
            <a:avLst/>
          </a:prstGeom>
          <a:solidFill>
            <a:srgbClr val="FFFFFF">
              <a:alpha val="4000"/>
            </a:srgbClr>
          </a:solidFill>
          <a:ln/>
        </p:spPr>
      </p:sp>
      <p:sp>
        <p:nvSpPr>
          <p:cNvPr id="55" name="Text 52"/>
          <p:cNvSpPr/>
          <p:nvPr/>
        </p:nvSpPr>
        <p:spPr>
          <a:xfrm>
            <a:off x="2961799" y="7212806"/>
            <a:ext cx="890349" cy="326708"/>
          </a:xfrm>
          <a:prstGeom prst="rect">
            <a:avLst/>
          </a:prstGeom>
          <a:noFill/>
          <a:ln/>
        </p:spPr>
        <p:txBody>
          <a:bodyPr wrap="none" rtlCol="0" anchor="t"/>
          <a:lstStyle/>
          <a:p>
            <a:pPr marL="0" indent="0">
              <a:lnSpc>
                <a:spcPts val="2573"/>
              </a:lnSpc>
              <a:buNone/>
            </a:pPr>
            <a:endParaRPr lang="en-US" sz="1608" dirty="0"/>
          </a:p>
        </p:txBody>
      </p:sp>
      <p:sp>
        <p:nvSpPr>
          <p:cNvPr id="56" name="Text 53"/>
          <p:cNvSpPr/>
          <p:nvPr/>
        </p:nvSpPr>
        <p:spPr>
          <a:xfrm>
            <a:off x="4268153" y="721280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45 Above</a:t>
            </a:r>
            <a:endParaRPr lang="en-US" sz="1608" dirty="0"/>
          </a:p>
        </p:txBody>
      </p:sp>
      <p:sp>
        <p:nvSpPr>
          <p:cNvPr id="57" name="Text 54"/>
          <p:cNvSpPr/>
          <p:nvPr/>
        </p:nvSpPr>
        <p:spPr>
          <a:xfrm>
            <a:off x="5570696" y="721280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4</a:t>
            </a:r>
            <a:endParaRPr lang="en-US" sz="1608" dirty="0"/>
          </a:p>
        </p:txBody>
      </p:sp>
      <p:sp>
        <p:nvSpPr>
          <p:cNvPr id="58" name="Text 55"/>
          <p:cNvSpPr/>
          <p:nvPr/>
        </p:nvSpPr>
        <p:spPr>
          <a:xfrm>
            <a:off x="6873240" y="721280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7</a:t>
            </a:r>
            <a:endParaRPr lang="en-US" sz="1608" dirty="0"/>
          </a:p>
        </p:txBody>
      </p:sp>
      <p:sp>
        <p:nvSpPr>
          <p:cNvPr id="59" name="Text 56"/>
          <p:cNvSpPr/>
          <p:nvPr/>
        </p:nvSpPr>
        <p:spPr>
          <a:xfrm>
            <a:off x="8175784" y="721280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14</a:t>
            </a:r>
            <a:endParaRPr lang="en-US" sz="1608" dirty="0"/>
          </a:p>
        </p:txBody>
      </p:sp>
      <p:sp>
        <p:nvSpPr>
          <p:cNvPr id="60" name="Text 57"/>
          <p:cNvSpPr/>
          <p:nvPr/>
        </p:nvSpPr>
        <p:spPr>
          <a:xfrm>
            <a:off x="9478328" y="7212806"/>
            <a:ext cx="88653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3</a:t>
            </a:r>
            <a:endParaRPr lang="en-US" sz="1608" dirty="0"/>
          </a:p>
        </p:txBody>
      </p:sp>
      <p:sp>
        <p:nvSpPr>
          <p:cNvPr id="61" name="Text 58"/>
          <p:cNvSpPr/>
          <p:nvPr/>
        </p:nvSpPr>
        <p:spPr>
          <a:xfrm>
            <a:off x="10780871" y="7212806"/>
            <a:ext cx="890349" cy="326708"/>
          </a:xfrm>
          <a:prstGeom prst="rect">
            <a:avLst/>
          </a:prstGeom>
          <a:noFill/>
          <a:ln/>
        </p:spPr>
        <p:txBody>
          <a:bodyPr wrap="none" rtlCol="0" anchor="t"/>
          <a:lstStyle/>
          <a:p>
            <a:pPr marL="0" indent="0">
              <a:lnSpc>
                <a:spcPts val="2573"/>
              </a:lnSpc>
              <a:buNone/>
            </a:pPr>
            <a:r>
              <a:rPr lang="en-US" sz="1608" dirty="0">
                <a:solidFill>
                  <a:srgbClr val="E5E0DF"/>
                </a:solidFill>
                <a:latin typeface="Overpass" pitchFamily="34" charset="0"/>
                <a:ea typeface="Overpass" pitchFamily="34" charset="-122"/>
                <a:cs typeface="Overpass" pitchFamily="34" charset="-120"/>
              </a:rPr>
              <a:t>5</a:t>
            </a:r>
            <a:endParaRPr lang="en-US" sz="1608" dirty="0"/>
          </a:p>
        </p:txBody>
      </p:sp>
      <p:pic>
        <p:nvPicPr>
          <p:cNvPr id="6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sp>
        <p:nvSpPr>
          <p:cNvPr id="4" name="Text 1"/>
          <p:cNvSpPr/>
          <p:nvPr/>
        </p:nvSpPr>
        <p:spPr>
          <a:xfrm>
            <a:off x="2348389" y="1516975"/>
            <a:ext cx="5554980" cy="694373"/>
          </a:xfrm>
          <a:prstGeom prst="rect">
            <a:avLst/>
          </a:prstGeom>
          <a:noFill/>
          <a:ln/>
        </p:spPr>
        <p:txBody>
          <a:bodyPr wrap="none" rtlCol="0" anchor="t"/>
          <a:lstStyle/>
          <a:p>
            <a:pPr marL="0" indent="0">
              <a:lnSpc>
                <a:spcPts val="5468"/>
              </a:lnSpc>
              <a:buNone/>
            </a:pPr>
            <a:r>
              <a:rPr lang="en-US" sz="4374" b="1" kern="0" spc="-131" dirty="0">
                <a:solidFill>
                  <a:srgbClr val="FFFFFF"/>
                </a:solidFill>
                <a:latin typeface="Overpass" pitchFamily="34" charset="0"/>
                <a:ea typeface="Overpass" pitchFamily="34" charset="-122"/>
                <a:cs typeface="Overpass" pitchFamily="34" charset="-120"/>
              </a:rPr>
              <a:t>Conclusion</a:t>
            </a:r>
            <a:endParaRPr lang="en-US" sz="4374" dirty="0"/>
          </a:p>
        </p:txBody>
      </p:sp>
      <p:pic>
        <p:nvPicPr>
          <p:cNvPr id="5" name="Image 1" descr="preencoded.png"/>
          <p:cNvPicPr>
            <a:picLocks noChangeAspect="1"/>
          </p:cNvPicPr>
          <p:nvPr/>
        </p:nvPicPr>
        <p:blipFill>
          <a:blip r:embed="rId4"/>
          <a:stretch>
            <a:fillRect/>
          </a:stretch>
        </p:blipFill>
        <p:spPr>
          <a:xfrm>
            <a:off x="2348389" y="2655689"/>
            <a:ext cx="4966692" cy="888682"/>
          </a:xfrm>
          <a:prstGeom prst="rect">
            <a:avLst/>
          </a:prstGeom>
        </p:spPr>
      </p:pic>
      <p:sp>
        <p:nvSpPr>
          <p:cNvPr id="6" name="Text 2"/>
          <p:cNvSpPr/>
          <p:nvPr/>
        </p:nvSpPr>
        <p:spPr>
          <a:xfrm>
            <a:off x="2570559" y="3877628"/>
            <a:ext cx="2809518" cy="347186"/>
          </a:xfrm>
          <a:prstGeom prst="rect">
            <a:avLst/>
          </a:prstGeom>
          <a:noFill/>
          <a:ln/>
        </p:spPr>
        <p:txBody>
          <a:bodyPr wrap="none" rtlCol="0" anchor="t"/>
          <a:lstStyle/>
          <a:p>
            <a:pPr marL="0" indent="0" algn="l">
              <a:lnSpc>
                <a:spcPts val="2734"/>
              </a:lnSpc>
              <a:buNone/>
            </a:pPr>
            <a:r>
              <a:rPr lang="en-US" sz="2187" b="1" kern="0" spc="-66" dirty="0">
                <a:solidFill>
                  <a:srgbClr val="E5E0DF"/>
                </a:solidFill>
                <a:latin typeface="Overpass" pitchFamily="34" charset="0"/>
                <a:ea typeface="Overpass" pitchFamily="34" charset="-122"/>
                <a:cs typeface="Overpass" pitchFamily="34" charset="-120"/>
              </a:rPr>
              <a:t>Consumer Orientations</a:t>
            </a:r>
            <a:endParaRPr lang="en-US" sz="2187" dirty="0"/>
          </a:p>
        </p:txBody>
      </p:sp>
      <p:sp>
        <p:nvSpPr>
          <p:cNvPr id="7" name="Text 3"/>
          <p:cNvSpPr/>
          <p:nvPr/>
        </p:nvSpPr>
        <p:spPr>
          <a:xfrm>
            <a:off x="2570559" y="4358045"/>
            <a:ext cx="4522351" cy="1421606"/>
          </a:xfrm>
          <a:prstGeom prst="rect">
            <a:avLst/>
          </a:prstGeom>
          <a:noFill/>
          <a:ln/>
        </p:spPr>
        <p:txBody>
          <a:bodyPr wrap="square" rtlCol="0" anchor="t"/>
          <a:lstStyle/>
          <a:p>
            <a:pPr marL="0" indent="0" algn="l">
              <a:lnSpc>
                <a:spcPts val="2799"/>
              </a:lnSpc>
              <a:buNone/>
            </a:pPr>
            <a:r>
              <a:rPr lang="en-US" sz="1750" dirty="0">
                <a:solidFill>
                  <a:srgbClr val="E5E0DF"/>
                </a:solidFill>
                <a:latin typeface="Overpass" pitchFamily="34" charset="0"/>
                <a:ea typeface="Overpass" pitchFamily="34" charset="-122"/>
                <a:cs typeface="Overpass" pitchFamily="34" charset="-120"/>
              </a:rPr>
              <a:t>Demonstrating that consumer orientations and decision-making styles differ from region to region according to consumers' cultural orientations.</a:t>
            </a:r>
            <a:endParaRPr lang="en-US" sz="1750" dirty="0"/>
          </a:p>
        </p:txBody>
      </p:sp>
      <p:pic>
        <p:nvPicPr>
          <p:cNvPr id="8" name="Image 2" descr="preencoded.png"/>
          <p:cNvPicPr>
            <a:picLocks noChangeAspect="1"/>
          </p:cNvPicPr>
          <p:nvPr/>
        </p:nvPicPr>
        <p:blipFill>
          <a:blip r:embed="rId5"/>
          <a:stretch>
            <a:fillRect/>
          </a:stretch>
        </p:blipFill>
        <p:spPr>
          <a:xfrm>
            <a:off x="7315081" y="2655689"/>
            <a:ext cx="4966811" cy="888682"/>
          </a:xfrm>
          <a:prstGeom prst="rect">
            <a:avLst/>
          </a:prstGeom>
        </p:spPr>
      </p:pic>
      <p:sp>
        <p:nvSpPr>
          <p:cNvPr id="9" name="Text 4"/>
          <p:cNvSpPr/>
          <p:nvPr/>
        </p:nvSpPr>
        <p:spPr>
          <a:xfrm>
            <a:off x="7537252" y="3877628"/>
            <a:ext cx="2777490" cy="347186"/>
          </a:xfrm>
          <a:prstGeom prst="rect">
            <a:avLst/>
          </a:prstGeom>
          <a:noFill/>
          <a:ln/>
        </p:spPr>
        <p:txBody>
          <a:bodyPr wrap="none" rtlCol="0" anchor="t"/>
          <a:lstStyle/>
          <a:p>
            <a:pPr marL="0" indent="0" algn="l">
              <a:lnSpc>
                <a:spcPts val="2734"/>
              </a:lnSpc>
              <a:buNone/>
            </a:pPr>
            <a:r>
              <a:rPr lang="en-US" sz="2187" b="1" kern="0" spc="-66" dirty="0">
                <a:solidFill>
                  <a:srgbClr val="E5E0DF"/>
                </a:solidFill>
                <a:latin typeface="Overpass" pitchFamily="34" charset="0"/>
                <a:ea typeface="Overpass" pitchFamily="34" charset="-122"/>
                <a:cs typeface="Overpass" pitchFamily="34" charset="-120"/>
              </a:rPr>
              <a:t>Trade Partners</a:t>
            </a:r>
            <a:endParaRPr lang="en-US" sz="2187" dirty="0"/>
          </a:p>
        </p:txBody>
      </p:sp>
      <p:sp>
        <p:nvSpPr>
          <p:cNvPr id="10" name="Text 5"/>
          <p:cNvSpPr/>
          <p:nvPr/>
        </p:nvSpPr>
        <p:spPr>
          <a:xfrm>
            <a:off x="7537252" y="4358045"/>
            <a:ext cx="4522470" cy="2132409"/>
          </a:xfrm>
          <a:prstGeom prst="rect">
            <a:avLst/>
          </a:prstGeom>
          <a:noFill/>
          <a:ln/>
        </p:spPr>
        <p:txBody>
          <a:bodyPr wrap="square" rtlCol="0" anchor="t"/>
          <a:lstStyle/>
          <a:p>
            <a:pPr marL="0" indent="0" algn="l">
              <a:lnSpc>
                <a:spcPts val="2799"/>
              </a:lnSpc>
              <a:buNone/>
            </a:pPr>
            <a:r>
              <a:rPr lang="en-US" sz="1750" dirty="0">
                <a:solidFill>
                  <a:srgbClr val="E5E0DF"/>
                </a:solidFill>
                <a:latin typeface="Overpass" pitchFamily="34" charset="0"/>
                <a:ea typeface="Overpass" pitchFamily="34" charset="-122"/>
                <a:cs typeface="Overpass" pitchFamily="34" charset="-120"/>
              </a:rPr>
              <a:t>India and Gulf region are good trade partners and understand that the thorough study between these two cultures will definitely boost the economic framework required to strengthen the consumer product industry as a whole.</a:t>
            </a:r>
            <a:endParaRPr lang="en-US" sz="1750" dirty="0"/>
          </a:p>
        </p:txBody>
      </p:sp>
      <p:pic>
        <p:nvPicPr>
          <p:cNvPr id="11"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C0C"/>
          </a:solidFill>
          <a:ln/>
        </p:spPr>
      </p:sp>
      <p:sp>
        <p:nvSpPr>
          <p:cNvPr id="4" name="Text 1"/>
          <p:cNvSpPr/>
          <p:nvPr/>
        </p:nvSpPr>
        <p:spPr>
          <a:xfrm>
            <a:off x="2348389" y="2422208"/>
            <a:ext cx="8352473" cy="694373"/>
          </a:xfrm>
          <a:prstGeom prst="rect">
            <a:avLst/>
          </a:prstGeom>
          <a:noFill/>
          <a:ln/>
        </p:spPr>
        <p:txBody>
          <a:bodyPr wrap="none" rtlCol="0" anchor="t"/>
          <a:lstStyle/>
          <a:p>
            <a:pPr marL="0" indent="0">
              <a:lnSpc>
                <a:spcPts val="5468"/>
              </a:lnSpc>
              <a:buNone/>
            </a:pPr>
            <a:r>
              <a:rPr lang="en-US" sz="4374" b="1" kern="0" spc="-131" dirty="0">
                <a:solidFill>
                  <a:srgbClr val="FFFFFF"/>
                </a:solidFill>
                <a:latin typeface="Overpass" pitchFamily="34" charset="0"/>
                <a:ea typeface="Overpass" pitchFamily="34" charset="-122"/>
                <a:cs typeface="Overpass" pitchFamily="34" charset="-120"/>
              </a:rPr>
              <a:t>Future Predictions and Hypothesis</a:t>
            </a:r>
            <a:endParaRPr lang="en-US" sz="4374" dirty="0"/>
          </a:p>
        </p:txBody>
      </p:sp>
      <p:sp>
        <p:nvSpPr>
          <p:cNvPr id="5" name="Text 2"/>
          <p:cNvSpPr/>
          <p:nvPr/>
        </p:nvSpPr>
        <p:spPr>
          <a:xfrm>
            <a:off x="2348389" y="3672007"/>
            <a:ext cx="4800124" cy="666512"/>
          </a:xfrm>
          <a:prstGeom prst="rect">
            <a:avLst/>
          </a:prstGeom>
          <a:noFill/>
          <a:ln/>
        </p:spPr>
        <p:txBody>
          <a:bodyPr wrap="none" rtlCol="0" anchor="t"/>
          <a:lstStyle/>
          <a:p>
            <a:pPr marL="0" indent="0" algn="ctr">
              <a:lnSpc>
                <a:spcPts val="5249"/>
              </a:lnSpc>
              <a:buNone/>
            </a:pPr>
            <a:r>
              <a:rPr lang="en-US" sz="5249" b="1" dirty="0">
                <a:solidFill>
                  <a:srgbClr val="E5E0DF"/>
                </a:solidFill>
                <a:latin typeface="Overpass" pitchFamily="34" charset="0"/>
                <a:ea typeface="Overpass" pitchFamily="34" charset="-122"/>
                <a:cs typeface="Overpass" pitchFamily="34" charset="-120"/>
              </a:rPr>
              <a:t>1</a:t>
            </a:r>
            <a:endParaRPr lang="en-US" sz="5249" dirty="0"/>
          </a:p>
        </p:txBody>
      </p:sp>
      <p:sp>
        <p:nvSpPr>
          <p:cNvPr id="6" name="Text 3"/>
          <p:cNvSpPr/>
          <p:nvPr/>
        </p:nvSpPr>
        <p:spPr>
          <a:xfrm>
            <a:off x="3096220" y="4616172"/>
            <a:ext cx="3304342" cy="347186"/>
          </a:xfrm>
          <a:prstGeom prst="rect">
            <a:avLst/>
          </a:prstGeom>
          <a:noFill/>
          <a:ln/>
        </p:spPr>
        <p:txBody>
          <a:bodyPr wrap="none" rtlCol="0" anchor="t"/>
          <a:lstStyle/>
          <a:p>
            <a:pPr marL="0" indent="0" algn="ctr">
              <a:lnSpc>
                <a:spcPts val="2734"/>
              </a:lnSpc>
              <a:buNone/>
            </a:pPr>
            <a:r>
              <a:rPr lang="en-US" sz="2187" b="1" kern="0" spc="-66" dirty="0">
                <a:solidFill>
                  <a:srgbClr val="E5E0DF"/>
                </a:solidFill>
                <a:latin typeface="Overpass" pitchFamily="34" charset="0"/>
                <a:ea typeface="Overpass" pitchFamily="34" charset="-122"/>
                <a:cs typeface="Overpass" pitchFamily="34" charset="-120"/>
              </a:rPr>
              <a:t>Consumer Decision Making</a:t>
            </a:r>
            <a:endParaRPr lang="en-US" sz="2187" dirty="0"/>
          </a:p>
        </p:txBody>
      </p:sp>
      <p:sp>
        <p:nvSpPr>
          <p:cNvPr id="7" name="Text 4"/>
          <p:cNvSpPr/>
          <p:nvPr/>
        </p:nvSpPr>
        <p:spPr>
          <a:xfrm>
            <a:off x="2348389" y="5096589"/>
            <a:ext cx="4800124" cy="710803"/>
          </a:xfrm>
          <a:prstGeom prst="rect">
            <a:avLst/>
          </a:prstGeom>
          <a:noFill/>
          <a:ln/>
        </p:spPr>
        <p:txBody>
          <a:bodyPr wrap="square" rtlCol="0" anchor="t"/>
          <a:lstStyle/>
          <a:p>
            <a:pPr marL="0" indent="0" algn="ctr">
              <a:lnSpc>
                <a:spcPts val="2799"/>
              </a:lnSpc>
              <a:buNone/>
            </a:pPr>
            <a:r>
              <a:rPr lang="en-US" sz="1750" dirty="0">
                <a:solidFill>
                  <a:srgbClr val="E5E0DF"/>
                </a:solidFill>
                <a:latin typeface="Overpass" pitchFamily="34" charset="0"/>
                <a:ea typeface="Overpass" pitchFamily="34" charset="-122"/>
                <a:cs typeface="Overpass" pitchFamily="34" charset="-120"/>
              </a:rPr>
              <a:t>Demonstrating the impact of cultural differences on consumer decision-making</a:t>
            </a:r>
            <a:endParaRPr lang="en-US" sz="1750" dirty="0"/>
          </a:p>
        </p:txBody>
      </p:sp>
      <p:sp>
        <p:nvSpPr>
          <p:cNvPr id="8" name="Text 5"/>
          <p:cNvSpPr/>
          <p:nvPr/>
        </p:nvSpPr>
        <p:spPr>
          <a:xfrm>
            <a:off x="7481768" y="3672007"/>
            <a:ext cx="4800124" cy="666512"/>
          </a:xfrm>
          <a:prstGeom prst="rect">
            <a:avLst/>
          </a:prstGeom>
          <a:noFill/>
          <a:ln/>
        </p:spPr>
        <p:txBody>
          <a:bodyPr wrap="none" rtlCol="0" anchor="t"/>
          <a:lstStyle/>
          <a:p>
            <a:pPr marL="0" indent="0" algn="ctr">
              <a:lnSpc>
                <a:spcPts val="5249"/>
              </a:lnSpc>
              <a:buNone/>
            </a:pPr>
            <a:r>
              <a:rPr lang="en-US" sz="5249" b="1" dirty="0">
                <a:solidFill>
                  <a:srgbClr val="E5E0DF"/>
                </a:solidFill>
                <a:latin typeface="Overpass" pitchFamily="34" charset="0"/>
                <a:ea typeface="Overpass" pitchFamily="34" charset="-122"/>
                <a:cs typeface="Overpass" pitchFamily="34" charset="-120"/>
              </a:rPr>
              <a:t>2</a:t>
            </a:r>
            <a:endParaRPr lang="en-US" sz="5249" dirty="0"/>
          </a:p>
        </p:txBody>
      </p:sp>
      <p:sp>
        <p:nvSpPr>
          <p:cNvPr id="9" name="Text 6"/>
          <p:cNvSpPr/>
          <p:nvPr/>
        </p:nvSpPr>
        <p:spPr>
          <a:xfrm>
            <a:off x="8493085" y="4616172"/>
            <a:ext cx="2777490" cy="347186"/>
          </a:xfrm>
          <a:prstGeom prst="rect">
            <a:avLst/>
          </a:prstGeom>
          <a:noFill/>
          <a:ln/>
        </p:spPr>
        <p:txBody>
          <a:bodyPr wrap="none" rtlCol="0" anchor="t"/>
          <a:lstStyle/>
          <a:p>
            <a:pPr marL="0" indent="0" algn="ctr">
              <a:lnSpc>
                <a:spcPts val="2734"/>
              </a:lnSpc>
              <a:buNone/>
            </a:pPr>
            <a:r>
              <a:rPr lang="en-US" sz="2187" b="1" kern="0" spc="-66" dirty="0">
                <a:solidFill>
                  <a:srgbClr val="E5E0DF"/>
                </a:solidFill>
                <a:latin typeface="Overpass" pitchFamily="34" charset="0"/>
                <a:ea typeface="Overpass" pitchFamily="34" charset="-122"/>
                <a:cs typeface="Overpass" pitchFamily="34" charset="-120"/>
              </a:rPr>
              <a:t>Economic Framework</a:t>
            </a:r>
            <a:endParaRPr lang="en-US" sz="2187" dirty="0"/>
          </a:p>
        </p:txBody>
      </p:sp>
      <p:sp>
        <p:nvSpPr>
          <p:cNvPr id="10" name="Text 7"/>
          <p:cNvSpPr/>
          <p:nvPr/>
        </p:nvSpPr>
        <p:spPr>
          <a:xfrm>
            <a:off x="7481768" y="5096589"/>
            <a:ext cx="4800124" cy="710803"/>
          </a:xfrm>
          <a:prstGeom prst="rect">
            <a:avLst/>
          </a:prstGeom>
          <a:noFill/>
          <a:ln/>
        </p:spPr>
        <p:txBody>
          <a:bodyPr wrap="square" rtlCol="0" anchor="t"/>
          <a:lstStyle/>
          <a:p>
            <a:pPr marL="0" indent="0" algn="ctr">
              <a:lnSpc>
                <a:spcPts val="2799"/>
              </a:lnSpc>
              <a:buNone/>
            </a:pPr>
            <a:r>
              <a:rPr lang="en-US" sz="1750" dirty="0">
                <a:solidFill>
                  <a:srgbClr val="E5E0DF"/>
                </a:solidFill>
                <a:latin typeface="Overpass" pitchFamily="34" charset="0"/>
                <a:ea typeface="Overpass" pitchFamily="34" charset="-122"/>
                <a:cs typeface="Overpass" pitchFamily="34" charset="-120"/>
              </a:rPr>
              <a:t>Strengthening the economic framework through cultural understanding</a:t>
            </a:r>
            <a:endParaRPr lang="en-US" sz="1750" dirty="0"/>
          </a:p>
        </p:txBody>
      </p:sp>
      <p:pic>
        <p:nvPicPr>
          <p:cNvPr id="1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468</Words>
  <Application>Microsoft Office PowerPoint</Application>
  <PresentationFormat>Custom</PresentationFormat>
  <Paragraphs>109</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Slide 2</vt:lpstr>
      <vt:lpstr>Slide 3</vt:lpstr>
      <vt:lpstr>Slide 4</vt:lpstr>
      <vt:lpstr>Slide 5</vt:lpstr>
      <vt:lpstr>Slide 6</vt:lpstr>
      <vt:lpstr>Slide 7</vt:lpstr>
      <vt:lpstr>Slide 8</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1</cp:revision>
  <dcterms:created xsi:type="dcterms:W3CDTF">2024-03-08T07:04:34Z</dcterms:created>
  <dcterms:modified xsi:type="dcterms:W3CDTF">2024-03-09T12:22:38Z</dcterms:modified>
</cp:coreProperties>
</file>