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8" r:id="rId3"/>
    <p:sldId id="259" r:id="rId4"/>
    <p:sldId id="260" r:id="rId5"/>
    <p:sldId id="261" r:id="rId6"/>
    <p:sldId id="257" r:id="rId7"/>
    <p:sldId id="262" r:id="rId8"/>
    <p:sldId id="264"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015" autoAdjust="0"/>
    <p:restoredTop sz="94660"/>
  </p:normalViewPr>
  <p:slideViewPr>
    <p:cSldViewPr snapToGrid="0">
      <p:cViewPr varScale="1">
        <p:scale>
          <a:sx n="89" d="100"/>
          <a:sy n="89" d="100"/>
        </p:scale>
        <p:origin x="-126" y="-15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C765B1F-8607-4AE7-8FB1-AC98AEA04E9D}"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365BC7-FE3E-42B1-940E-FD2EE2E6E4B4}" type="slidenum">
              <a:rPr lang="en-US" smtClean="0"/>
              <a:pPr/>
              <a:t>‹#›</a:t>
            </a:fld>
            <a:endParaRPr lang="en-US"/>
          </a:p>
        </p:txBody>
      </p:sp>
    </p:spTree>
    <p:extLst>
      <p:ext uri="{BB962C8B-B14F-4D97-AF65-F5344CB8AC3E}">
        <p14:creationId xmlns:p14="http://schemas.microsoft.com/office/powerpoint/2010/main" xmlns="" val="1065731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765B1F-8607-4AE7-8FB1-AC98AEA04E9D}"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365BC7-FE3E-42B1-940E-FD2EE2E6E4B4}" type="slidenum">
              <a:rPr lang="en-US" smtClean="0"/>
              <a:pPr/>
              <a:t>‹#›</a:t>
            </a:fld>
            <a:endParaRPr lang="en-US"/>
          </a:p>
        </p:txBody>
      </p:sp>
    </p:spTree>
    <p:extLst>
      <p:ext uri="{BB962C8B-B14F-4D97-AF65-F5344CB8AC3E}">
        <p14:creationId xmlns:p14="http://schemas.microsoft.com/office/powerpoint/2010/main" xmlns="" val="3387668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0C765B1F-8607-4AE7-8FB1-AC98AEA04E9D}" type="datetimeFigureOut">
              <a:rPr lang="en-US" smtClean="0"/>
              <a:pPr/>
              <a:t>3/12/2024</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5F365BC7-FE3E-42B1-940E-FD2EE2E6E4B4}" type="slidenum">
              <a:rPr lang="en-US" smtClean="0"/>
              <a:pPr/>
              <a:t>‹#›</a:t>
            </a:fld>
            <a:endParaRPr lang="en-US"/>
          </a:p>
        </p:txBody>
      </p:sp>
    </p:spTree>
    <p:extLst>
      <p:ext uri="{BB962C8B-B14F-4D97-AF65-F5344CB8AC3E}">
        <p14:creationId xmlns:p14="http://schemas.microsoft.com/office/powerpoint/2010/main" xmlns="" val="176055859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C765B1F-8607-4AE7-8FB1-AC98AEA04E9D}"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365BC7-FE3E-42B1-940E-FD2EE2E6E4B4}" type="slidenum">
              <a:rPr lang="en-US" smtClean="0"/>
              <a:pPr/>
              <a:t>‹#›</a:t>
            </a:fld>
            <a:endParaRPr lang="en-US"/>
          </a:p>
        </p:txBody>
      </p:sp>
    </p:spTree>
    <p:extLst>
      <p:ext uri="{BB962C8B-B14F-4D97-AF65-F5344CB8AC3E}">
        <p14:creationId xmlns:p14="http://schemas.microsoft.com/office/powerpoint/2010/main" xmlns="" val="3948093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C765B1F-8607-4AE7-8FB1-AC98AEA04E9D}"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365BC7-FE3E-42B1-940E-FD2EE2E6E4B4}" type="slidenum">
              <a:rPr lang="en-US" smtClean="0"/>
              <a:pPr/>
              <a:t>‹#›</a:t>
            </a:fld>
            <a:endParaRPr lang="en-US"/>
          </a:p>
        </p:txBody>
      </p:sp>
    </p:spTree>
    <p:extLst>
      <p:ext uri="{BB962C8B-B14F-4D97-AF65-F5344CB8AC3E}">
        <p14:creationId xmlns:p14="http://schemas.microsoft.com/office/powerpoint/2010/main" xmlns="" val="3331085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C765B1F-8607-4AE7-8FB1-AC98AEA04E9D}"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365BC7-FE3E-42B1-940E-FD2EE2E6E4B4}" type="slidenum">
              <a:rPr lang="en-US" smtClean="0"/>
              <a:pPr/>
              <a:t>‹#›</a:t>
            </a:fld>
            <a:endParaRPr lang="en-US"/>
          </a:p>
        </p:txBody>
      </p:sp>
    </p:spTree>
    <p:extLst>
      <p:ext uri="{BB962C8B-B14F-4D97-AF65-F5344CB8AC3E}">
        <p14:creationId xmlns:p14="http://schemas.microsoft.com/office/powerpoint/2010/main" xmlns="" val="2337329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765B1F-8607-4AE7-8FB1-AC98AEA04E9D}" type="datetimeFigureOut">
              <a:rPr lang="en-US" smtClean="0"/>
              <a:pPr/>
              <a:t>3/12/2024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365BC7-FE3E-42B1-940E-FD2EE2E6E4B4}" type="slidenum">
              <a:rPr lang="en-US" smtClean="0"/>
              <a:pPr/>
              <a:t>‹#›</a:t>
            </a:fld>
            <a:endParaRPr lang="en-US"/>
          </a:p>
        </p:txBody>
      </p:sp>
    </p:spTree>
    <p:extLst>
      <p:ext uri="{BB962C8B-B14F-4D97-AF65-F5344CB8AC3E}">
        <p14:creationId xmlns:p14="http://schemas.microsoft.com/office/powerpoint/2010/main" xmlns="" val="3036244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765B1F-8607-4AE7-8FB1-AC98AEA04E9D}"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365BC7-FE3E-42B1-940E-FD2EE2E6E4B4}" type="slidenum">
              <a:rPr lang="en-US" smtClean="0"/>
              <a:pPr/>
              <a:t>‹#›</a:t>
            </a:fld>
            <a:endParaRPr lang="en-US"/>
          </a:p>
        </p:txBody>
      </p:sp>
    </p:spTree>
    <p:extLst>
      <p:ext uri="{BB962C8B-B14F-4D97-AF65-F5344CB8AC3E}">
        <p14:creationId xmlns:p14="http://schemas.microsoft.com/office/powerpoint/2010/main" xmlns="" val="3942423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765B1F-8607-4AE7-8FB1-AC98AEA04E9D}"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365BC7-FE3E-42B1-940E-FD2EE2E6E4B4}" type="slidenum">
              <a:rPr lang="en-US" smtClean="0"/>
              <a:pPr/>
              <a:t>‹#›</a:t>
            </a:fld>
            <a:endParaRPr lang="en-US"/>
          </a:p>
        </p:txBody>
      </p:sp>
    </p:spTree>
    <p:extLst>
      <p:ext uri="{BB962C8B-B14F-4D97-AF65-F5344CB8AC3E}">
        <p14:creationId xmlns:p14="http://schemas.microsoft.com/office/powerpoint/2010/main" xmlns="" val="3978142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765B1F-8607-4AE7-8FB1-AC98AEA04E9D}"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365BC7-FE3E-42B1-940E-FD2EE2E6E4B4}" type="slidenum">
              <a:rPr lang="en-US" smtClean="0"/>
              <a:pPr/>
              <a:t>‹#›</a:t>
            </a:fld>
            <a:endParaRPr lang="en-US"/>
          </a:p>
        </p:txBody>
      </p:sp>
    </p:spTree>
    <p:extLst>
      <p:ext uri="{BB962C8B-B14F-4D97-AF65-F5344CB8AC3E}">
        <p14:creationId xmlns:p14="http://schemas.microsoft.com/office/powerpoint/2010/main" xmlns="" val="3248389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0C765B1F-8607-4AE7-8FB1-AC98AEA04E9D}" type="datetimeFigureOut">
              <a:rPr lang="en-US" smtClean="0"/>
              <a:pPr/>
              <a:t>3/12/2024</a:t>
            </a:fld>
            <a:endParaRPr lang="en-US"/>
          </a:p>
        </p:txBody>
      </p:sp>
      <p:sp>
        <p:nvSpPr>
          <p:cNvPr id="5" name="Footer Placeholder 4"/>
          <p:cNvSpPr>
            <a:spLocks noGrp="1"/>
          </p:cNvSpPr>
          <p:nvPr>
            <p:ph type="ftr" sz="quarter" idx="11"/>
          </p:nvPr>
        </p:nvSpPr>
        <p:spPr>
          <a:xfrm>
            <a:off x="3776135" y="6422854"/>
            <a:ext cx="4279669" cy="365125"/>
          </a:xfrm>
        </p:spPr>
        <p:txBody>
          <a:bodyPr/>
          <a:lstStyle/>
          <a:p>
            <a:endParaRPr lang="en-US"/>
          </a:p>
        </p:txBody>
      </p:sp>
      <p:sp>
        <p:nvSpPr>
          <p:cNvPr id="6" name="Slide Number Placeholder 5"/>
          <p:cNvSpPr>
            <a:spLocks noGrp="1"/>
          </p:cNvSpPr>
          <p:nvPr>
            <p:ph type="sldNum" sz="quarter" idx="12"/>
          </p:nvPr>
        </p:nvSpPr>
        <p:spPr>
          <a:xfrm>
            <a:off x="8073048" y="6422854"/>
            <a:ext cx="879759" cy="365125"/>
          </a:xfrm>
        </p:spPr>
        <p:txBody>
          <a:bodyPr/>
          <a:lstStyle/>
          <a:p>
            <a:fld id="{5F365BC7-FE3E-42B1-940E-FD2EE2E6E4B4}" type="slidenum">
              <a:rPr lang="en-US" smtClean="0"/>
              <a:pPr/>
              <a:t>‹#›</a:t>
            </a:fld>
            <a:endParaRPr lang="en-US"/>
          </a:p>
        </p:txBody>
      </p:sp>
    </p:spTree>
    <p:extLst>
      <p:ext uri="{BB962C8B-B14F-4D97-AF65-F5344CB8AC3E}">
        <p14:creationId xmlns:p14="http://schemas.microsoft.com/office/powerpoint/2010/main" xmlns="" val="925476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0C765B1F-8607-4AE7-8FB1-AC98AEA04E9D}" type="datetimeFigureOut">
              <a:rPr lang="en-US" smtClean="0"/>
              <a:pPr/>
              <a:t>3/12/2024</a:t>
            </a:fld>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5F365BC7-FE3E-42B1-940E-FD2EE2E6E4B4}" type="slidenum">
              <a:rPr lang="en-US" smtClean="0"/>
              <a:pPr/>
              <a:t>‹#›</a:t>
            </a:fld>
            <a:endParaRPr lang="en-US"/>
          </a:p>
        </p:txBody>
      </p:sp>
    </p:spTree>
    <p:extLst>
      <p:ext uri="{BB962C8B-B14F-4D97-AF65-F5344CB8AC3E}">
        <p14:creationId xmlns:p14="http://schemas.microsoft.com/office/powerpoint/2010/main" xmlns="" val="2802886649"/>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829F79-804A-0D46-A9A2-817020D03B08}"/>
              </a:ext>
            </a:extLst>
          </p:cNvPr>
          <p:cNvSpPr>
            <a:spLocks noGrp="1"/>
          </p:cNvSpPr>
          <p:nvPr>
            <p:ph type="ctrTitle"/>
          </p:nvPr>
        </p:nvSpPr>
        <p:spPr>
          <a:xfrm>
            <a:off x="2362541" y="2662177"/>
            <a:ext cx="8001000" cy="1354238"/>
          </a:xfrm>
        </p:spPr>
        <p:txBody>
          <a:bodyPr>
            <a:normAutofit fontScale="90000"/>
          </a:bodyPr>
          <a:lstStyle/>
          <a:p>
            <a:pPr algn="ctr"/>
            <a:r>
              <a:rPr lang="en-GB" sz="4000" b="1" kern="100" dirty="0">
                <a:effectLst/>
                <a:ea typeface="Calibri" panose="020F0502020204030204" pitchFamily="34" charset="0"/>
                <a:cs typeface="Mangal" panose="02040503050203030202" pitchFamily="18" charset="0"/>
              </a:rPr>
              <a:t>AI POWERED PREDICTIVE ANALYTICS TO IDENTIFY CERTAIN MENTAL CONDITIONS OR COGNITIVE IMPAIRMENTS</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Rectangle 2"/>
          <p:cNvSpPr/>
          <p:nvPr/>
        </p:nvSpPr>
        <p:spPr>
          <a:xfrm>
            <a:off x="0" y="5793896"/>
            <a:ext cx="2015360" cy="369332"/>
          </a:xfrm>
          <a:prstGeom prst="rect">
            <a:avLst/>
          </a:prstGeom>
        </p:spPr>
        <p:txBody>
          <a:bodyPr wrap="none">
            <a:spAutoFit/>
          </a:bodyPr>
          <a:lstStyle/>
          <a:p>
            <a:r>
              <a:rPr lang="en-US" b="1" dirty="0" smtClean="0"/>
              <a:t>MADHURI VAGAL </a:t>
            </a:r>
            <a:endParaRPr lang="en-US" b="1" dirty="0"/>
          </a:p>
        </p:txBody>
      </p:sp>
      <p:sp>
        <p:nvSpPr>
          <p:cNvPr id="4" name="Rectangle 3"/>
          <p:cNvSpPr/>
          <p:nvPr/>
        </p:nvSpPr>
        <p:spPr>
          <a:xfrm>
            <a:off x="0" y="6181172"/>
            <a:ext cx="2519536" cy="369332"/>
          </a:xfrm>
          <a:prstGeom prst="rect">
            <a:avLst/>
          </a:prstGeom>
        </p:spPr>
        <p:txBody>
          <a:bodyPr wrap="none">
            <a:spAutoFit/>
          </a:bodyPr>
          <a:lstStyle/>
          <a:p>
            <a:r>
              <a:rPr lang="en-US" b="1" dirty="0" smtClean="0"/>
              <a:t>Subject: PSYCHOLOGY</a:t>
            </a:r>
            <a:endParaRPr lang="en-US" b="1" dirty="0"/>
          </a:p>
        </p:txBody>
      </p:sp>
    </p:spTree>
    <p:extLst>
      <p:ext uri="{BB962C8B-B14F-4D97-AF65-F5344CB8AC3E}">
        <p14:creationId xmlns:p14="http://schemas.microsoft.com/office/powerpoint/2010/main" xmlns="" val="29163627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7FABFB-9AE7-C991-AA96-78F151871DE3}"/>
              </a:ext>
            </a:extLst>
          </p:cNvPr>
          <p:cNvSpPr>
            <a:spLocks noGrp="1"/>
          </p:cNvSpPr>
          <p:nvPr>
            <p:ph type="title"/>
          </p:nvPr>
        </p:nvSpPr>
        <p:spPr/>
        <p:txBody>
          <a:bodyPr/>
          <a:lstStyle/>
          <a:p>
            <a:r>
              <a:rPr lang="en-US" b="1" dirty="0"/>
              <a:t>INTRODUCTION</a:t>
            </a:r>
          </a:p>
        </p:txBody>
      </p:sp>
      <p:sp>
        <p:nvSpPr>
          <p:cNvPr id="6" name="Subtitle 5">
            <a:extLst>
              <a:ext uri="{FF2B5EF4-FFF2-40B4-BE49-F238E27FC236}">
                <a16:creationId xmlns:a16="http://schemas.microsoft.com/office/drawing/2014/main" xmlns="" id="{6BD22B5A-A5AE-061D-BDFB-3587BA2C3780}"/>
              </a:ext>
            </a:extLst>
          </p:cNvPr>
          <p:cNvSpPr>
            <a:spLocks noGrp="1"/>
          </p:cNvSpPr>
          <p:nvPr>
            <p:ph type="subTitle" idx="4294967295"/>
          </p:nvPr>
        </p:nvSpPr>
        <p:spPr>
          <a:xfrm>
            <a:off x="486137" y="2071868"/>
            <a:ext cx="11076972" cy="4501956"/>
          </a:xfrm>
        </p:spPr>
        <p:txBody>
          <a:bodyPr>
            <a:normAutofit/>
          </a:bodyPr>
          <a:lstStyle/>
          <a:p>
            <a:pPr marL="285750" indent="-285750" algn="just">
              <a:buFont typeface="Arial" panose="020B0604020202020204" pitchFamily="34" charset="0"/>
              <a:buChar char="•"/>
            </a:pPr>
            <a:r>
              <a:rPr lang="en-GB" sz="2400" dirty="0">
                <a:effectLst/>
                <a:latin typeface="Times New Roman" panose="02020603050405020304" pitchFamily="18" charset="0"/>
                <a:ea typeface="Calibri" panose="020F0502020204030204" pitchFamily="34" charset="0"/>
              </a:rPr>
              <a:t>Because it provides novel options for early identification, individualized therapy, and intervention tactics addressing a range of mental disorders and cognitive impairments, predictive analytics is a key player in the transformation of mental healthcare. </a:t>
            </a:r>
          </a:p>
          <a:p>
            <a:pPr marL="285750" indent="-285750" algn="just">
              <a:buFont typeface="Arial" panose="020B0604020202020204" pitchFamily="34" charset="0"/>
              <a:buChar char="•"/>
            </a:pPr>
            <a:r>
              <a:rPr lang="en-GB" sz="2400" dirty="0">
                <a:effectLst/>
                <a:latin typeface="Times New Roman" panose="02020603050405020304" pitchFamily="18" charset="0"/>
                <a:ea typeface="Calibri" panose="020F0502020204030204" pitchFamily="34" charset="0"/>
              </a:rPr>
              <a:t>Healthcare professionals can take proactive measures to intervene and potentially stop the progression of illnesses or decrease their impact when conditions are identified early. Predictive analytics also enhances therapy efficacy and overall patient outcomes by customizing treatment regimens to each patient's specific needs, preferences, and responses.</a:t>
            </a:r>
          </a:p>
          <a:p>
            <a:pPr marL="285750" indent="-285750" algn="just">
              <a:buFont typeface="Arial" panose="020B0604020202020204" pitchFamily="34" charset="0"/>
              <a:buChar char="•"/>
            </a:pPr>
            <a:r>
              <a:rPr lang="en-GB" sz="2400" dirty="0">
                <a:effectLst/>
                <a:latin typeface="Times New Roman" panose="02020603050405020304" pitchFamily="18" charset="0"/>
                <a:ea typeface="Calibri" panose="020F0502020204030204" pitchFamily="34" charset="0"/>
              </a:rPr>
              <a:t>Predictive analytics makes sure interventions are focused where they are most needed, reducing inequities in access and care quality. It does this by optimizing resource allocation and service delivery.</a:t>
            </a:r>
            <a:endParaRPr lang="en-GB" sz="2400" dirty="0">
              <a:latin typeface="Times New Roman" panose="02020603050405020304" pitchFamily="18" charset="0"/>
              <a:ea typeface="Calibri" panose="020F0502020204030204" pitchFamily="34" charset="0"/>
            </a:endParaRPr>
          </a:p>
          <a:p>
            <a:pPr marL="285750" indent="-285750" algn="just">
              <a:buFont typeface="Arial" panose="020B0604020202020204" pitchFamily="34" charset="0"/>
              <a:buChar char="•"/>
            </a:pPr>
            <a:endParaRPr lang="en-US" sz="2800" dirty="0"/>
          </a:p>
        </p:txBody>
      </p:sp>
    </p:spTree>
    <p:extLst>
      <p:ext uri="{BB962C8B-B14F-4D97-AF65-F5344CB8AC3E}">
        <p14:creationId xmlns:p14="http://schemas.microsoft.com/office/powerpoint/2010/main" xmlns="" val="34174926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6422B860-A36D-C452-4360-75401D4FC650}"/>
              </a:ext>
            </a:extLst>
          </p:cNvPr>
          <p:cNvSpPr>
            <a:spLocks noGrp="1"/>
          </p:cNvSpPr>
          <p:nvPr>
            <p:ph idx="1"/>
          </p:nvPr>
        </p:nvSpPr>
        <p:spPr>
          <a:xfrm>
            <a:off x="312738" y="2011363"/>
            <a:ext cx="11517312" cy="4575175"/>
          </a:xfrm>
        </p:spPr>
        <p:txBody>
          <a:bodyPr/>
          <a:lstStyle/>
          <a:p>
            <a:r>
              <a:rPr lang="en-GB" sz="2400" dirty="0">
                <a:effectLst/>
                <a:latin typeface="Times New Roman" panose="02020603050405020304" pitchFamily="18" charset="0"/>
                <a:ea typeface="Calibri" panose="020F0502020204030204" pitchFamily="34" charset="0"/>
              </a:rPr>
              <a:t>Mental illnesses and cognitive deficits pose a serious threat to global health and have a wide-ranging effect on people's lives, families, and society. </a:t>
            </a:r>
          </a:p>
          <a:p>
            <a:r>
              <a:rPr lang="en-GB" sz="2400" dirty="0">
                <a:effectLst/>
                <a:latin typeface="Times New Roman" panose="02020603050405020304" pitchFamily="18" charset="0"/>
                <a:ea typeface="Calibri" panose="020F0502020204030204" pitchFamily="34" charset="0"/>
              </a:rPr>
              <a:t>These mental health issues, which range from serious illnesses like schizophrenia and bipolar disorder to mood disorders like sadness and anxiety, can cause excruciating pain, reduced functioning, and a lower quality of life.</a:t>
            </a:r>
            <a:endParaRPr lang="en-GB" sz="2400" dirty="0">
              <a:latin typeface="Times New Roman" panose="02020603050405020304" pitchFamily="18" charset="0"/>
              <a:ea typeface="Calibri" panose="020F0502020204030204" pitchFamily="34" charset="0"/>
            </a:endParaRPr>
          </a:p>
          <a:p>
            <a:r>
              <a:rPr lang="en-GB" sz="2400" kern="100" dirty="0">
                <a:effectLst/>
                <a:latin typeface="Times New Roman" panose="02020603050405020304" pitchFamily="18" charset="0"/>
                <a:ea typeface="Calibri" panose="020F0502020204030204" pitchFamily="34" charset="0"/>
                <a:cs typeface="Mangal" panose="02040503050203030202" pitchFamily="18" charset="0"/>
              </a:rPr>
              <a:t>Beyond just causing personal pain, mental illnesses and cognitive deficits have an impact on healthcare systems, economic stability, and productivity in society. A comprehensive strategy that includes early detection, easily accessible treatment options, destigmatization initiatives, and improved support for mental healthcare infrastructure and research is needed to address the prevalence and impact of these diseases</a:t>
            </a:r>
            <a:r>
              <a:rPr lang="en-US" sz="2400" kern="100" dirty="0">
                <a:effectLst/>
                <a:latin typeface="Times New Roman" panose="02020603050405020304" pitchFamily="18" charset="0"/>
                <a:ea typeface="Calibri" panose="020F0502020204030204" pitchFamily="34" charset="0"/>
                <a:cs typeface="Mangal" panose="02040503050203030202" pitchFamily="18" charset="0"/>
              </a:rPr>
              <a:t>.</a:t>
            </a:r>
            <a:endParaRPr lang="en-US" sz="24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xmlns="" val="2755717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BB829D-2F94-6FDE-9D50-EFFC6E583CCC}"/>
              </a:ext>
            </a:extLst>
          </p:cNvPr>
          <p:cNvSpPr>
            <a:spLocks noGrp="1"/>
          </p:cNvSpPr>
          <p:nvPr>
            <p:ph type="title"/>
          </p:nvPr>
        </p:nvSpPr>
        <p:spPr>
          <a:xfrm>
            <a:off x="1202919" y="376774"/>
            <a:ext cx="9784080" cy="1508760"/>
          </a:xfrm>
        </p:spPr>
        <p:txBody>
          <a:bodyPr/>
          <a:lstStyle/>
          <a:p>
            <a:r>
              <a:rPr lang="en-GB" sz="2800" b="1" kern="100" dirty="0">
                <a:effectLst/>
                <a:ea typeface="Calibri" panose="020F0502020204030204" pitchFamily="34" charset="0"/>
                <a:cs typeface="Mangal" panose="02040503050203030202" pitchFamily="18" charset="0"/>
              </a:rPr>
              <a:t>OVERVIEW OF MENTAL CONDITIONS AND COGNITIVE IMPAIRMENTS</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E35F488C-C759-54AC-BE4E-24F236D92637}"/>
              </a:ext>
            </a:extLst>
          </p:cNvPr>
          <p:cNvSpPr>
            <a:spLocks noGrp="1"/>
          </p:cNvSpPr>
          <p:nvPr>
            <p:ph idx="1"/>
          </p:nvPr>
        </p:nvSpPr>
        <p:spPr>
          <a:xfrm>
            <a:off x="497711" y="2011680"/>
            <a:ext cx="11239018" cy="4597464"/>
          </a:xfrm>
        </p:spPr>
        <p:txBody>
          <a:bodyPr>
            <a:normAutofit/>
          </a:bodyPr>
          <a:lstStyle/>
          <a:p>
            <a:pPr algn="just"/>
            <a:r>
              <a:rPr lang="en-GB" sz="2400" dirty="0">
                <a:effectLst/>
                <a:latin typeface="Times New Roman" panose="02020603050405020304" pitchFamily="18" charset="0"/>
                <a:ea typeface="Calibri" panose="020F0502020204030204" pitchFamily="34" charset="0"/>
              </a:rPr>
              <a:t>A broad spectrum of problems that impact thoughts, emotions, and behavior are included in mental health disorders. These include psychotic disorders like schizophrenia, anxiety disorders like panic disorder and generalized anxiety disorder, mood disorders like depression and bipolar disorder, and personality disorders like borderline personality disorder.</a:t>
            </a:r>
          </a:p>
          <a:p>
            <a:pPr algn="just"/>
            <a:r>
              <a:rPr lang="en-GB" sz="2400" dirty="0">
                <a:effectLst/>
                <a:latin typeface="Times New Roman" panose="02020603050405020304" pitchFamily="18" charset="0"/>
                <a:ea typeface="Calibri" panose="020F0502020204030204" pitchFamily="34" charset="0"/>
              </a:rPr>
              <a:t>Furthermore, conditions that affect cognitive function—such as memory, attention, and executive functioning—are referred to as cognitive impairments. </a:t>
            </a:r>
            <a:endParaRPr lang="en-GB" sz="2400" dirty="0">
              <a:latin typeface="Times New Roman" panose="02020603050405020304" pitchFamily="18" charset="0"/>
              <a:ea typeface="Calibri" panose="020F0502020204030204" pitchFamily="34" charset="0"/>
            </a:endParaRPr>
          </a:p>
          <a:p>
            <a:pPr algn="just"/>
            <a:r>
              <a:rPr lang="en-GB" sz="2400" dirty="0">
                <a:effectLst/>
                <a:latin typeface="Times New Roman" panose="02020603050405020304" pitchFamily="18" charset="0"/>
                <a:ea typeface="Calibri" panose="020F0502020204030204" pitchFamily="34" charset="0"/>
              </a:rPr>
              <a:t>This category include neurodegenerative disorders like dementia and Alzheimer's disease as well as neurodevelopmental disorders like attention-deficit/hyperactivity disorder (ADHD) and autism spectrum disorder. </a:t>
            </a:r>
          </a:p>
          <a:p>
            <a:pPr algn="just"/>
            <a:endParaRPr lang="en-US" sz="2800" dirty="0"/>
          </a:p>
        </p:txBody>
      </p:sp>
    </p:spTree>
    <p:extLst>
      <p:ext uri="{BB962C8B-B14F-4D97-AF65-F5344CB8AC3E}">
        <p14:creationId xmlns:p14="http://schemas.microsoft.com/office/powerpoint/2010/main" xmlns="" val="2532127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6974E25-4BDE-87E9-093E-BF61108CAB6E}"/>
              </a:ext>
            </a:extLst>
          </p:cNvPr>
          <p:cNvSpPr>
            <a:spLocks noGrp="1"/>
          </p:cNvSpPr>
          <p:nvPr>
            <p:ph type="title"/>
          </p:nvPr>
        </p:nvSpPr>
        <p:spPr/>
        <p:txBody>
          <a:bodyPr/>
          <a:lstStyle/>
          <a:p>
            <a:r>
              <a:rPr lang="en-GB" sz="3200" b="1" kern="100" dirty="0">
                <a:effectLst/>
                <a:ea typeface="Calibri" panose="020F0502020204030204" pitchFamily="34" charset="0"/>
                <a:cs typeface="Mangal" panose="02040503050203030202" pitchFamily="18" charset="0"/>
              </a:rPr>
              <a:t>CURRENT DIAGNOSTIC METHODS</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427D3D7F-6FDA-8C86-EC8E-CB65500D4941}"/>
              </a:ext>
            </a:extLst>
          </p:cNvPr>
          <p:cNvSpPr>
            <a:spLocks noGrp="1"/>
          </p:cNvSpPr>
          <p:nvPr>
            <p:ph idx="1"/>
          </p:nvPr>
        </p:nvSpPr>
        <p:spPr>
          <a:xfrm>
            <a:off x="231494" y="2011680"/>
            <a:ext cx="11632557" cy="4690062"/>
          </a:xfrm>
        </p:spPr>
        <p:txBody>
          <a:bodyPr>
            <a:normAutofit/>
          </a:bodyPr>
          <a:lstStyle/>
          <a:p>
            <a:r>
              <a:rPr lang="en-GB" sz="2400" dirty="0">
                <a:effectLst/>
                <a:latin typeface="Times New Roman" panose="02020603050405020304" pitchFamily="18" charset="0"/>
                <a:ea typeface="Calibri" panose="020F0502020204030204" pitchFamily="34" charset="0"/>
              </a:rPr>
              <a:t>A range of techniques are used in the current diagnostic process for mental health illnesses and cognitive impairments, such as self-report questionnaires, clinical interviews, and neuropsychological evaluations.</a:t>
            </a:r>
          </a:p>
          <a:p>
            <a:r>
              <a:rPr lang="en-GB" sz="2400" dirty="0">
                <a:effectLst/>
                <a:latin typeface="Times New Roman" panose="02020603050405020304" pitchFamily="18" charset="0"/>
                <a:ea typeface="Calibri" panose="020F0502020204030204" pitchFamily="34" charset="0"/>
              </a:rPr>
              <a:t>In order to evaluate a patient's symptoms, medical history, and functioning, a healthcare professional and patient engage in structured or semi-structured dialogues known as clinical interviews.</a:t>
            </a:r>
            <a:endParaRPr lang="en-GB" sz="2400" dirty="0">
              <a:latin typeface="Times New Roman" panose="02020603050405020304" pitchFamily="18" charset="0"/>
              <a:ea typeface="Calibri" panose="020F0502020204030204" pitchFamily="34" charset="0"/>
            </a:endParaRPr>
          </a:p>
          <a:p>
            <a:r>
              <a:rPr lang="en-GB" sz="2400" dirty="0">
                <a:effectLst/>
                <a:latin typeface="Times New Roman" panose="02020603050405020304" pitchFamily="18" charset="0"/>
                <a:ea typeface="Calibri" panose="020F0502020204030204" pitchFamily="34" charset="0"/>
              </a:rPr>
              <a:t>Standardized tests are used in neuropsychological evaluations to measure executive function, memory, attention, and cognitive ability. People can report their symptoms and experiences using self-report questionnaires, such as the Hamilton Anxiety Rating Scale or the Beck Depression Inventory.</a:t>
            </a:r>
          </a:p>
          <a:p>
            <a:r>
              <a:rPr lang="en-GB" sz="2400" kern="100" dirty="0">
                <a:effectLst/>
                <a:latin typeface="Times New Roman" panose="02020603050405020304" pitchFamily="18" charset="0"/>
                <a:ea typeface="Calibri" panose="020F0502020204030204" pitchFamily="34" charset="0"/>
                <a:cs typeface="Mangal" panose="02040503050203030202" pitchFamily="18" charset="0"/>
              </a:rPr>
              <a:t>Incorporating objective measurements like biomarker analysis or neuroimaging has the potential to improve treatment planning and diagnosis accuracy in the future.</a:t>
            </a:r>
            <a:endParaRPr lang="en-US" sz="24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sz="2800" dirty="0"/>
          </a:p>
        </p:txBody>
      </p:sp>
    </p:spTree>
    <p:extLst>
      <p:ext uri="{BB962C8B-B14F-4D97-AF65-F5344CB8AC3E}">
        <p14:creationId xmlns:p14="http://schemas.microsoft.com/office/powerpoint/2010/main" xmlns="" val="490747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0D2A4E59-8D0F-BFBE-930F-AD398D405521}"/>
              </a:ext>
            </a:extLst>
          </p:cNvPr>
          <p:cNvSpPr>
            <a:spLocks noGrp="1"/>
          </p:cNvSpPr>
          <p:nvPr>
            <p:ph type="title"/>
          </p:nvPr>
        </p:nvSpPr>
        <p:spPr/>
        <p:txBody>
          <a:bodyPr/>
          <a:lstStyle/>
          <a:p>
            <a:r>
              <a:rPr lang="en-GB" sz="3200" b="1" kern="100" dirty="0">
                <a:effectLst/>
                <a:ea typeface="Calibri" panose="020F0502020204030204" pitchFamily="34" charset="0"/>
                <a:cs typeface="Mangal" panose="02040503050203030202" pitchFamily="18" charset="0"/>
              </a:rPr>
              <a:t>ROLE OF PREDICTIVE ANALYTICS IN MENTAL HEALTH</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5" name="Content Placeholder 4">
            <a:extLst>
              <a:ext uri="{FF2B5EF4-FFF2-40B4-BE49-F238E27FC236}">
                <a16:creationId xmlns:a16="http://schemas.microsoft.com/office/drawing/2014/main" xmlns="" id="{2E7EE963-E173-39AD-D80B-12652F0AC5C6}"/>
              </a:ext>
            </a:extLst>
          </p:cNvPr>
          <p:cNvSpPr>
            <a:spLocks noGrp="1"/>
          </p:cNvSpPr>
          <p:nvPr>
            <p:ph idx="1"/>
          </p:nvPr>
        </p:nvSpPr>
        <p:spPr>
          <a:xfrm>
            <a:off x="416688" y="2011680"/>
            <a:ext cx="11204293" cy="4562144"/>
          </a:xfrm>
        </p:spPr>
        <p:txBody>
          <a:bodyPr>
            <a:normAutofit fontScale="92500" lnSpcReduction="10000"/>
          </a:bodyPr>
          <a:lstStyle/>
          <a:p>
            <a:r>
              <a:rPr lang="en-GB" sz="2400" dirty="0">
                <a:effectLst/>
                <a:latin typeface="Times New Roman" panose="02020603050405020304" pitchFamily="18" charset="0"/>
                <a:ea typeface="Calibri" panose="020F0502020204030204" pitchFamily="34" charset="0"/>
              </a:rPr>
              <a:t>Statistical algorithms and machine learning approaches are used in predictive analytics to evaluate data and forecast future results or events. Predictive analytics is used in mental healthcare to find patterns and trends linked to mental health disorders and cognitive impairments.</a:t>
            </a:r>
          </a:p>
          <a:p>
            <a:r>
              <a:rPr lang="en-GB" sz="2400" dirty="0">
                <a:effectLst/>
                <a:latin typeface="Times New Roman" panose="02020603050405020304" pitchFamily="18" charset="0"/>
                <a:ea typeface="Calibri" panose="020F0502020204030204" pitchFamily="34" charset="0"/>
              </a:rPr>
              <a:t>Early detection is a crucial use of predictive analytics in the field of mental health. Predictive analytics algorithms are able to identify people who are at risk of mental health issues or cognitive decline before symptoms completely manifest by evaluating large volumes of data, including </a:t>
            </a:r>
            <a:r>
              <a:rPr lang="en-GB" sz="2400" dirty="0" err="1">
                <a:effectLst/>
                <a:latin typeface="Times New Roman" panose="02020603050405020304" pitchFamily="18" charset="0"/>
                <a:ea typeface="Calibri" panose="020F0502020204030204" pitchFamily="34" charset="0"/>
              </a:rPr>
              <a:t>behavioral</a:t>
            </a:r>
            <a:r>
              <a:rPr lang="en-GB" sz="2400" dirty="0">
                <a:effectLst/>
                <a:latin typeface="Times New Roman" panose="02020603050405020304" pitchFamily="18" charset="0"/>
                <a:ea typeface="Calibri" panose="020F0502020204030204" pitchFamily="34" charset="0"/>
              </a:rPr>
              <a:t> patterns, physiological markers, and genetic predispositions</a:t>
            </a:r>
            <a:r>
              <a:rPr lang="en-GB" sz="2400" dirty="0">
                <a:latin typeface="Times New Roman" panose="02020603050405020304" pitchFamily="18" charset="0"/>
                <a:ea typeface="Calibri" panose="020F0502020204030204" pitchFamily="34" charset="0"/>
              </a:rPr>
              <a:t>.</a:t>
            </a:r>
          </a:p>
          <a:p>
            <a:r>
              <a:rPr lang="en-GB" sz="2400" dirty="0">
                <a:effectLst/>
                <a:latin typeface="Times New Roman" panose="02020603050405020304" pitchFamily="18" charset="0"/>
                <a:ea typeface="Calibri" panose="020F0502020204030204" pitchFamily="34" charset="0"/>
              </a:rPr>
              <a:t>Personalized therapy and intervention planning are two more crucial applications. With the use of predictive analytics, a variety of datasets may be </a:t>
            </a:r>
            <a:r>
              <a:rPr lang="en-GB" sz="2400" dirty="0" err="1">
                <a:effectLst/>
                <a:latin typeface="Times New Roman" panose="02020603050405020304" pitchFamily="18" charset="0"/>
                <a:ea typeface="Calibri" panose="020F0502020204030204" pitchFamily="34" charset="0"/>
              </a:rPr>
              <a:t>analyzed</a:t>
            </a:r>
            <a:r>
              <a:rPr lang="en-GB" sz="2400" dirty="0">
                <a:effectLst/>
                <a:latin typeface="Times New Roman" panose="02020603050405020304" pitchFamily="18" charset="0"/>
                <a:ea typeface="Calibri" panose="020F0502020204030204" pitchFamily="34" charset="0"/>
              </a:rPr>
              <a:t> to provide individualized treatment plans that are customized to the requirements, preferences, and intervention reactions of each patient. </a:t>
            </a:r>
          </a:p>
          <a:p>
            <a:r>
              <a:rPr lang="en-GB" sz="2400" dirty="0">
                <a:effectLst/>
                <a:latin typeface="Times New Roman" panose="02020603050405020304" pitchFamily="18" charset="0"/>
                <a:ea typeface="Calibri" panose="020F0502020204030204" pitchFamily="34" charset="0"/>
              </a:rPr>
              <a:t>Utilizing artificial intelligence (AI) for mental health early detection and intervention has significant potential advantages. </a:t>
            </a:r>
            <a:endParaRPr lang="en-GB" sz="2400" dirty="0">
              <a:latin typeface="Times New Roman" panose="02020603050405020304" pitchFamily="18" charset="0"/>
              <a:ea typeface="Calibri" panose="020F0502020204030204" pitchFamily="34" charset="0"/>
            </a:endParaRPr>
          </a:p>
          <a:p>
            <a:endParaRPr lang="en-US" dirty="0"/>
          </a:p>
        </p:txBody>
      </p:sp>
    </p:spTree>
    <p:extLst>
      <p:ext uri="{BB962C8B-B14F-4D97-AF65-F5344CB8AC3E}">
        <p14:creationId xmlns:p14="http://schemas.microsoft.com/office/powerpoint/2010/main" xmlns="" val="2572903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CB4075-D627-2631-441F-1303169AFC23}"/>
              </a:ext>
            </a:extLst>
          </p:cNvPr>
          <p:cNvSpPr>
            <a:spLocks noGrp="1"/>
          </p:cNvSpPr>
          <p:nvPr>
            <p:ph type="title"/>
          </p:nvPr>
        </p:nvSpPr>
        <p:spPr/>
        <p:txBody>
          <a:bodyPr/>
          <a:lstStyle/>
          <a:p>
            <a:r>
              <a:rPr lang="en-US" sz="3600" b="1" kern="100" dirty="0">
                <a:effectLst/>
                <a:ea typeface="Calibri" panose="020F0502020204030204" pitchFamily="34" charset="0"/>
                <a:cs typeface="Mangal" panose="02040503050203030202" pitchFamily="18" charset="0"/>
              </a:rPr>
              <a:t>CONCLUSION</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52843E7F-7AFA-0F90-6DAF-D2DB0207AB81}"/>
              </a:ext>
            </a:extLst>
          </p:cNvPr>
          <p:cNvSpPr>
            <a:spLocks noGrp="1"/>
          </p:cNvSpPr>
          <p:nvPr>
            <p:ph idx="4294967295"/>
          </p:nvPr>
        </p:nvSpPr>
        <p:spPr>
          <a:xfrm>
            <a:off x="0" y="2011363"/>
            <a:ext cx="11528425" cy="4713287"/>
          </a:xfrm>
        </p:spPr>
        <p:txBody>
          <a:bodyPr>
            <a:normAutofit lnSpcReduction="10000"/>
          </a:bodyPr>
          <a:lstStyle/>
          <a:p>
            <a:r>
              <a:rPr lang="en-GB" sz="2400" dirty="0">
                <a:effectLst/>
                <a:latin typeface="Times New Roman" panose="02020603050405020304" pitchFamily="18" charset="0"/>
                <a:ea typeface="Calibri" panose="020F0502020204030204" pitchFamily="34" charset="0"/>
              </a:rPr>
              <a:t>Predictive analytics provides a multidimensional approach to tackling the difficulties of mental disorders and cognitive impairments by utilizing the power of sophisticated algorithms and big data analytics.</a:t>
            </a:r>
          </a:p>
          <a:p>
            <a:r>
              <a:rPr lang="en-GB" sz="2400" dirty="0">
                <a:effectLst/>
                <a:latin typeface="Times New Roman" panose="02020603050405020304" pitchFamily="18" charset="0"/>
                <a:ea typeface="Calibri" panose="020F0502020204030204" pitchFamily="34" charset="0"/>
              </a:rPr>
              <a:t>Predictive analytics makes it possible to identify risk factors, small </a:t>
            </a:r>
            <a:r>
              <a:rPr lang="en-GB" sz="2400" dirty="0" err="1">
                <a:effectLst/>
                <a:latin typeface="Times New Roman" panose="02020603050405020304" pitchFamily="18" charset="0"/>
                <a:ea typeface="Calibri" panose="020F0502020204030204" pitchFamily="34" charset="0"/>
              </a:rPr>
              <a:t>behavioral</a:t>
            </a:r>
            <a:r>
              <a:rPr lang="en-GB" sz="2400" dirty="0">
                <a:effectLst/>
                <a:latin typeface="Times New Roman" panose="02020603050405020304" pitchFamily="18" charset="0"/>
                <a:ea typeface="Calibri" panose="020F0502020204030204" pitchFamily="34" charset="0"/>
              </a:rPr>
              <a:t> changes, and new symptoms that may appear before mental health illnesses or cognitive decline. These data sources include electronic health records, wearable technology, and social media activity. </a:t>
            </a:r>
            <a:endParaRPr lang="en-GB" sz="2400" dirty="0">
              <a:latin typeface="Times New Roman" panose="02020603050405020304" pitchFamily="18" charset="0"/>
              <a:ea typeface="Calibri" panose="020F0502020204030204" pitchFamily="34" charset="0"/>
            </a:endParaRPr>
          </a:p>
          <a:p>
            <a:r>
              <a:rPr lang="en-GB" sz="2400" dirty="0">
                <a:effectLst/>
                <a:latin typeface="Times New Roman" panose="02020603050405020304" pitchFamily="18" charset="0"/>
                <a:ea typeface="Calibri" panose="020F0502020204030204" pitchFamily="34" charset="0"/>
              </a:rPr>
              <a:t>AI-driven techniques can optimize therapy efficacy and improve patient outcomes by identifying the most effective interventions for individual patients by integrating various data sources and utilizing sophisticated algorithms. </a:t>
            </a:r>
          </a:p>
          <a:p>
            <a:r>
              <a:rPr lang="en-GB" sz="2400" dirty="0">
                <a:effectLst/>
                <a:latin typeface="Times New Roman" panose="02020603050405020304" pitchFamily="18" charset="0"/>
                <a:ea typeface="Calibri" panose="020F0502020204030204" pitchFamily="34" charset="0"/>
              </a:rPr>
              <a:t>Predictive analytics-enabled proactive intervention techniques may lessen the toll that mental health illnesses and cognitive impairments take on people individually, in families, and throughout society</a:t>
            </a:r>
            <a:r>
              <a:rPr lang="en-GB" sz="2400" dirty="0">
                <a:latin typeface="Times New Roman" panose="02020603050405020304" pitchFamily="18" charset="0"/>
                <a:ea typeface="Calibri" panose="020F0502020204030204" pitchFamily="34" charset="0"/>
              </a:rPr>
              <a:t>.</a:t>
            </a:r>
            <a:endParaRPr lang="en-GB"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xmlns="" val="133855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5776D55-C8BD-ACD7-97BD-DF45959BD219}"/>
              </a:ext>
            </a:extLst>
          </p:cNvPr>
          <p:cNvSpPr>
            <a:spLocks noGrp="1"/>
          </p:cNvSpPr>
          <p:nvPr>
            <p:ph type="title"/>
          </p:nvPr>
        </p:nvSpPr>
        <p:spPr/>
        <p:txBody>
          <a:bodyPr/>
          <a:lstStyle/>
          <a:p>
            <a:r>
              <a:rPr lang="en-US" b="1" dirty="0"/>
              <a:t>REFERENCES</a:t>
            </a:r>
          </a:p>
        </p:txBody>
      </p:sp>
      <p:sp>
        <p:nvSpPr>
          <p:cNvPr id="3" name="Content Placeholder 2">
            <a:extLst>
              <a:ext uri="{FF2B5EF4-FFF2-40B4-BE49-F238E27FC236}">
                <a16:creationId xmlns:a16="http://schemas.microsoft.com/office/drawing/2014/main" xmlns="" id="{79CE04C0-B242-7663-B66C-E94A2D4C17D4}"/>
              </a:ext>
            </a:extLst>
          </p:cNvPr>
          <p:cNvSpPr>
            <a:spLocks noGrp="1"/>
          </p:cNvSpPr>
          <p:nvPr>
            <p:ph idx="1"/>
          </p:nvPr>
        </p:nvSpPr>
        <p:spPr>
          <a:xfrm>
            <a:off x="324091" y="2011680"/>
            <a:ext cx="11377914" cy="4562144"/>
          </a:xfrm>
        </p:spPr>
        <p:txBody>
          <a:bodyPr>
            <a:normAutofit/>
          </a:bodyPr>
          <a:lstStyle/>
          <a:p>
            <a:pPr algn="just">
              <a:lnSpc>
                <a:spcPct val="107000"/>
              </a:lnSpc>
              <a:spcBef>
                <a:spcPts val="0"/>
              </a:spcBef>
              <a:spcAft>
                <a:spcPts val="0"/>
              </a:spcAft>
            </a:pPr>
            <a:r>
              <a:rPr lang="en-GB" sz="2400" kern="100" dirty="0">
                <a:effectLst/>
                <a:latin typeface="Times New Roman" panose="02020603050405020304" pitchFamily="18" charset="0"/>
                <a:ea typeface="Calibri" panose="020F0502020204030204" pitchFamily="34" charset="0"/>
                <a:cs typeface="Mangal" panose="02040503050203030202" pitchFamily="18" charset="0"/>
              </a:rPr>
              <a:t>Charles Elkan, 2013, “Predictive analytics and data mining”, University of California, San Diego. </a:t>
            </a:r>
            <a:endParaRPr lang="en-US" sz="24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07000"/>
              </a:lnSpc>
              <a:spcBef>
                <a:spcPts val="0"/>
              </a:spcBef>
              <a:spcAft>
                <a:spcPts val="0"/>
              </a:spcAft>
            </a:pPr>
            <a:r>
              <a:rPr lang="en-GB" sz="2400" kern="100" dirty="0">
                <a:effectLst/>
                <a:latin typeface="Times New Roman" panose="02020603050405020304" pitchFamily="18" charset="0"/>
                <a:ea typeface="Calibri" panose="020F0502020204030204" pitchFamily="34" charset="0"/>
                <a:cs typeface="Mangal" panose="02040503050203030202" pitchFamily="18" charset="0"/>
              </a:rPr>
              <a:t>Charles </a:t>
            </a:r>
            <a:r>
              <a:rPr lang="en-GB" sz="2400" kern="100" dirty="0" err="1">
                <a:effectLst/>
                <a:latin typeface="Times New Roman" panose="02020603050405020304" pitchFamily="18" charset="0"/>
                <a:ea typeface="Calibri" panose="020F0502020204030204" pitchFamily="34" charset="0"/>
                <a:cs typeface="Mangal" panose="02040503050203030202" pitchFamily="18" charset="0"/>
              </a:rPr>
              <a:t>Nyce</a:t>
            </a:r>
            <a:r>
              <a:rPr lang="en-GB" sz="2400" kern="100" dirty="0">
                <a:effectLst/>
                <a:latin typeface="Times New Roman" panose="02020603050405020304" pitchFamily="18" charset="0"/>
                <a:ea typeface="Calibri" panose="020F0502020204030204" pitchFamily="34" charset="0"/>
                <a:cs typeface="Mangal" panose="02040503050203030202" pitchFamily="18" charset="0"/>
              </a:rPr>
              <a:t>, 2007, “Predictive Analytics White Paper”, American Institute of CPCU/IIA. </a:t>
            </a:r>
            <a:endParaRPr lang="en-US" sz="24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07000"/>
              </a:lnSpc>
              <a:spcBef>
                <a:spcPts val="0"/>
              </a:spcBef>
              <a:spcAft>
                <a:spcPts val="0"/>
              </a:spcAft>
            </a:pPr>
            <a:r>
              <a:rPr lang="en-GB" sz="2400" kern="100" dirty="0">
                <a:effectLst/>
                <a:latin typeface="Times New Roman" panose="02020603050405020304" pitchFamily="18" charset="0"/>
                <a:ea typeface="Calibri" panose="020F0502020204030204" pitchFamily="34" charset="0"/>
                <a:cs typeface="Mangal" panose="02040503050203030202" pitchFamily="18" charset="0"/>
              </a:rPr>
              <a:t>Eric Siegel, 2016, “Predictive Analytics”, John Willey and Sons Ltd. </a:t>
            </a:r>
            <a:endParaRPr lang="en-US" sz="24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07000"/>
              </a:lnSpc>
              <a:spcBef>
                <a:spcPts val="0"/>
              </a:spcBef>
              <a:spcAft>
                <a:spcPts val="0"/>
              </a:spcAft>
            </a:pPr>
            <a:r>
              <a:rPr lang="en-GB" sz="2400" kern="100" dirty="0">
                <a:effectLst/>
                <a:latin typeface="Times New Roman" panose="02020603050405020304" pitchFamily="18" charset="0"/>
                <a:ea typeface="Calibri" panose="020F0502020204030204" pitchFamily="34" charset="0"/>
                <a:cs typeface="Mangal" panose="02040503050203030202" pitchFamily="18" charset="0"/>
              </a:rPr>
              <a:t>F Reichheld, P Schefter, Retrieved 2018, “The Economics of E-Loyalty”, Harvard Business School Working Knowledge. </a:t>
            </a:r>
            <a:endParaRPr lang="en-US" sz="24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07000"/>
              </a:lnSpc>
              <a:spcBef>
                <a:spcPts val="0"/>
              </a:spcBef>
              <a:spcAft>
                <a:spcPts val="800"/>
              </a:spcAft>
            </a:pPr>
            <a:r>
              <a:rPr lang="en-GB" sz="2400" kern="100" dirty="0">
                <a:effectLst/>
                <a:latin typeface="Times New Roman" panose="02020603050405020304" pitchFamily="18" charset="0"/>
                <a:ea typeface="Calibri" panose="020F0502020204030204" pitchFamily="34" charset="0"/>
                <a:cs typeface="Mangal" panose="02040503050203030202" pitchFamily="18" charset="0"/>
              </a:rPr>
              <a:t>J </a:t>
            </a:r>
            <a:r>
              <a:rPr lang="en-GB" sz="2400" kern="100" dirty="0" err="1">
                <a:effectLst/>
                <a:latin typeface="Times New Roman" panose="02020603050405020304" pitchFamily="18" charset="0"/>
                <a:ea typeface="Calibri" panose="020F0502020204030204" pitchFamily="34" charset="0"/>
                <a:cs typeface="Mangal" panose="02040503050203030202" pitchFamily="18" charset="0"/>
              </a:rPr>
              <a:t>Osheroff</a:t>
            </a:r>
            <a:r>
              <a:rPr lang="en-GB" sz="2400" kern="100" dirty="0">
                <a:effectLst/>
                <a:latin typeface="Times New Roman" panose="02020603050405020304" pitchFamily="18" charset="0"/>
                <a:ea typeface="Calibri" panose="020F0502020204030204" pitchFamily="34" charset="0"/>
                <a:cs typeface="Mangal" panose="02040503050203030202" pitchFamily="18" charset="0"/>
              </a:rPr>
              <a:t>, J </a:t>
            </a:r>
            <a:r>
              <a:rPr lang="en-GB" sz="2400" kern="100" dirty="0" err="1">
                <a:effectLst/>
                <a:latin typeface="Times New Roman" panose="02020603050405020304" pitchFamily="18" charset="0"/>
                <a:ea typeface="Calibri" panose="020F0502020204030204" pitchFamily="34" charset="0"/>
                <a:cs typeface="Mangal" panose="02040503050203030202" pitchFamily="18" charset="0"/>
              </a:rPr>
              <a:t>Teich</a:t>
            </a:r>
            <a:r>
              <a:rPr lang="en-GB" sz="2400" kern="100" dirty="0">
                <a:effectLst/>
                <a:latin typeface="Times New Roman" panose="02020603050405020304" pitchFamily="18" charset="0"/>
                <a:ea typeface="Calibri" panose="020F0502020204030204" pitchFamily="34" charset="0"/>
                <a:cs typeface="Mangal" panose="02040503050203030202" pitchFamily="18" charset="0"/>
              </a:rPr>
              <a:t>, B Middleton, E Steen, A Wright, D </a:t>
            </a:r>
            <a:r>
              <a:rPr lang="en-GB" sz="2400" kern="100" dirty="0" err="1">
                <a:effectLst/>
                <a:latin typeface="Times New Roman" panose="02020603050405020304" pitchFamily="18" charset="0"/>
                <a:ea typeface="Calibri" panose="020F0502020204030204" pitchFamily="34" charset="0"/>
                <a:cs typeface="Mangal" panose="02040503050203030202" pitchFamily="18" charset="0"/>
              </a:rPr>
              <a:t>Detmer</a:t>
            </a:r>
            <a:r>
              <a:rPr lang="en-GB" sz="2400" kern="100" dirty="0">
                <a:effectLst/>
                <a:latin typeface="Times New Roman" panose="02020603050405020304" pitchFamily="18" charset="0"/>
                <a:ea typeface="Calibri" panose="020F0502020204030204" pitchFamily="34" charset="0"/>
                <a:cs typeface="Mangal" panose="02040503050203030202" pitchFamily="18" charset="0"/>
              </a:rPr>
              <a:t>, 2007, “A Roadmap for National Action on Clinical Decision Support”, JAMIA: A Scholarly Journal of Informatics in Health and Biomedicine, Vol-14, Issue2, Pages-141-145.</a:t>
            </a:r>
            <a:endParaRPr lang="en-US" sz="24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xmlns="" val="66878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2E9D9575-B8D3-248E-AC4D-D69FDF507DAE}"/>
              </a:ext>
            </a:extLst>
          </p:cNvPr>
          <p:cNvSpPr>
            <a:spLocks noGrp="1"/>
          </p:cNvSpPr>
          <p:nvPr>
            <p:ph type="ctrTitle"/>
          </p:nvPr>
        </p:nvSpPr>
        <p:spPr/>
        <p:txBody>
          <a:bodyPr/>
          <a:lstStyle/>
          <a:p>
            <a:r>
              <a:rPr lang="en-US" b="1" dirty="0"/>
              <a:t>THANK YOU</a:t>
            </a:r>
          </a:p>
        </p:txBody>
      </p:sp>
    </p:spTree>
    <p:extLst>
      <p:ext uri="{BB962C8B-B14F-4D97-AF65-F5344CB8AC3E}">
        <p14:creationId xmlns:p14="http://schemas.microsoft.com/office/powerpoint/2010/main" xmlns="" val="39320780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xmlns=""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Banded</Template>
  <TotalTime>21</TotalTime>
  <Words>925</Words>
  <Application>Microsoft Office PowerPoint</Application>
  <PresentationFormat>Custom</PresentationFormat>
  <Paragraphs>36</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Banded</vt:lpstr>
      <vt:lpstr>AI POWERED PREDICTIVE ANALYTICS TO IDENTIFY CERTAIN MENTAL CONDITIONS OR COGNITIVE IMPAIRMENTS </vt:lpstr>
      <vt:lpstr>INTRODUCTION</vt:lpstr>
      <vt:lpstr>Slide 3</vt:lpstr>
      <vt:lpstr>OVERVIEW OF MENTAL CONDITIONS AND COGNITIVE IMPAIRMENTS </vt:lpstr>
      <vt:lpstr>CURRENT DIAGNOSTIC METHODS </vt:lpstr>
      <vt:lpstr>ROLE OF PREDICTIVE ANALYTICS IN MENTAL HEALTH </vt:lpstr>
      <vt:lpstr>CONCLUSION </vt:lpstr>
      <vt:lpstr>REFERENCES</vt:lpstr>
      <vt:lpstr>THANK YOU</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 POWERED PREDICTIVE ANALYTICS TO IDENTIFY CERTAIN MENTAL CONDITIONS OR COGNITIVE IMPAIRMENTS</dc:title>
  <dc:creator>anushreeagarwal721@gmail.com</dc:creator>
  <cp:lastModifiedBy>pc</cp:lastModifiedBy>
  <cp:revision>8</cp:revision>
  <dcterms:created xsi:type="dcterms:W3CDTF">2024-02-23T12:16:16Z</dcterms:created>
  <dcterms:modified xsi:type="dcterms:W3CDTF">2024-03-12T10:17:49Z</dcterms:modified>
</cp:coreProperties>
</file>