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15" autoAdjust="0"/>
    <p:restoredTop sz="94660"/>
  </p:normalViewPr>
  <p:slideViewPr>
    <p:cSldViewPr snapToGrid="0">
      <p:cViewPr varScale="1">
        <p:scale>
          <a:sx n="85" d="100"/>
          <a:sy n="85" d="100"/>
        </p:scale>
        <p:origin x="28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5924809A-B468-40BF-A9A4-CE85AC99441A}" type="datetimeFigureOut">
              <a:rPr lang="en-US" smtClean="0"/>
              <a:t>10/15/2024</a:t>
            </a:fld>
            <a:endParaRPr lang="en-US"/>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8A43CFE0-595C-4193-A8A8-7FE267766271}" type="slidenum">
              <a:rPr lang="en-US" smtClean="0"/>
              <a:t>‹#›</a:t>
            </a:fld>
            <a:endParaRPr lang="en-US"/>
          </a:p>
        </p:txBody>
      </p:sp>
    </p:spTree>
    <p:extLst>
      <p:ext uri="{BB962C8B-B14F-4D97-AF65-F5344CB8AC3E}">
        <p14:creationId xmlns:p14="http://schemas.microsoft.com/office/powerpoint/2010/main" val="32496218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24809A-B468-40BF-A9A4-CE85AC99441A}"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558300" y="5956137"/>
            <a:ext cx="1052508" cy="365125"/>
          </a:xfrm>
        </p:spPr>
        <p:txBody>
          <a:bodyPr/>
          <a:lstStyle/>
          <a:p>
            <a:fld id="{8A43CFE0-595C-4193-A8A8-7FE267766271}" type="slidenum">
              <a:rPr lang="en-US" smtClean="0"/>
              <a:t>‹#›</a:t>
            </a:fld>
            <a:endParaRPr lang="en-US"/>
          </a:p>
        </p:txBody>
      </p:sp>
    </p:spTree>
    <p:extLst>
      <p:ext uri="{BB962C8B-B14F-4D97-AF65-F5344CB8AC3E}">
        <p14:creationId xmlns:p14="http://schemas.microsoft.com/office/powerpoint/2010/main" val="3190624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5924809A-B468-40BF-A9A4-CE85AC99441A}" type="datetimeFigureOut">
              <a:rPr lang="en-US" smtClean="0"/>
              <a:t>10/15/2024</a:t>
            </a:fld>
            <a:endParaRPr lang="en-US"/>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8A43CFE0-595C-4193-A8A8-7FE267766271}" type="slidenum">
              <a:rPr lang="en-US" smtClean="0"/>
              <a:t>‹#›</a:t>
            </a:fld>
            <a:endParaRPr lang="en-US"/>
          </a:p>
        </p:txBody>
      </p:sp>
    </p:spTree>
    <p:extLst>
      <p:ext uri="{BB962C8B-B14F-4D97-AF65-F5344CB8AC3E}">
        <p14:creationId xmlns:p14="http://schemas.microsoft.com/office/powerpoint/2010/main" val="2408085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924809A-B468-40BF-A9A4-CE85AC99441A}" type="datetimeFigureOut">
              <a:rPr lang="en-US" smtClean="0"/>
              <a:t>10/15/2024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43CFE0-595C-4193-A8A8-7FE267766271}" type="slidenum">
              <a:rPr lang="en-US" smtClean="0"/>
              <a:t>‹#›</a:t>
            </a:fld>
            <a:endParaRPr lang="en-US"/>
          </a:p>
        </p:txBody>
      </p:sp>
    </p:spTree>
    <p:extLst>
      <p:ext uri="{BB962C8B-B14F-4D97-AF65-F5344CB8AC3E}">
        <p14:creationId xmlns:p14="http://schemas.microsoft.com/office/powerpoint/2010/main" val="3432170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924809A-B468-40BF-A9A4-CE85AC99441A}" type="datetimeFigureOut">
              <a:rPr lang="en-US" smtClean="0"/>
              <a:t>10/15/2024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A43CFE0-595C-4193-A8A8-7FE267766271}" type="slidenum">
              <a:rPr lang="en-US" smtClean="0"/>
              <a:t>‹#›</a:t>
            </a:fld>
            <a:endParaRPr lang="en-US"/>
          </a:p>
        </p:txBody>
      </p:sp>
    </p:spTree>
    <p:extLst>
      <p:ext uri="{BB962C8B-B14F-4D97-AF65-F5344CB8AC3E}">
        <p14:creationId xmlns:p14="http://schemas.microsoft.com/office/powerpoint/2010/main" val="2109253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924809A-B468-40BF-A9A4-CE85AC99441A}" type="datetimeFigureOut">
              <a:rPr lang="en-US" smtClean="0"/>
              <a:t>10/15/2024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A43CFE0-595C-4193-A8A8-7FE267766271}" type="slidenum">
              <a:rPr lang="en-US" smtClean="0"/>
              <a:t>‹#›</a:t>
            </a:fld>
            <a:endParaRPr lang="en-US"/>
          </a:p>
        </p:txBody>
      </p:sp>
    </p:spTree>
    <p:extLst>
      <p:ext uri="{BB962C8B-B14F-4D97-AF65-F5344CB8AC3E}">
        <p14:creationId xmlns:p14="http://schemas.microsoft.com/office/powerpoint/2010/main" val="10833305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24809A-B468-40BF-A9A4-CE85AC99441A}" type="datetimeFigureOut">
              <a:rPr lang="en-US" smtClean="0"/>
              <a:t>10/15/2024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A43CFE0-595C-4193-A8A8-7FE267766271}" type="slidenum">
              <a:rPr lang="en-US" smtClean="0"/>
              <a:t>‹#›</a:t>
            </a:fld>
            <a:endParaRPr lang="en-US"/>
          </a:p>
        </p:txBody>
      </p:sp>
    </p:spTree>
    <p:extLst>
      <p:ext uri="{BB962C8B-B14F-4D97-AF65-F5344CB8AC3E}">
        <p14:creationId xmlns:p14="http://schemas.microsoft.com/office/powerpoint/2010/main" val="32390861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5924809A-B468-40BF-A9A4-CE85AC99441A}" type="datetimeFigureOut">
              <a:rPr lang="en-US" smtClean="0"/>
              <a:t>10/15/2024</a:t>
            </a:fld>
            <a:endParaRPr lang="en-US"/>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8A43CFE0-595C-4193-A8A8-7FE267766271}" type="slidenum">
              <a:rPr lang="en-US" smtClean="0"/>
              <a:t>‹#›</a:t>
            </a:fld>
            <a:endParaRPr lang="en-US"/>
          </a:p>
        </p:txBody>
      </p:sp>
    </p:spTree>
    <p:extLst>
      <p:ext uri="{BB962C8B-B14F-4D97-AF65-F5344CB8AC3E}">
        <p14:creationId xmlns:p14="http://schemas.microsoft.com/office/powerpoint/2010/main" val="7130035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924809A-B468-40BF-A9A4-CE85AC99441A}" type="datetimeFigureOut">
              <a:rPr lang="en-US" smtClean="0"/>
              <a:t>10/15/2024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43CFE0-595C-4193-A8A8-7FE267766271}" type="slidenum">
              <a:rPr lang="en-US" smtClean="0"/>
              <a:t>‹#›</a:t>
            </a:fld>
            <a:endParaRPr lang="en-US"/>
          </a:p>
        </p:txBody>
      </p:sp>
    </p:spTree>
    <p:extLst>
      <p:ext uri="{BB962C8B-B14F-4D97-AF65-F5344CB8AC3E}">
        <p14:creationId xmlns:p14="http://schemas.microsoft.com/office/powerpoint/2010/main" val="26405680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24809A-B468-40BF-A9A4-CE85AC99441A}"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43CFE0-595C-4193-A8A8-7FE267766271}" type="slidenum">
              <a:rPr lang="en-US" smtClean="0"/>
              <a:t>‹#›</a:t>
            </a:fld>
            <a:endParaRPr lang="en-US"/>
          </a:p>
        </p:txBody>
      </p:sp>
    </p:spTree>
    <p:extLst>
      <p:ext uri="{BB962C8B-B14F-4D97-AF65-F5344CB8AC3E}">
        <p14:creationId xmlns:p14="http://schemas.microsoft.com/office/powerpoint/2010/main" val="6916465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5924809A-B468-40BF-A9A4-CE85AC99441A}" type="datetimeFigureOut">
              <a:rPr lang="en-US" smtClean="0"/>
              <a:t>10/15/2024</a:t>
            </a:fld>
            <a:endParaRPr lang="en-US"/>
          </a:p>
        </p:txBody>
      </p:sp>
      <p:sp>
        <p:nvSpPr>
          <p:cNvPr id="5" name="Footer Placeholder 4"/>
          <p:cNvSpPr>
            <a:spLocks noGrp="1"/>
          </p:cNvSpPr>
          <p:nvPr>
            <p:ph type="ftr" sz="quarter" idx="11"/>
          </p:nvPr>
        </p:nvSpPr>
        <p:spPr>
          <a:xfrm>
            <a:off x="774923" y="5951811"/>
            <a:ext cx="7896279" cy="365125"/>
          </a:xfrm>
        </p:spPr>
        <p:txBody>
          <a:bodyPr/>
          <a:lstStyle/>
          <a:p>
            <a:endParaRPr lang="en-US"/>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8A43CFE0-595C-4193-A8A8-7FE267766271}" type="slidenum">
              <a:rPr lang="en-US" smtClean="0"/>
              <a:t>‹#›</a:t>
            </a:fld>
            <a:endParaRPr lang="en-US"/>
          </a:p>
        </p:txBody>
      </p:sp>
    </p:spTree>
    <p:extLst>
      <p:ext uri="{BB962C8B-B14F-4D97-AF65-F5344CB8AC3E}">
        <p14:creationId xmlns:p14="http://schemas.microsoft.com/office/powerpoint/2010/main" val="23824401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5924809A-B468-40BF-A9A4-CE85AC99441A}" type="datetimeFigureOut">
              <a:rPr lang="en-US" smtClean="0"/>
              <a:t>10/15/2024</a:t>
            </a:fld>
            <a:endParaRPr lang="en-US"/>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8A43CFE0-595C-4193-A8A8-7FE267766271}" type="slidenum">
              <a:rPr lang="en-US" smtClean="0"/>
              <a:t>‹#›</a:t>
            </a:fld>
            <a:endParaRPr lang="en-US"/>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6229188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en.wikipedia.org/wiki/Union_territory" TargetMode="External"/><Relationship Id="rId7" Type="http://schemas.openxmlformats.org/officeDocument/2006/relationships/hyperlink" Target="https://www.britannica.com/place/Myanmar" TargetMode="External"/><Relationship Id="rId2" Type="http://schemas.openxmlformats.org/officeDocument/2006/relationships/hyperlink" Target="https://en.wikipedia.org/wiki/Republic_of_India" TargetMode="External"/><Relationship Id="rId1" Type="http://schemas.openxmlformats.org/officeDocument/2006/relationships/slideLayout" Target="../slideLayouts/slideLayout2.xml"/><Relationship Id="rId6" Type="http://schemas.openxmlformats.org/officeDocument/2006/relationships/hyperlink" Target="https://www.britannica.com/place/Tibet" TargetMode="External"/><Relationship Id="rId5" Type="http://schemas.openxmlformats.org/officeDocument/2006/relationships/hyperlink" Target="https://en.wikipedia.org/wiki/Assam" TargetMode="External"/><Relationship Id="rId4" Type="http://schemas.openxmlformats.org/officeDocument/2006/relationships/hyperlink" Target="https://en.wikipedia.org/wiki/Arunachal_Pradesh"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en.wikipedia.org/wiki/North-East_Frontier_Agency" TargetMode="External"/><Relationship Id="rId2" Type="http://schemas.openxmlformats.org/officeDocument/2006/relationships/hyperlink" Target="https://en.wikipedia.org/wiki/Arunachal_Pradesh" TargetMode="External"/><Relationship Id="rId1" Type="http://schemas.openxmlformats.org/officeDocument/2006/relationships/slideLayout" Target="../slideLayouts/slideLayout2.xml"/><Relationship Id="rId5" Type="http://schemas.openxmlformats.org/officeDocument/2006/relationships/hyperlink" Target="https://web.archive.org/web/20201030144101/https:/www.ndtv.com/india-news/arunachal-pradesh-residents-quote-national-security-as-they-write-to-pm-modi-on-stalled-road-project-2299974" TargetMode="External"/><Relationship Id="rId4" Type="http://schemas.openxmlformats.org/officeDocument/2006/relationships/hyperlink" Target="https://www.ndtv.com/india-news/arunachal-pradesh-residents-quote-national-security-as-they-write-to-pm-modi-on-stalled-road-project-2299974"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A45742-74B1-A8D8-7451-2BE5B87EDC0A}"/>
              </a:ext>
            </a:extLst>
          </p:cNvPr>
          <p:cNvSpPr>
            <a:spLocks noGrp="1"/>
          </p:cNvSpPr>
          <p:nvPr>
            <p:ph type="ctrTitle"/>
          </p:nvPr>
        </p:nvSpPr>
        <p:spPr/>
        <p:txBody>
          <a:bodyPr>
            <a:normAutofit/>
          </a:bodyPr>
          <a:lstStyle/>
          <a:p>
            <a:pPr algn="ctr"/>
            <a:r>
              <a:rPr lang="en-US" sz="3200" b="1" dirty="0">
                <a:latin typeface="Times New Roman" panose="02020603050405020304" pitchFamily="18" charset="0"/>
                <a:cs typeface="Times New Roman" panose="02020603050405020304" pitchFamily="18" charset="0"/>
              </a:rPr>
              <a:t>THE TRENDS OF JUVENILE DELINQUENCY IN ARUNACHAL PRADESH</a:t>
            </a:r>
          </a:p>
        </p:txBody>
      </p:sp>
      <p:sp>
        <p:nvSpPr>
          <p:cNvPr id="3" name="Subtitle 2">
            <a:extLst>
              <a:ext uri="{FF2B5EF4-FFF2-40B4-BE49-F238E27FC236}">
                <a16:creationId xmlns:a16="http://schemas.microsoft.com/office/drawing/2014/main" id="{5C17F3EF-99FF-5E39-9C26-D9DFD142FBA1}"/>
              </a:ext>
            </a:extLst>
          </p:cNvPr>
          <p:cNvSpPr>
            <a:spLocks noGrp="1"/>
          </p:cNvSpPr>
          <p:nvPr>
            <p:ph type="subTitle" idx="1"/>
          </p:nvPr>
        </p:nvSpPr>
        <p:spPr>
          <a:xfrm>
            <a:off x="581191" y="3143357"/>
            <a:ext cx="10993546" cy="1067399"/>
          </a:xfrm>
        </p:spPr>
        <p:txBody>
          <a:bodyPr>
            <a:normAutofit fontScale="62500" lnSpcReduction="20000"/>
          </a:bodyPr>
          <a:lstStyle/>
          <a:p>
            <a:pPr marL="182880" marR="274320" algn="ctr">
              <a:lnSpc>
                <a:spcPct val="150000"/>
              </a:lnSpc>
              <a:spcBef>
                <a:spcPts val="0"/>
              </a:spcBef>
              <a:spcAft>
                <a:spcPts val="0"/>
              </a:spcAft>
            </a:pPr>
            <a:r>
              <a:rPr lang="en-US" sz="1800" b="1" dirty="0">
                <a:solidFill>
                  <a:schemeClr val="bg1"/>
                </a:solidFill>
                <a:effectLst/>
                <a:latin typeface="Times New Roman" panose="02020603050405020304" pitchFamily="18" charset="0"/>
              </a:rPr>
              <a:t>Ms. </a:t>
            </a:r>
            <a:r>
              <a:rPr lang="en-US" sz="1800" b="1" dirty="0" err="1">
                <a:solidFill>
                  <a:schemeClr val="bg1"/>
                </a:solidFill>
                <a:effectLst/>
                <a:latin typeface="Times New Roman" panose="02020603050405020304" pitchFamily="18" charset="0"/>
              </a:rPr>
              <a:t>Yakang</a:t>
            </a:r>
            <a:r>
              <a:rPr lang="en-US" sz="1800" b="1" dirty="0">
                <a:solidFill>
                  <a:schemeClr val="bg1"/>
                </a:solidFill>
                <a:effectLst/>
                <a:latin typeface="Times New Roman" panose="02020603050405020304" pitchFamily="18" charset="0"/>
              </a:rPr>
              <a:t> Nani</a:t>
            </a:r>
            <a:r>
              <a:rPr lang="en-US" sz="1800" b="1" spc="-10" dirty="0">
                <a:solidFill>
                  <a:schemeClr val="bg1"/>
                </a:solidFill>
                <a:effectLst/>
                <a:latin typeface="Times New Roman" panose="02020603050405020304" pitchFamily="18" charset="0"/>
              </a:rPr>
              <a:t>,</a:t>
            </a:r>
            <a:endParaRPr lang="en-US" dirty="0">
              <a:solidFill>
                <a:schemeClr val="bg1"/>
              </a:solidFill>
              <a:effectLst/>
            </a:endParaRPr>
          </a:p>
          <a:p>
            <a:pPr marL="182880" marR="274320" algn="ctr">
              <a:lnSpc>
                <a:spcPct val="150000"/>
              </a:lnSpc>
              <a:spcBef>
                <a:spcPts val="0"/>
              </a:spcBef>
              <a:spcAft>
                <a:spcPts val="0"/>
              </a:spcAft>
            </a:pPr>
            <a:r>
              <a:rPr lang="en-US" sz="1800" dirty="0">
                <a:solidFill>
                  <a:schemeClr val="bg1"/>
                </a:solidFill>
                <a:effectLst/>
                <a:latin typeface="Times New Roman" panose="02020603050405020304" pitchFamily="18" charset="0"/>
              </a:rPr>
              <a:t>Ph.D. Scholar Department of Law</a:t>
            </a:r>
            <a:r>
              <a:rPr lang="en-US" dirty="0">
                <a:solidFill>
                  <a:schemeClr val="bg1"/>
                </a:solidFill>
                <a:effectLst/>
              </a:rPr>
              <a:t>,</a:t>
            </a:r>
          </a:p>
          <a:p>
            <a:pPr marL="182880" marR="274320" algn="ctr">
              <a:lnSpc>
                <a:spcPct val="150000"/>
              </a:lnSpc>
              <a:spcBef>
                <a:spcPts val="0"/>
              </a:spcBef>
              <a:spcAft>
                <a:spcPts val="0"/>
              </a:spcAft>
            </a:pPr>
            <a:r>
              <a:rPr lang="en-US" sz="1800" dirty="0">
                <a:solidFill>
                  <a:schemeClr val="bg1"/>
                </a:solidFill>
                <a:effectLst/>
                <a:latin typeface="Times New Roman" panose="02020603050405020304" pitchFamily="18" charset="0"/>
              </a:rPr>
              <a:t>Himalayan University, </a:t>
            </a:r>
            <a:endParaRPr lang="en-US" dirty="0">
              <a:solidFill>
                <a:schemeClr val="bg1"/>
              </a:solidFill>
              <a:effectLst/>
            </a:endParaRPr>
          </a:p>
          <a:p>
            <a:pPr marL="182880" marR="274320" algn="ctr">
              <a:lnSpc>
                <a:spcPct val="150000"/>
              </a:lnSpc>
              <a:spcBef>
                <a:spcPts val="0"/>
              </a:spcBef>
              <a:spcAft>
                <a:spcPts val="0"/>
              </a:spcAft>
            </a:pPr>
            <a:r>
              <a:rPr lang="en-US" sz="1800" dirty="0" err="1">
                <a:solidFill>
                  <a:schemeClr val="bg1"/>
                </a:solidFill>
                <a:effectLst/>
                <a:latin typeface="Times New Roman" panose="02020603050405020304" pitchFamily="18" charset="0"/>
              </a:rPr>
              <a:t>Jullang</a:t>
            </a:r>
            <a:r>
              <a:rPr lang="en-US" sz="1800" dirty="0">
                <a:solidFill>
                  <a:schemeClr val="bg1"/>
                </a:solidFill>
                <a:effectLst/>
                <a:latin typeface="Times New Roman" panose="02020603050405020304" pitchFamily="18" charset="0"/>
              </a:rPr>
              <a:t>, Arunachal Pradesh,</a:t>
            </a:r>
            <a:r>
              <a:rPr lang="en-US" sz="1800" spc="-10" dirty="0">
                <a:solidFill>
                  <a:schemeClr val="bg1"/>
                </a:solidFill>
                <a:effectLst/>
                <a:latin typeface="Times New Roman" panose="02020603050405020304" pitchFamily="18" charset="0"/>
              </a:rPr>
              <a:t> India</a:t>
            </a:r>
            <a:endParaRPr lang="en-US" dirty="0">
              <a:solidFill>
                <a:schemeClr val="bg1"/>
              </a:solidFill>
              <a:effectLst/>
            </a:endParaRPr>
          </a:p>
          <a:p>
            <a:endParaRPr lang="en-US" dirty="0"/>
          </a:p>
        </p:txBody>
      </p:sp>
    </p:spTree>
    <p:extLst>
      <p:ext uri="{BB962C8B-B14F-4D97-AF65-F5344CB8AC3E}">
        <p14:creationId xmlns:p14="http://schemas.microsoft.com/office/powerpoint/2010/main" val="42654706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8A4F8-87E9-4F15-69E7-30FF83DD8B39}"/>
              </a:ext>
            </a:extLst>
          </p:cNvPr>
          <p:cNvSpPr>
            <a:spLocks noGrp="1"/>
          </p:cNvSpPr>
          <p:nvPr>
            <p:ph type="title"/>
          </p:nvPr>
        </p:nvSpPr>
        <p:spPr/>
        <p:txBody>
          <a:bodyPr/>
          <a:lstStyle/>
          <a:p>
            <a:pPr algn="ctr"/>
            <a:r>
              <a:rPr lang="en-US" sz="3200" b="1" dirty="0">
                <a:latin typeface="Times New Roman" panose="02020603050405020304" pitchFamily="18" charset="0"/>
                <a:cs typeface="Times New Roman" panose="02020603050405020304" pitchFamily="18" charset="0"/>
              </a:rPr>
              <a:t>INTRODUCTION</a:t>
            </a:r>
            <a:r>
              <a:rPr lang="en-US" dirty="0"/>
              <a:t> </a:t>
            </a:r>
          </a:p>
        </p:txBody>
      </p:sp>
      <p:sp>
        <p:nvSpPr>
          <p:cNvPr id="3" name="Content Placeholder 2">
            <a:extLst>
              <a:ext uri="{FF2B5EF4-FFF2-40B4-BE49-F238E27FC236}">
                <a16:creationId xmlns:a16="http://schemas.microsoft.com/office/drawing/2014/main" id="{3C341925-E286-4058-F3BD-6E74E35A4904}"/>
              </a:ext>
            </a:extLst>
          </p:cNvPr>
          <p:cNvSpPr>
            <a:spLocks noGrp="1"/>
          </p:cNvSpPr>
          <p:nvPr>
            <p:ph idx="1"/>
          </p:nvPr>
        </p:nvSpPr>
        <p:spPr>
          <a:xfrm>
            <a:off x="316090" y="1851378"/>
            <a:ext cx="11514666" cy="4854222"/>
          </a:xfrm>
        </p:spPr>
        <p:txBody>
          <a:bodyPr>
            <a:normAutofit lnSpcReduction="10000"/>
          </a:bodyPr>
          <a:lstStyle/>
          <a:p>
            <a:pPr algn="just">
              <a:lnSpc>
                <a:spcPct val="150000"/>
              </a:lnSpc>
            </a:pPr>
            <a:r>
              <a:rPr lang="en-US" sz="1800" dirty="0">
                <a:solidFill>
                  <a:schemeClr val="tx1"/>
                </a:solidFill>
                <a:effectLst/>
                <a:latin typeface="Times New Roman" panose="02020603050405020304" pitchFamily="18" charset="0"/>
                <a:ea typeface="Times New Roman" panose="02020603050405020304" pitchFamily="18" charset="0"/>
              </a:rPr>
              <a:t>Arunachal Pradesh, meaning the ‘the land of rising sun’ and popularly known also known as the ‘Land of Dawn lit Mountains’ is situated in the extreme North-East of India. The word 'Aruna' means charioteer of Sun god and 'Achal' means Mountain. In this state Sun appears first in India.</a:t>
            </a:r>
          </a:p>
          <a:p>
            <a:pPr algn="just">
              <a:lnSpc>
                <a:spcPct val="150000"/>
              </a:lnSpc>
            </a:pPr>
            <a:r>
              <a:rPr lang="en-US" sz="1800" dirty="0">
                <a:solidFill>
                  <a:schemeClr val="tx1"/>
                </a:solidFill>
                <a:effectLst/>
                <a:latin typeface="Times New Roman" panose="02020603050405020304" pitchFamily="18" charset="0"/>
                <a:ea typeface="Times New Roman" panose="02020603050405020304" pitchFamily="18" charset="0"/>
              </a:rPr>
              <a:t>The </a:t>
            </a:r>
            <a:r>
              <a:rPr lang="en-US" sz="1800" b="1" dirty="0">
                <a:solidFill>
                  <a:schemeClr val="tx1"/>
                </a:solidFill>
                <a:effectLst/>
                <a:latin typeface="Times New Roman" panose="02020603050405020304" pitchFamily="18" charset="0"/>
                <a:ea typeface="Times New Roman" panose="02020603050405020304" pitchFamily="18" charset="0"/>
              </a:rPr>
              <a:t>North–East Frontier Agency</a:t>
            </a:r>
            <a:r>
              <a:rPr lang="en-US" sz="1800" dirty="0">
                <a:solidFill>
                  <a:schemeClr val="tx1"/>
                </a:solidFill>
                <a:effectLst/>
                <a:latin typeface="Times New Roman" panose="02020603050405020304" pitchFamily="18" charset="0"/>
                <a:ea typeface="Times New Roman" panose="02020603050405020304" pitchFamily="18" charset="0"/>
              </a:rPr>
              <a:t> (</a:t>
            </a:r>
            <a:r>
              <a:rPr lang="en-US" sz="1800" b="1" dirty="0">
                <a:solidFill>
                  <a:schemeClr val="tx1"/>
                </a:solidFill>
                <a:effectLst/>
                <a:latin typeface="Times New Roman" panose="02020603050405020304" pitchFamily="18" charset="0"/>
                <a:ea typeface="Times New Roman" panose="02020603050405020304" pitchFamily="18" charset="0"/>
              </a:rPr>
              <a:t>NEFA</a:t>
            </a:r>
            <a:r>
              <a:rPr lang="en-US" sz="1800" dirty="0">
                <a:solidFill>
                  <a:schemeClr val="tx1"/>
                </a:solidFill>
                <a:effectLst/>
                <a:latin typeface="Times New Roman" panose="02020603050405020304" pitchFamily="18" charset="0"/>
                <a:ea typeface="Times New Roman" panose="02020603050405020304" pitchFamily="18" charset="0"/>
              </a:rPr>
              <a:t>), originally known as the </a:t>
            </a:r>
            <a:r>
              <a:rPr lang="en-US" sz="1800" b="1" dirty="0">
                <a:solidFill>
                  <a:schemeClr val="tx1"/>
                </a:solidFill>
                <a:effectLst/>
                <a:latin typeface="Times New Roman" panose="02020603050405020304" pitchFamily="18" charset="0"/>
                <a:ea typeface="Times New Roman" panose="02020603050405020304" pitchFamily="18" charset="0"/>
              </a:rPr>
              <a:t>North-East Frontier Tracts</a:t>
            </a:r>
            <a:r>
              <a:rPr lang="en-US" sz="1800" dirty="0">
                <a:solidFill>
                  <a:schemeClr val="tx1"/>
                </a:solidFill>
                <a:effectLst/>
                <a:latin typeface="Times New Roman" panose="02020603050405020304" pitchFamily="18" charset="0"/>
                <a:ea typeface="Times New Roman" panose="02020603050405020304" pitchFamily="18" charset="0"/>
              </a:rPr>
              <a:t> (</a:t>
            </a:r>
            <a:r>
              <a:rPr lang="en-US" sz="1800" b="1" dirty="0">
                <a:solidFill>
                  <a:schemeClr val="tx1"/>
                </a:solidFill>
                <a:effectLst/>
                <a:latin typeface="Times New Roman" panose="02020603050405020304" pitchFamily="18" charset="0"/>
                <a:ea typeface="Times New Roman" panose="02020603050405020304" pitchFamily="18" charset="0"/>
              </a:rPr>
              <a:t>NEFT</a:t>
            </a:r>
            <a:r>
              <a:rPr lang="en-US" sz="1800" dirty="0">
                <a:solidFill>
                  <a:schemeClr val="tx1"/>
                </a:solidFill>
                <a:effectLst/>
                <a:latin typeface="Times New Roman" panose="02020603050405020304" pitchFamily="18" charset="0"/>
                <a:ea typeface="Times New Roman" panose="02020603050405020304" pitchFamily="18" charset="0"/>
              </a:rPr>
              <a:t>), was one of the political divisions in  British India and later the </a:t>
            </a:r>
            <a:r>
              <a:rPr lang="en-US" sz="1800" u="none" strike="noStrike" dirty="0">
                <a:solidFill>
                  <a:schemeClr val="tx1"/>
                </a:solidFill>
                <a:effectLst/>
                <a:latin typeface="Times New Roman" panose="02020603050405020304" pitchFamily="18" charset="0"/>
                <a:ea typeface="Times New Roman" panose="02020603050405020304" pitchFamily="18" charset="0"/>
                <a:cs typeface="Mangal" panose="02040503050203030202" pitchFamily="18" charset="0"/>
                <a:hlinkClick r:id="rId2" tooltip="Republic of India">
                  <a:extLst>
                    <a:ext uri="{A12FA001-AC4F-418D-AE19-62706E023703}">
                      <ahyp:hlinkClr xmlns:ahyp="http://schemas.microsoft.com/office/drawing/2018/hyperlinkcolor" val="tx"/>
                    </a:ext>
                  </a:extLst>
                </a:hlinkClick>
              </a:rPr>
              <a:t>Republic of India</a:t>
            </a:r>
            <a:r>
              <a:rPr lang="en-US" sz="1800" dirty="0">
                <a:solidFill>
                  <a:schemeClr val="tx1"/>
                </a:solidFill>
                <a:effectLst/>
                <a:latin typeface="Times New Roman" panose="02020603050405020304" pitchFamily="18" charset="0"/>
                <a:ea typeface="Times New Roman" panose="02020603050405020304" pitchFamily="18" charset="0"/>
              </a:rPr>
              <a:t> until 20 January 1972, when it became the </a:t>
            </a:r>
            <a:r>
              <a:rPr lang="en-US" sz="1800" u="none" strike="noStrike" dirty="0">
                <a:solidFill>
                  <a:schemeClr val="tx1"/>
                </a:solidFill>
                <a:effectLst/>
                <a:latin typeface="Times New Roman" panose="02020603050405020304" pitchFamily="18" charset="0"/>
                <a:ea typeface="Times New Roman" panose="02020603050405020304" pitchFamily="18" charset="0"/>
                <a:cs typeface="Mangal" panose="02040503050203030202" pitchFamily="18" charset="0"/>
                <a:hlinkClick r:id="rId3" tooltip="Union territory">
                  <a:extLst>
                    <a:ext uri="{A12FA001-AC4F-418D-AE19-62706E023703}">
                      <ahyp:hlinkClr xmlns:ahyp="http://schemas.microsoft.com/office/drawing/2018/hyperlinkcolor" val="tx"/>
                    </a:ext>
                  </a:extLst>
                </a:hlinkClick>
              </a:rPr>
              <a:t>Union Territory</a:t>
            </a:r>
            <a:r>
              <a:rPr lang="en-US" sz="1800" dirty="0">
                <a:solidFill>
                  <a:schemeClr val="tx1"/>
                </a:solidFill>
                <a:effectLst/>
                <a:latin typeface="Times New Roman" panose="02020603050405020304" pitchFamily="18" charset="0"/>
                <a:ea typeface="Times New Roman" panose="02020603050405020304" pitchFamily="18" charset="0"/>
              </a:rPr>
              <a:t> of </a:t>
            </a:r>
            <a:r>
              <a:rPr lang="en-US" sz="1800" u="none" strike="noStrike" dirty="0">
                <a:solidFill>
                  <a:schemeClr val="tx1"/>
                </a:solidFill>
                <a:effectLst/>
                <a:latin typeface="Times New Roman" panose="02020603050405020304" pitchFamily="18" charset="0"/>
                <a:ea typeface="Times New Roman" panose="02020603050405020304" pitchFamily="18" charset="0"/>
                <a:cs typeface="Mangal" panose="02040503050203030202" pitchFamily="18" charset="0"/>
                <a:hlinkClick r:id="rId4" tooltip="Arunachal Pradesh">
                  <a:extLst>
                    <a:ext uri="{A12FA001-AC4F-418D-AE19-62706E023703}">
                      <ahyp:hlinkClr xmlns:ahyp="http://schemas.microsoft.com/office/drawing/2018/hyperlinkcolor" val="tx"/>
                    </a:ext>
                  </a:extLst>
                </a:hlinkClick>
              </a:rPr>
              <a:t>Arunachal Pradesh</a:t>
            </a:r>
            <a:r>
              <a:rPr lang="en-US" sz="1800" dirty="0">
                <a:solidFill>
                  <a:schemeClr val="tx1"/>
                </a:solidFill>
                <a:effectLst/>
                <a:latin typeface="Times New Roman" panose="02020603050405020304" pitchFamily="18" charset="0"/>
                <a:ea typeface="Times New Roman" panose="02020603050405020304" pitchFamily="18" charset="0"/>
              </a:rPr>
              <a:t> and some parts of </a:t>
            </a:r>
            <a:r>
              <a:rPr lang="en-US" sz="1800" u="none" strike="noStrike" dirty="0">
                <a:solidFill>
                  <a:schemeClr val="tx1"/>
                </a:solidFill>
                <a:effectLst/>
                <a:latin typeface="Times New Roman" panose="02020603050405020304" pitchFamily="18" charset="0"/>
                <a:ea typeface="Times New Roman" panose="02020603050405020304" pitchFamily="18" charset="0"/>
                <a:cs typeface="Mangal" panose="02040503050203030202" pitchFamily="18" charset="0"/>
                <a:hlinkClick r:id="rId5" tooltip="Assam">
                  <a:extLst>
                    <a:ext uri="{A12FA001-AC4F-418D-AE19-62706E023703}">
                      <ahyp:hlinkClr xmlns:ahyp="http://schemas.microsoft.com/office/drawing/2018/hyperlinkcolor" val="tx"/>
                    </a:ext>
                  </a:extLst>
                </a:hlinkClick>
              </a:rPr>
              <a:t>Assam</a:t>
            </a:r>
            <a:r>
              <a:rPr lang="en-US" sz="1800" dirty="0">
                <a:solidFill>
                  <a:schemeClr val="tx1"/>
                </a:solidFill>
                <a:effectLst/>
                <a:latin typeface="Times New Roman" panose="02020603050405020304" pitchFamily="18" charset="0"/>
                <a:ea typeface="Times New Roman" panose="02020603050405020304" pitchFamily="18" charset="0"/>
              </a:rPr>
              <a:t>. </a:t>
            </a:r>
            <a:endParaRPr lang="en-US" dirty="0">
              <a:solidFill>
                <a:schemeClr val="tx1"/>
              </a:solidFill>
              <a:latin typeface="Times New Roman" panose="02020603050405020304" pitchFamily="18" charset="0"/>
              <a:ea typeface="Times New Roman" panose="02020603050405020304" pitchFamily="18" charset="0"/>
            </a:endParaRPr>
          </a:p>
          <a:p>
            <a:pPr algn="just">
              <a:lnSpc>
                <a:spcPct val="150000"/>
              </a:lnSpc>
            </a:pPr>
            <a:r>
              <a:rPr lang="en-US" sz="1800" dirty="0">
                <a:solidFill>
                  <a:schemeClr val="tx1"/>
                </a:solidFill>
                <a:effectLst/>
                <a:latin typeface="Times New Roman" panose="02020603050405020304" pitchFamily="18" charset="0"/>
                <a:ea typeface="Times New Roman" panose="02020603050405020304" pitchFamily="18" charset="0"/>
              </a:rPr>
              <a:t>The total area of Arunachal Pradesh is 83,743 square kilometers (32,333 sq mi).  The State is bounded by independent countries on three sides and by Assam and Nagaland states by one side. There are Bhutan, Tibet, China and Myanmar to the west, north-east, north and east of this state respectively.</a:t>
            </a:r>
          </a:p>
          <a:p>
            <a:pPr algn="just">
              <a:lnSpc>
                <a:spcPct val="150000"/>
              </a:lnSpc>
            </a:pPr>
            <a:r>
              <a:rPr lang="en-US" sz="1800" dirty="0">
                <a:solidFill>
                  <a:schemeClr val="tx1"/>
                </a:solidFill>
                <a:effectLst/>
                <a:latin typeface="Times New Roman" panose="02020603050405020304" pitchFamily="18" charset="0"/>
                <a:ea typeface="Times New Roman" panose="02020603050405020304" pitchFamily="18" charset="0"/>
              </a:rPr>
              <a:t>Arunachal Pradesh is home to dozens of distinct ethnic groups, most of which are in some ways related to the peoples of </a:t>
            </a:r>
            <a:r>
              <a:rPr lang="en-US" sz="1800" u="none" strike="noStrike" dirty="0">
                <a:solidFill>
                  <a:schemeClr val="tx1"/>
                </a:solidFill>
                <a:effectLst/>
                <a:latin typeface="Times New Roman" panose="02020603050405020304" pitchFamily="18" charset="0"/>
                <a:ea typeface="Times New Roman" panose="02020603050405020304" pitchFamily="18" charset="0"/>
                <a:cs typeface="Mangal" panose="02040503050203030202" pitchFamily="18" charset="0"/>
                <a:hlinkClick r:id="rId6">
                  <a:extLst>
                    <a:ext uri="{A12FA001-AC4F-418D-AE19-62706E023703}">
                      <ahyp:hlinkClr xmlns:ahyp="http://schemas.microsoft.com/office/drawing/2018/hyperlinkcolor" val="tx"/>
                    </a:ext>
                  </a:extLst>
                </a:hlinkClick>
              </a:rPr>
              <a:t>Tibet</a:t>
            </a:r>
            <a:r>
              <a:rPr lang="en-US" sz="1800" dirty="0">
                <a:solidFill>
                  <a:schemeClr val="tx1"/>
                </a:solidFill>
                <a:effectLst/>
                <a:latin typeface="Times New Roman" panose="02020603050405020304" pitchFamily="18" charset="0"/>
                <a:ea typeface="Times New Roman" panose="02020603050405020304" pitchFamily="18" charset="0"/>
              </a:rPr>
              <a:t> and the hill region of western </a:t>
            </a:r>
            <a:r>
              <a:rPr lang="en-US" sz="1800" u="none" strike="noStrike" dirty="0">
                <a:solidFill>
                  <a:schemeClr val="tx1"/>
                </a:solidFill>
                <a:effectLst/>
                <a:latin typeface="Times New Roman" panose="02020603050405020304" pitchFamily="18" charset="0"/>
                <a:ea typeface="Times New Roman" panose="02020603050405020304" pitchFamily="18" charset="0"/>
                <a:cs typeface="Mangal" panose="02040503050203030202" pitchFamily="18" charset="0"/>
                <a:hlinkClick r:id="rId7">
                  <a:extLst>
                    <a:ext uri="{A12FA001-AC4F-418D-AE19-62706E023703}">
                      <ahyp:hlinkClr xmlns:ahyp="http://schemas.microsoft.com/office/drawing/2018/hyperlinkcolor" val="tx"/>
                    </a:ext>
                  </a:extLst>
                </a:hlinkClick>
              </a:rPr>
              <a:t>Myanmar</a:t>
            </a:r>
            <a:r>
              <a:rPr lang="en-US" u="none" strike="noStrike" dirty="0">
                <a:solidFill>
                  <a:schemeClr val="tx1"/>
                </a:solidFill>
                <a:latin typeface="Times New Roman" panose="02020603050405020304" pitchFamily="18" charset="0"/>
                <a:ea typeface="Times New Roman" panose="02020603050405020304" pitchFamily="18" charset="0"/>
                <a:cs typeface="Mangal" panose="02040503050203030202" pitchFamily="18" charset="0"/>
              </a:rPr>
              <a:t>.</a:t>
            </a:r>
            <a:endParaRPr lang="en-US" dirty="0">
              <a:solidFill>
                <a:schemeClr val="tx1"/>
              </a:solidFill>
            </a:endParaRPr>
          </a:p>
        </p:txBody>
      </p:sp>
    </p:spTree>
    <p:extLst>
      <p:ext uri="{BB962C8B-B14F-4D97-AF65-F5344CB8AC3E}">
        <p14:creationId xmlns:p14="http://schemas.microsoft.com/office/powerpoint/2010/main" val="29725181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4FA8F-166F-0ABD-7518-803E18A43E90}"/>
              </a:ext>
            </a:extLst>
          </p:cNvPr>
          <p:cNvSpPr>
            <a:spLocks noGrp="1"/>
          </p:cNvSpPr>
          <p:nvPr>
            <p:ph type="title"/>
          </p:nvPr>
        </p:nvSpPr>
        <p:spPr/>
        <p:txBody>
          <a:bodyPr>
            <a:normAutofit/>
          </a:bodyPr>
          <a:lstStyle/>
          <a:p>
            <a:pPr algn="ctr"/>
            <a:r>
              <a:rPr lang="en-US" sz="3600" b="1" cap="none" dirty="0">
                <a:latin typeface="Times New Roman" panose="02020603050405020304" pitchFamily="18" charset="0"/>
                <a:cs typeface="Times New Roman" panose="02020603050405020304" pitchFamily="18" charset="0"/>
              </a:rPr>
              <a:t>METHODS OF ANALYSIS</a:t>
            </a:r>
          </a:p>
        </p:txBody>
      </p:sp>
      <p:sp>
        <p:nvSpPr>
          <p:cNvPr id="3" name="Content Placeholder 2">
            <a:extLst>
              <a:ext uri="{FF2B5EF4-FFF2-40B4-BE49-F238E27FC236}">
                <a16:creationId xmlns:a16="http://schemas.microsoft.com/office/drawing/2014/main" id="{B11351B6-CBAE-333E-4680-2BF25D5A1FC6}"/>
              </a:ext>
            </a:extLst>
          </p:cNvPr>
          <p:cNvSpPr>
            <a:spLocks noGrp="1"/>
          </p:cNvSpPr>
          <p:nvPr>
            <p:ph idx="1"/>
          </p:nvPr>
        </p:nvSpPr>
        <p:spPr/>
        <p:txBody>
          <a:bodyPr>
            <a:normAutofit fontScale="92500"/>
          </a:bodyPr>
          <a:lstStyle/>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various methods are used for analyzing the crime distribution of this state. These methods have developed the researchers to reach the correct conclusion. The raw data have been processed and a percentage of juvenile crimes to total crimes have been calculated using the area.</a:t>
            </a:r>
          </a:p>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nature and statistics of Juvenile delinquency are published by the National Crime Record Bureau (NCRB), Delhi. It is the main source of data from where the researcher has collected the maximum data. </a:t>
            </a:r>
          </a:p>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Juvenile statistic is usually hard to find as the family hardly disclose the name of the juvenile offender. The crime committed by Juvenile goes mostly unnoticed by the court and police. </a:t>
            </a:r>
          </a:p>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And most of time even parents don’t want to disclose the crime committed by the delinquents as a matter of prestige.</a:t>
            </a:r>
          </a:p>
          <a:p>
            <a:endParaRPr lang="en-US" dirty="0"/>
          </a:p>
        </p:txBody>
      </p:sp>
    </p:spTree>
    <p:extLst>
      <p:ext uri="{BB962C8B-B14F-4D97-AF65-F5344CB8AC3E}">
        <p14:creationId xmlns:p14="http://schemas.microsoft.com/office/powerpoint/2010/main" val="15899159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0E4CBA-9885-5A30-BB57-D18E90D870AA}"/>
              </a:ext>
            </a:extLst>
          </p:cNvPr>
          <p:cNvSpPr>
            <a:spLocks noGrp="1"/>
          </p:cNvSpPr>
          <p:nvPr>
            <p:ph type="title"/>
          </p:nvPr>
        </p:nvSpPr>
        <p:spPr/>
        <p:txBody>
          <a:bodyPr>
            <a:normAutofit fontScale="90000"/>
          </a:bodyPr>
          <a:lstStyle/>
          <a:p>
            <a:pPr algn="ctr"/>
            <a:r>
              <a:rPr lang="en-US" sz="3200" b="1" dirty="0">
                <a:latin typeface="Times New Roman" panose="02020603050405020304" pitchFamily="18" charset="0"/>
                <a:cs typeface="Times New Roman" panose="02020603050405020304" pitchFamily="18" charset="0"/>
              </a:rPr>
              <a:t>ARUNACHAL PRADESH AND JUVENILE DELINQUENCY</a:t>
            </a:r>
          </a:p>
        </p:txBody>
      </p:sp>
      <p:sp>
        <p:nvSpPr>
          <p:cNvPr id="3" name="Content Placeholder 2">
            <a:extLst>
              <a:ext uri="{FF2B5EF4-FFF2-40B4-BE49-F238E27FC236}">
                <a16:creationId xmlns:a16="http://schemas.microsoft.com/office/drawing/2014/main" id="{DB704F8F-86F0-F1FE-B581-349F339E7831}"/>
              </a:ext>
            </a:extLst>
          </p:cNvPr>
          <p:cNvSpPr>
            <a:spLocks noGrp="1"/>
          </p:cNvSpPr>
          <p:nvPr>
            <p:ph idx="1"/>
          </p:nvPr>
        </p:nvSpPr>
        <p:spPr>
          <a:xfrm>
            <a:off x="417690" y="1941689"/>
            <a:ext cx="11193118" cy="4718755"/>
          </a:xfrm>
        </p:spPr>
        <p:txBody>
          <a:bodyPr>
            <a:normAutofit fontScale="92500" lnSpcReduction="10000"/>
          </a:bodyPr>
          <a:lstStyle/>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Society has many problems in today’s modern era. Among various problems, one of the major problems is the Juvenile delinquency. The Children is the asset of the state. And if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thechildren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are going astray or out of the normal path, it is a major cause of concern. </a:t>
            </a:r>
          </a:p>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Juvenile Delinquency is a major security problem in the North East in general and Mizoram and Arunachal Pradesh in particular. It can become a major security/law and order problem at a later date if it is not addressed at right time, as a petty thief at tender age may become a hardcore criminal/dreaded terrorist in days to come. </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To study the gravity of the Juvenile Crime in Arunachal Pradesh, the researcher has collected data related to the child population of India and Arunachal Pradesh along with the Juvenile Crimes. The figures have been prepared in the tabulation for easier understanding. </a:t>
            </a:r>
          </a:p>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analysis of the data has been made to the various crime committed by the Juveniles in the state. And the crimes are categorized one by one. </a:t>
            </a:r>
          </a:p>
          <a:p>
            <a:endParaRPr lang="en-US" dirty="0"/>
          </a:p>
        </p:txBody>
      </p:sp>
    </p:spTree>
    <p:extLst>
      <p:ext uri="{BB962C8B-B14F-4D97-AF65-F5344CB8AC3E}">
        <p14:creationId xmlns:p14="http://schemas.microsoft.com/office/powerpoint/2010/main" val="28065076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42ECB-83EA-A125-73D8-D18960A6D893}"/>
              </a:ext>
            </a:extLst>
          </p:cNvPr>
          <p:cNvSpPr>
            <a:spLocks noGrp="1"/>
          </p:cNvSpPr>
          <p:nvPr>
            <p:ph type="title"/>
          </p:nvPr>
        </p:nvSpPr>
        <p:spPr/>
        <p:txBody>
          <a:bodyPr>
            <a:normAutofit/>
          </a:bodyPr>
          <a:lstStyle/>
          <a:p>
            <a:pPr algn="ctr"/>
            <a:r>
              <a:rPr lang="en-US" sz="3600" b="1" dirty="0">
                <a:latin typeface="Times New Roman" panose="02020603050405020304" pitchFamily="18" charset="0"/>
                <a:cs typeface="Times New Roman" panose="02020603050405020304" pitchFamily="18" charset="0"/>
              </a:rPr>
              <a:t>Child Population of India</a:t>
            </a:r>
          </a:p>
        </p:txBody>
      </p:sp>
      <p:pic>
        <p:nvPicPr>
          <p:cNvPr id="6" name="Content Placeholder 5">
            <a:extLst>
              <a:ext uri="{FF2B5EF4-FFF2-40B4-BE49-F238E27FC236}">
                <a16:creationId xmlns:a16="http://schemas.microsoft.com/office/drawing/2014/main" id="{A94B5420-CF01-A062-CF14-F85154013C62}"/>
              </a:ext>
            </a:extLst>
          </p:cNvPr>
          <p:cNvPicPr>
            <a:picLocks noGrp="1" noChangeAspect="1"/>
          </p:cNvPicPr>
          <p:nvPr>
            <p:ph sz="half" idx="1"/>
          </p:nvPr>
        </p:nvPicPr>
        <p:blipFill>
          <a:blip r:embed="rId2"/>
          <a:stretch>
            <a:fillRect/>
          </a:stretch>
        </p:blipFill>
        <p:spPr>
          <a:xfrm>
            <a:off x="732014" y="2765778"/>
            <a:ext cx="5143500" cy="2765778"/>
          </a:xfrm>
        </p:spPr>
      </p:pic>
      <p:pic>
        <p:nvPicPr>
          <p:cNvPr id="8" name="Content Placeholder 7">
            <a:extLst>
              <a:ext uri="{FF2B5EF4-FFF2-40B4-BE49-F238E27FC236}">
                <a16:creationId xmlns:a16="http://schemas.microsoft.com/office/drawing/2014/main" id="{00D031BF-3C0D-2030-9828-AB83009DE582}"/>
              </a:ext>
            </a:extLst>
          </p:cNvPr>
          <p:cNvPicPr>
            <a:picLocks noGrp="1" noChangeAspect="1"/>
          </p:cNvPicPr>
          <p:nvPr>
            <p:ph sz="half" idx="2"/>
          </p:nvPr>
        </p:nvPicPr>
        <p:blipFill>
          <a:blip r:embed="rId3"/>
          <a:stretch>
            <a:fillRect/>
          </a:stretch>
        </p:blipFill>
        <p:spPr>
          <a:xfrm>
            <a:off x="6456362" y="2765778"/>
            <a:ext cx="5272794" cy="2765778"/>
          </a:xfrm>
        </p:spPr>
      </p:pic>
    </p:spTree>
    <p:extLst>
      <p:ext uri="{BB962C8B-B14F-4D97-AF65-F5344CB8AC3E}">
        <p14:creationId xmlns:p14="http://schemas.microsoft.com/office/powerpoint/2010/main" val="1372200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C9D2C-7A8C-C185-0A90-D761BCF6AF15}"/>
              </a:ext>
            </a:extLst>
          </p:cNvPr>
          <p:cNvSpPr>
            <a:spLocks noGrp="1"/>
          </p:cNvSpPr>
          <p:nvPr>
            <p:ph type="title"/>
          </p:nvPr>
        </p:nvSpPr>
        <p:spPr/>
        <p:txBody>
          <a:bodyPr>
            <a:normAutofit fontScale="90000"/>
          </a:bodyPr>
          <a:lstStyle/>
          <a:p>
            <a:pPr algn="ctr"/>
            <a:r>
              <a:rPr lang="en-US" sz="3600" b="1" dirty="0">
                <a:latin typeface="Times New Roman" panose="02020603050405020304" pitchFamily="18" charset="0"/>
                <a:cs typeface="Times New Roman" panose="02020603050405020304" pitchFamily="18" charset="0"/>
              </a:rPr>
              <a:t>JUVENILE JUSTICE SYSTEM IN ARUNACHAL PRADESH</a:t>
            </a:r>
          </a:p>
        </p:txBody>
      </p:sp>
      <p:sp>
        <p:nvSpPr>
          <p:cNvPr id="3" name="Content Placeholder 2">
            <a:extLst>
              <a:ext uri="{FF2B5EF4-FFF2-40B4-BE49-F238E27FC236}">
                <a16:creationId xmlns:a16="http://schemas.microsoft.com/office/drawing/2014/main" id="{73CB8F4F-23BE-1D65-71B7-845044BD2514}"/>
              </a:ext>
            </a:extLst>
          </p:cNvPr>
          <p:cNvSpPr>
            <a:spLocks noGrp="1"/>
          </p:cNvSpPr>
          <p:nvPr>
            <p:ph idx="1"/>
          </p:nvPr>
        </p:nvSpPr>
        <p:spPr>
          <a:xfrm>
            <a:off x="203200" y="1840090"/>
            <a:ext cx="11785600" cy="4797778"/>
          </a:xfrm>
        </p:spPr>
        <p:txBody>
          <a:bodyPr>
            <a:normAutofit lnSpcReduction="10000"/>
          </a:bodyPr>
          <a:lstStyle/>
          <a:p>
            <a:pPr algn="just">
              <a:lnSpc>
                <a:spcPct val="150000"/>
              </a:lnSpc>
            </a:pPr>
            <a:r>
              <a:rPr lang="en-US" dirty="0">
                <a:effectLst/>
                <a:latin typeface="Times New Roman" panose="02020603050405020304" pitchFamily="18" charset="0"/>
                <a:ea typeface="Times New Roman" panose="02020603050405020304" pitchFamily="18" charset="0"/>
              </a:rPr>
              <a:t>There are no coded customary laws with regard to the punishments to the Juvenile delinquents in the State of Arunachal Pradesh. The simple case of thefts etc., were punished in the kinds or goods such as ornaments or animas (Mithuns).</a:t>
            </a:r>
          </a:p>
          <a:p>
            <a:pPr algn="just">
              <a:lnSpc>
                <a:spcPct val="150000"/>
              </a:lnSpc>
            </a:pPr>
            <a:r>
              <a:rPr lang="en-US" dirty="0">
                <a:effectLst/>
                <a:latin typeface="Times New Roman" panose="02020603050405020304" pitchFamily="18" charset="0"/>
                <a:ea typeface="Times New Roman" panose="02020603050405020304" pitchFamily="18" charset="0"/>
              </a:rPr>
              <a:t>The JJA 2000 introduced a revolutionary change in the constitution of the Juvenile Court, renamed it as the Juvenile Justice Board consisting of three members- One Magistrate designated as Principal Magistrate, and two social workers as the members of the Board vested with the powers of the Magistrate. Similar Provision has been made in JJA 2015. </a:t>
            </a:r>
            <a:endParaRPr lang="en-US" dirty="0">
              <a:latin typeface="Times New Roman" panose="02020603050405020304" pitchFamily="18" charset="0"/>
              <a:ea typeface="Times New Roman" panose="02020603050405020304" pitchFamily="18" charset="0"/>
            </a:endParaRPr>
          </a:p>
          <a:p>
            <a:pPr algn="just">
              <a:lnSpc>
                <a:spcPct val="150000"/>
              </a:lnSpc>
            </a:pPr>
            <a:r>
              <a:rPr lang="en-US" dirty="0">
                <a:effectLst/>
                <a:latin typeface="Times New Roman" panose="02020603050405020304" pitchFamily="18" charset="0"/>
                <a:ea typeface="Times New Roman" panose="02020603050405020304" pitchFamily="18" charset="0"/>
              </a:rPr>
              <a:t>The JJB Board is functional in all the 25 districts of Arunachal Pradesh including the Itanagar Capital Complex(ICC).</a:t>
            </a:r>
            <a:r>
              <a:rPr lang="en-US" baseline="30000" dirty="0">
                <a:effectLst/>
                <a:latin typeface="Times New Roman" panose="02020603050405020304" pitchFamily="18" charset="0"/>
                <a:ea typeface="Times New Roman" panose="02020603050405020304" pitchFamily="18" charset="0"/>
              </a:rPr>
              <a:t>19</a:t>
            </a:r>
            <a:r>
              <a:rPr lang="en-US" dirty="0">
                <a:effectLst/>
                <a:latin typeface="Times New Roman" panose="02020603050405020304" pitchFamily="18" charset="0"/>
                <a:ea typeface="Times New Roman" panose="02020603050405020304" pitchFamily="18" charset="0"/>
              </a:rPr>
              <a:t> </a:t>
            </a:r>
          </a:p>
          <a:p>
            <a:pPr algn="just">
              <a:lnSpc>
                <a:spcPct val="150000"/>
              </a:lnSpc>
            </a:pPr>
            <a:r>
              <a:rPr lang="en-US" dirty="0">
                <a:effectLst/>
                <a:latin typeface="Times New Roman" panose="02020603050405020304" pitchFamily="18" charset="0"/>
                <a:ea typeface="Times New Roman" panose="02020603050405020304" pitchFamily="18" charset="0"/>
              </a:rPr>
              <a:t>(except for the two newly created </a:t>
            </a:r>
            <a:r>
              <a:rPr lang="en-US" dirty="0" err="1">
                <a:effectLst/>
                <a:latin typeface="Times New Roman" panose="02020603050405020304" pitchFamily="18" charset="0"/>
                <a:ea typeface="Times New Roman" panose="02020603050405020304" pitchFamily="18" charset="0"/>
              </a:rPr>
              <a:t>Keyi</a:t>
            </a:r>
            <a:r>
              <a:rPr lang="en-US" dirty="0">
                <a:effectLst/>
                <a:latin typeface="Times New Roman" panose="02020603050405020304" pitchFamily="18" charset="0"/>
                <a:ea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rPr>
              <a:t>Panyor</a:t>
            </a:r>
            <a:r>
              <a:rPr lang="en-US" dirty="0">
                <a:effectLst/>
                <a:latin typeface="Times New Roman" panose="02020603050405020304" pitchFamily="18" charset="0"/>
                <a:ea typeface="Times New Roman" panose="02020603050405020304" pitchFamily="18" charset="0"/>
              </a:rPr>
              <a:t> and </a:t>
            </a:r>
            <a:r>
              <a:rPr lang="en-US" dirty="0" err="1">
                <a:effectLst/>
                <a:latin typeface="Times New Roman" panose="02020603050405020304" pitchFamily="18" charset="0"/>
                <a:ea typeface="Times New Roman" panose="02020603050405020304" pitchFamily="18" charset="0"/>
              </a:rPr>
              <a:t>Bichom</a:t>
            </a:r>
            <a:r>
              <a:rPr lang="en-US" dirty="0">
                <a:effectLst/>
                <a:latin typeface="Times New Roman" panose="02020603050405020304" pitchFamily="18" charset="0"/>
                <a:ea typeface="Times New Roman" panose="02020603050405020304" pitchFamily="18" charset="0"/>
              </a:rPr>
              <a:t>), The Juveniles in Conflict with Law (Sec.2(</a:t>
            </a:r>
            <a:r>
              <a:rPr lang="en-US" dirty="0" err="1">
                <a:effectLst/>
                <a:latin typeface="Times New Roman" panose="02020603050405020304" pitchFamily="18" charset="0"/>
                <a:ea typeface="Times New Roman" panose="02020603050405020304" pitchFamily="18" charset="0"/>
              </a:rPr>
              <a:t>i</a:t>
            </a:r>
            <a:r>
              <a:rPr lang="en-US" dirty="0">
                <a:effectLst/>
                <a:latin typeface="Times New Roman" panose="02020603050405020304" pitchFamily="18" charset="0"/>
                <a:ea typeface="Times New Roman" panose="02020603050405020304" pitchFamily="18" charset="0"/>
              </a:rPr>
              <a:t>)) as soon as,  is apprehended by the police, such child shall be placed under the charge of </a:t>
            </a:r>
            <a:r>
              <a:rPr lang="en-US" dirty="0" err="1">
                <a:effectLst/>
                <a:latin typeface="Times New Roman" panose="02020603050405020304" pitchFamily="18" charset="0"/>
                <a:ea typeface="Times New Roman" panose="02020603050405020304" pitchFamily="18" charset="0"/>
              </a:rPr>
              <a:t>thespecial</a:t>
            </a:r>
            <a:r>
              <a:rPr lang="en-US" dirty="0">
                <a:effectLst/>
                <a:latin typeface="Times New Roman" panose="02020603050405020304" pitchFamily="18" charset="0"/>
                <a:ea typeface="Times New Roman" panose="02020603050405020304" pitchFamily="18" charset="0"/>
              </a:rPr>
              <a:t> juvenile police unit or the designated child welfare police </a:t>
            </a:r>
            <a:r>
              <a:rPr lang="en-US" dirty="0" err="1">
                <a:effectLst/>
                <a:latin typeface="Times New Roman" panose="02020603050405020304" pitchFamily="18" charset="0"/>
                <a:ea typeface="Times New Roman" panose="02020603050405020304" pitchFamily="18" charset="0"/>
              </a:rPr>
              <a:t>officer,who</a:t>
            </a:r>
            <a:r>
              <a:rPr lang="en-US" dirty="0">
                <a:effectLst/>
                <a:latin typeface="Times New Roman" panose="02020603050405020304" pitchFamily="18" charset="0"/>
                <a:ea typeface="Times New Roman" panose="02020603050405020304" pitchFamily="18" charset="0"/>
              </a:rPr>
              <a:t> shall produce the </a:t>
            </a:r>
            <a:r>
              <a:rPr lang="en-US" dirty="0" err="1">
                <a:effectLst/>
                <a:latin typeface="Times New Roman" panose="02020603050405020304" pitchFamily="18" charset="0"/>
                <a:ea typeface="Times New Roman" panose="02020603050405020304" pitchFamily="18" charset="0"/>
              </a:rPr>
              <a:t>childbefore</a:t>
            </a:r>
            <a:r>
              <a:rPr lang="en-US" dirty="0">
                <a:effectLst/>
                <a:latin typeface="Times New Roman" panose="02020603050405020304" pitchFamily="18" charset="0"/>
                <a:ea typeface="Times New Roman" panose="02020603050405020304" pitchFamily="18" charset="0"/>
              </a:rPr>
              <a:t> the Board without any loss of time but within a period of twenty-four hours of apprehending </a:t>
            </a:r>
            <a:r>
              <a:rPr lang="en-US" dirty="0" err="1">
                <a:effectLst/>
                <a:latin typeface="Times New Roman" panose="02020603050405020304" pitchFamily="18" charset="0"/>
                <a:ea typeface="Times New Roman" panose="02020603050405020304" pitchFamily="18" charset="0"/>
              </a:rPr>
              <a:t>thechild</a:t>
            </a:r>
            <a:r>
              <a:rPr lang="en-US" dirty="0">
                <a:effectLst/>
                <a:latin typeface="Times New Roman" panose="02020603050405020304" pitchFamily="18" charset="0"/>
                <a:ea typeface="Times New Roman" panose="02020603050405020304" pitchFamily="18" charset="0"/>
              </a:rPr>
              <a:t> excluding the time necessary for the journey, from the place where such child was apprehended.</a:t>
            </a:r>
            <a:endParaRPr lang="en-US" dirty="0"/>
          </a:p>
        </p:txBody>
      </p:sp>
    </p:spTree>
    <p:extLst>
      <p:ext uri="{BB962C8B-B14F-4D97-AF65-F5344CB8AC3E}">
        <p14:creationId xmlns:p14="http://schemas.microsoft.com/office/powerpoint/2010/main" val="13295070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1C4FD-A18E-F9BF-D264-673AEA85A553}"/>
              </a:ext>
            </a:extLst>
          </p:cNvPr>
          <p:cNvSpPr>
            <a:spLocks noGrp="1"/>
          </p:cNvSpPr>
          <p:nvPr>
            <p:ph type="title"/>
          </p:nvPr>
        </p:nvSpPr>
        <p:spPr/>
        <p:txBody>
          <a:bodyPr>
            <a:normAutofit fontScale="90000"/>
          </a:bodyPr>
          <a:lstStyle/>
          <a:p>
            <a:pPr algn="ctr"/>
            <a:r>
              <a:rPr lang="en-US" sz="3200" b="1" dirty="0">
                <a:latin typeface="Times New Roman" panose="02020603050405020304" pitchFamily="18" charset="0"/>
                <a:cs typeface="Times New Roman" panose="02020603050405020304" pitchFamily="18" charset="0"/>
              </a:rPr>
              <a:t>NUMBER OF JUVENILE CASE DISPOSED FROM 2017-2022</a:t>
            </a:r>
          </a:p>
        </p:txBody>
      </p:sp>
      <p:pic>
        <p:nvPicPr>
          <p:cNvPr id="6" name="Content Placeholder 5">
            <a:extLst>
              <a:ext uri="{FF2B5EF4-FFF2-40B4-BE49-F238E27FC236}">
                <a16:creationId xmlns:a16="http://schemas.microsoft.com/office/drawing/2014/main" id="{A56B7E08-877B-B37A-58D3-EDE831901272}"/>
              </a:ext>
            </a:extLst>
          </p:cNvPr>
          <p:cNvPicPr>
            <a:picLocks noGrp="1" noChangeAspect="1"/>
          </p:cNvPicPr>
          <p:nvPr>
            <p:ph sz="half" idx="1"/>
          </p:nvPr>
        </p:nvPicPr>
        <p:blipFill>
          <a:blip r:embed="rId2"/>
          <a:stretch>
            <a:fillRect/>
          </a:stretch>
        </p:blipFill>
        <p:spPr>
          <a:xfrm>
            <a:off x="581193" y="2077157"/>
            <a:ext cx="4811922" cy="4143022"/>
          </a:xfrm>
        </p:spPr>
      </p:pic>
      <p:sp>
        <p:nvSpPr>
          <p:cNvPr id="4" name="Content Placeholder 3">
            <a:extLst>
              <a:ext uri="{FF2B5EF4-FFF2-40B4-BE49-F238E27FC236}">
                <a16:creationId xmlns:a16="http://schemas.microsoft.com/office/drawing/2014/main" id="{B7BBF983-F9D3-3EC8-EF77-F2098C831414}"/>
              </a:ext>
            </a:extLst>
          </p:cNvPr>
          <p:cNvSpPr>
            <a:spLocks noGrp="1"/>
          </p:cNvSpPr>
          <p:nvPr>
            <p:ph sz="half" idx="2"/>
          </p:nvPr>
        </p:nvSpPr>
        <p:spPr>
          <a:xfrm>
            <a:off x="5520267" y="1952978"/>
            <a:ext cx="6502400" cy="4820355"/>
          </a:xfrm>
        </p:spPr>
        <p:txBody>
          <a:bodyPr>
            <a:normAutofit fontScale="92500"/>
          </a:bodyPr>
          <a:lstStyle/>
          <a:p>
            <a:pPr algn="just">
              <a:lnSpc>
                <a:spcPct val="150000"/>
              </a:lnSpc>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The Educational level of the Juveniles so presented before Juvenile Justice Board (JJB)from the year 2017-2022 shows that from total of 300 Juveniles apprehended both in IPC &amp; SLL Crime, the highest number of Juveniles from above Primary to Matric were 204 in numbers, up to the Primary level, had around 51 Juvenile delinquents, above matric had 23 Juveniles, 14 Juveniles who were Illiterate and 8 Juveniles above Matric respectively. </a:t>
            </a:r>
          </a:p>
          <a:p>
            <a:pPr algn="just">
              <a:lnSpc>
                <a:spcPct val="150000"/>
              </a:lnSpc>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The Data Shows that person with above matric had lowest crime rate, which means that good education matters a lot in the Juveniles life.  </a:t>
            </a:r>
          </a:p>
          <a:p>
            <a:pPr algn="just">
              <a:lnSpc>
                <a:spcPct val="150000"/>
              </a:lnSpc>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But the person who were in between primary to Matric had highest number of delinquents. </a:t>
            </a:r>
          </a:p>
          <a:p>
            <a:pPr algn="just">
              <a:lnSpc>
                <a:spcPct val="150000"/>
              </a:lnSpc>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Every effort has to be made at primary level itself to retain the children once admitted and make them complete their studies. </a:t>
            </a:r>
          </a:p>
          <a:p>
            <a:endParaRPr lang="en-US" dirty="0"/>
          </a:p>
        </p:txBody>
      </p:sp>
    </p:spTree>
    <p:extLst>
      <p:ext uri="{BB962C8B-B14F-4D97-AF65-F5344CB8AC3E}">
        <p14:creationId xmlns:p14="http://schemas.microsoft.com/office/powerpoint/2010/main" val="18229023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B84E4-49E7-C2AB-C50B-E9B1593A6670}"/>
              </a:ext>
            </a:extLst>
          </p:cNvPr>
          <p:cNvSpPr>
            <a:spLocks noGrp="1"/>
          </p:cNvSpPr>
          <p:nvPr>
            <p:ph type="title"/>
          </p:nvPr>
        </p:nvSpPr>
        <p:spPr/>
        <p:txBody>
          <a:bodyPr/>
          <a:lstStyle/>
          <a:p>
            <a:pPr algn="ctr"/>
            <a:r>
              <a:rPr lang="en-US" sz="3600" b="1" dirty="0">
                <a:latin typeface="Times New Roman" panose="02020603050405020304" pitchFamily="18" charset="0"/>
                <a:cs typeface="Times New Roman" panose="02020603050405020304" pitchFamily="18" charset="0"/>
              </a:rPr>
              <a:t>CONCLUSION</a:t>
            </a:r>
            <a:endParaRPr lang="en-US"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6D42A5D-2555-452F-AE45-F773A92AA149}"/>
              </a:ext>
            </a:extLst>
          </p:cNvPr>
          <p:cNvSpPr>
            <a:spLocks noGrp="1"/>
          </p:cNvSpPr>
          <p:nvPr>
            <p:ph idx="1"/>
          </p:nvPr>
        </p:nvSpPr>
        <p:spPr>
          <a:xfrm>
            <a:off x="327378" y="1885244"/>
            <a:ext cx="11650133" cy="4786489"/>
          </a:xfrm>
        </p:spPr>
        <p:txBody>
          <a:bodyPr>
            <a:normAutofit fontScale="92500" lnSpcReduction="10000"/>
          </a:bodyPr>
          <a:lstStyle/>
          <a:p>
            <a:pPr algn="just">
              <a:lnSpc>
                <a:spcPct val="150000"/>
              </a:lnSpc>
            </a:pPr>
            <a:r>
              <a:rPr lang="en-US" sz="1800" dirty="0">
                <a:effectLst/>
                <a:latin typeface="Times New Roman" panose="02020603050405020304" pitchFamily="18" charset="0"/>
                <a:ea typeface="Times New Roman" panose="02020603050405020304" pitchFamily="18" charset="0"/>
              </a:rPr>
              <a:t>The tabulation of the reports from the NCRB data has been studied in this chapter. Crime such as Theft, Burglary, Hurt, Grievous Hurt are some of the highest intensity crimes committed by the Juveniles under Indian Penal Code. </a:t>
            </a:r>
          </a:p>
          <a:p>
            <a:pPr algn="just">
              <a:lnSpc>
                <a:spcPct val="150000"/>
              </a:lnSpc>
            </a:pPr>
            <a:r>
              <a:rPr lang="en-US" sz="1800" dirty="0">
                <a:effectLst/>
                <a:latin typeface="Times New Roman" panose="02020603050405020304" pitchFamily="18" charset="0"/>
                <a:ea typeface="Times New Roman" panose="02020603050405020304" pitchFamily="18" charset="0"/>
              </a:rPr>
              <a:t>Burglary i.e., House breaking by night is also a common crime. The youth between 12 to 18 years are more involved in the Burglary</a:t>
            </a:r>
            <a:r>
              <a:rPr lang="en-US" dirty="0">
                <a:latin typeface="Times New Roman" panose="02020603050405020304" pitchFamily="18" charset="0"/>
                <a:ea typeface="Times New Roman" panose="02020603050405020304" pitchFamily="18" charset="0"/>
              </a:rPr>
              <a:t>.</a:t>
            </a:r>
          </a:p>
          <a:p>
            <a:pPr algn="just">
              <a:lnSpc>
                <a:spcPct val="150000"/>
              </a:lnSpc>
            </a:pPr>
            <a:r>
              <a:rPr lang="en-US" sz="1800" dirty="0">
                <a:effectLst/>
                <a:latin typeface="Times New Roman" panose="02020603050405020304" pitchFamily="18" charset="0"/>
                <a:ea typeface="Times New Roman" panose="02020603050405020304" pitchFamily="18" charset="0"/>
              </a:rPr>
              <a:t>In Arunachal Pradesh, scooty, bike etc. has also been stolen and reported may a times in the newspaper. Kitchen items specially the gas cylinder is the most common thing to have been carried away by the Juveniles.</a:t>
            </a:r>
          </a:p>
          <a:p>
            <a:pPr algn="just">
              <a:lnSpc>
                <a:spcPct val="150000"/>
              </a:lnSpc>
            </a:pPr>
            <a:r>
              <a:rPr lang="en-US" sz="1800" dirty="0">
                <a:effectLst/>
                <a:latin typeface="Times New Roman" panose="02020603050405020304" pitchFamily="18" charset="0"/>
                <a:ea typeface="Times New Roman" panose="02020603050405020304" pitchFamily="18" charset="0"/>
              </a:rPr>
              <a:t>The IPC crimes affecting women are also one of the major crimes that has come up in the study. The Juveniles in this modern era, has an easy access to the mobile phones. They get easy prey to the pornography sites</a:t>
            </a:r>
            <a:r>
              <a:rPr lang="en-US" dirty="0">
                <a:latin typeface="Times New Roman" panose="02020603050405020304" pitchFamily="18" charset="0"/>
                <a:ea typeface="Times New Roman" panose="02020603050405020304" pitchFamily="18" charset="0"/>
              </a:rPr>
              <a:t>.</a:t>
            </a:r>
          </a:p>
          <a:p>
            <a:pPr algn="just">
              <a:lnSpc>
                <a:spcPct val="150000"/>
              </a:lnSpc>
            </a:pPr>
            <a:r>
              <a:rPr lang="en-US" sz="1800" dirty="0">
                <a:effectLst/>
                <a:latin typeface="Times New Roman" panose="02020603050405020304" pitchFamily="18" charset="0"/>
                <a:ea typeface="Times New Roman" panose="02020603050405020304" pitchFamily="18" charset="0"/>
              </a:rPr>
              <a:t>Rape charges against juveniles are very complex and sensitive issue that demands a balanced approach. While it is essential to protect the rights of victims and ensure justice, it is equally crucial to offer a chance for reform and rehabilitation to young offenders. </a:t>
            </a:r>
            <a:endParaRPr lang="en-US" dirty="0"/>
          </a:p>
        </p:txBody>
      </p:sp>
    </p:spTree>
    <p:extLst>
      <p:ext uri="{BB962C8B-B14F-4D97-AF65-F5344CB8AC3E}">
        <p14:creationId xmlns:p14="http://schemas.microsoft.com/office/powerpoint/2010/main" val="14335647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EA595-3DDD-3797-8B59-C5B9EF55A8BB}"/>
              </a:ext>
            </a:extLst>
          </p:cNvPr>
          <p:cNvSpPr>
            <a:spLocks noGrp="1"/>
          </p:cNvSpPr>
          <p:nvPr>
            <p:ph type="title"/>
          </p:nvPr>
        </p:nvSpPr>
        <p:spPr/>
        <p:txBody>
          <a:bodyPr/>
          <a:lstStyle/>
          <a:p>
            <a:pPr algn="ctr"/>
            <a:r>
              <a:rPr lang="en-US" sz="3600" b="1" dirty="0">
                <a:latin typeface="Times New Roman" panose="02020603050405020304" pitchFamily="18" charset="0"/>
                <a:cs typeface="Times New Roman" panose="02020603050405020304" pitchFamily="18" charset="0"/>
              </a:rPr>
              <a:t>REFERENCES</a:t>
            </a:r>
            <a:endParaRPr lang="en-US"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02B90A73-3FB5-EA6F-0E4C-C561F1BD496D}"/>
              </a:ext>
            </a:extLst>
          </p:cNvPr>
          <p:cNvSpPr>
            <a:spLocks noGrp="1"/>
          </p:cNvSpPr>
          <p:nvPr>
            <p:ph idx="1"/>
          </p:nvPr>
        </p:nvSpPr>
        <p:spPr/>
        <p:txBody>
          <a:bodyPr/>
          <a:lstStyle/>
          <a:p>
            <a:pPr marL="342900" marR="0" lvl="0" indent="-342900" algn="just">
              <a:lnSpc>
                <a:spcPct val="150000"/>
              </a:lnSpc>
              <a:spcBef>
                <a:spcPts val="0"/>
              </a:spcBef>
              <a:spcAft>
                <a:spcPts val="0"/>
              </a:spcAft>
              <a:buFont typeface="+mj-lt"/>
              <a:buAutoNum type="arabicPeriod"/>
            </a:pPr>
            <a:r>
              <a:rPr lang="en-IN" sz="18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Arunachal Pradesh </a:t>
            </a:r>
            <a:r>
              <a:rPr lang="en-IN" sz="1800" u="sng"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hlinkClick r:id="rId2">
                  <a:extLst>
                    <a:ext uri="{A12FA001-AC4F-418D-AE19-62706E023703}">
                      <ahyp:hlinkClr xmlns:ahyp="http://schemas.microsoft.com/office/drawing/2018/hyperlinkcolor" val="tx"/>
                    </a:ext>
                  </a:extLst>
                </a:hlinkClick>
              </a:rPr>
              <a:t>https://en.wikipedia.org/wiki/Arunachal_Pradesh</a:t>
            </a:r>
            <a:endParaRPr lang="en-US" sz="18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sz="18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North East Frontier Agency  </a:t>
            </a:r>
            <a:r>
              <a:rPr lang="en-IN" sz="1800" u="sng"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hlinkClick r:id="rId3">
                  <a:extLst>
                    <a:ext uri="{A12FA001-AC4F-418D-AE19-62706E023703}">
                      <ahyp:hlinkClr xmlns:ahyp="http://schemas.microsoft.com/office/drawing/2018/hyperlinkcolor" val="tx"/>
                    </a:ext>
                  </a:extLst>
                </a:hlinkClick>
              </a:rPr>
              <a:t>https://en.wikipedia.org/wiki/North-East_Frontier_Agency</a:t>
            </a:r>
            <a:endParaRPr lang="en-US" sz="18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sz="18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(Choudhury, </a:t>
            </a:r>
            <a:r>
              <a:rPr lang="en-IN" sz="1800" dirty="0" err="1">
                <a:solidFill>
                  <a:schemeClr val="tx1"/>
                </a:solidFill>
                <a:effectLst/>
                <a:latin typeface="Times New Roman" panose="02020603050405020304" pitchFamily="18" charset="0"/>
                <a:ea typeface="Calibri" panose="020F0502020204030204" pitchFamily="34" charset="0"/>
                <a:cs typeface="Mangal" panose="02040503050203030202" pitchFamily="18" charset="0"/>
              </a:rPr>
              <a:t>Ratnadip</a:t>
            </a:r>
            <a:r>
              <a:rPr lang="en-IN" sz="18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(23 September 2020). </a:t>
            </a:r>
            <a:r>
              <a:rPr lang="en-IN" sz="1800" u="sng"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hlinkClick r:id="rId4">
                  <a:extLst>
                    <a:ext uri="{A12FA001-AC4F-418D-AE19-62706E023703}">
                      <ahyp:hlinkClr xmlns:ahyp="http://schemas.microsoft.com/office/drawing/2018/hyperlinkcolor" val="tx"/>
                    </a:ext>
                  </a:extLst>
                </a:hlinkClick>
              </a:rPr>
              <a:t>"Arunachal Residents Write To PM On Road Project, Quote National Security"</a:t>
            </a:r>
            <a:r>
              <a:rPr lang="en-IN" sz="18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NDTV.com. </a:t>
            </a:r>
            <a:r>
              <a:rPr lang="en-IN" sz="1800" u="sng"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hlinkClick r:id="rId5">
                  <a:extLst>
                    <a:ext uri="{A12FA001-AC4F-418D-AE19-62706E023703}">
                      <ahyp:hlinkClr xmlns:ahyp="http://schemas.microsoft.com/office/drawing/2018/hyperlinkcolor" val="tx"/>
                    </a:ext>
                  </a:extLst>
                </a:hlinkClick>
              </a:rPr>
              <a:t>Archived</a:t>
            </a:r>
            <a:r>
              <a:rPr lang="en-IN" sz="18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from the original on 30 October 2020. Retrieved 27 January 2021.)</a:t>
            </a:r>
            <a:endParaRPr lang="en-US" sz="18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sz="18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Arunachal Pradesh</a:t>
            </a:r>
            <a:r>
              <a:rPr lang="en-IN" sz="1800" u="sng"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hlinkClick r:id="rId2">
                  <a:extLst>
                    <a:ext uri="{A12FA001-AC4F-418D-AE19-62706E023703}">
                      <ahyp:hlinkClr xmlns:ahyp="http://schemas.microsoft.com/office/drawing/2018/hyperlinkcolor" val="tx"/>
                    </a:ext>
                  </a:extLst>
                </a:hlinkClick>
              </a:rPr>
              <a:t>https://en.wikipedia.org/wiki/Arunachal_Pradesh</a:t>
            </a:r>
            <a:endParaRPr lang="en-US" sz="18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sz="18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North East Frontier Agency  </a:t>
            </a:r>
            <a:r>
              <a:rPr lang="en-IN" sz="1800" u="sng"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hlinkClick r:id="rId3">
                  <a:extLst>
                    <a:ext uri="{A12FA001-AC4F-418D-AE19-62706E023703}">
                      <ahyp:hlinkClr xmlns:ahyp="http://schemas.microsoft.com/office/drawing/2018/hyperlinkcolor" val="tx"/>
                    </a:ext>
                  </a:extLst>
                </a:hlinkClick>
              </a:rPr>
              <a:t>https://en.wikipedia.org/wiki/North-East_Frontier_Agency</a:t>
            </a:r>
            <a:r>
              <a:rPr lang="en-IN" sz="1800" u="sng"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a:t>
            </a:r>
            <a:endParaRPr lang="en-US" sz="18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US" dirty="0"/>
          </a:p>
        </p:txBody>
      </p:sp>
    </p:spTree>
    <p:extLst>
      <p:ext uri="{BB962C8B-B14F-4D97-AF65-F5344CB8AC3E}">
        <p14:creationId xmlns:p14="http://schemas.microsoft.com/office/powerpoint/2010/main" val="4786930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58A0B-9395-24BB-6482-4AA5E928265E}"/>
              </a:ext>
            </a:extLst>
          </p:cNvPr>
          <p:cNvSpPr>
            <a:spLocks noGrp="1"/>
          </p:cNvSpPr>
          <p:nvPr>
            <p:ph type="title"/>
          </p:nvPr>
        </p:nvSpPr>
        <p:spPr/>
        <p:txBody>
          <a:bodyPr>
            <a:normAutofit/>
          </a:bodyPr>
          <a:lstStyle/>
          <a:p>
            <a:pPr algn="ctr"/>
            <a:r>
              <a:rPr lang="en-US" sz="4000" b="1" cap="none"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2178071213"/>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docProps/app.xml><?xml version="1.0" encoding="utf-8"?>
<Properties xmlns="http://schemas.openxmlformats.org/officeDocument/2006/extended-properties" xmlns:vt="http://schemas.openxmlformats.org/officeDocument/2006/docPropsVTypes">
  <Template>Dividend</Template>
  <TotalTime>27</TotalTime>
  <Words>1276</Words>
  <Application>Microsoft Office PowerPoint</Application>
  <PresentationFormat>Widescreen</PresentationFormat>
  <Paragraphs>44</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Calibri</vt:lpstr>
      <vt:lpstr>Gill Sans MT</vt:lpstr>
      <vt:lpstr>Times New Roman</vt:lpstr>
      <vt:lpstr>Wingdings 2</vt:lpstr>
      <vt:lpstr>Dividend</vt:lpstr>
      <vt:lpstr>THE TRENDS OF JUVENILE DELINQUENCY IN ARUNACHAL PRADESH</vt:lpstr>
      <vt:lpstr>INTRODUCTION </vt:lpstr>
      <vt:lpstr>METHODS OF ANALYSIS</vt:lpstr>
      <vt:lpstr>ARUNACHAL PRADESH AND JUVENILE DELINQUENCY</vt:lpstr>
      <vt:lpstr>Child Population of India</vt:lpstr>
      <vt:lpstr>JUVENILE JUSTICE SYSTEM IN ARUNACHAL PRADESH</vt:lpstr>
      <vt:lpstr>NUMBER OF JUVENILE CASE DISPOSED FROM 2017-2022</vt:lpstr>
      <vt:lpstr>CONCLUSION</vt:lpstr>
      <vt:lpstr>REFERENCES</vt:lpstr>
      <vt:lpstr>THANK YOU </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16</cp:revision>
  <dcterms:created xsi:type="dcterms:W3CDTF">2024-10-15T07:16:19Z</dcterms:created>
  <dcterms:modified xsi:type="dcterms:W3CDTF">2024-10-15T07:44:13Z</dcterms:modified>
</cp:coreProperties>
</file>