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56" r:id="rId2"/>
    <p:sldId id="257" r:id="rId3"/>
    <p:sldId id="258" r:id="rId4"/>
    <p:sldId id="259" r:id="rId5"/>
    <p:sldId id="260" r:id="rId6"/>
    <p:sldId id="261" r:id="rId7"/>
    <p:sldId id="262" r:id="rId8"/>
    <p:sldId id="264"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3"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3429390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22011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305396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29759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3723E7-811D-4634-899C-C7C4E58B4627}"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2514207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3723E7-811D-4634-899C-C7C4E58B4627}"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526214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3723E7-811D-4634-899C-C7C4E58B4627}"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89682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311905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3218261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171195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4C45365-179B-4C43-BDF7-F8C44B9A2DFD}" type="slidenum">
              <a:rPr lang="en-US" smtClean="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306834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32237877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4C45365-179B-4C43-BDF7-F8C44B9A2DFD}" type="slidenum">
              <a:rPr lang="en-US" smtClean="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4114376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A33723E7-811D-4634-899C-C7C4E58B4627}"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3920252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22662078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3723E7-811D-4634-899C-C7C4E58B4627}"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575806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33723E7-811D-4634-899C-C7C4E58B4627}" type="datetimeFigureOut">
              <a:rPr lang="en-US" smtClean="0"/>
              <a:pPr/>
              <a:t>3/12/2024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4C45365-179B-4C43-BDF7-F8C44B9A2DFD}" type="slidenum">
              <a:rPr lang="en-US" smtClean="0"/>
              <a:pPr/>
              <a:t>‹#›</a:t>
            </a:fld>
            <a:endParaRPr lang="en-US"/>
          </a:p>
        </p:txBody>
      </p:sp>
    </p:spTree>
    <p:extLst>
      <p:ext uri="{BB962C8B-B14F-4D97-AF65-F5344CB8AC3E}">
        <p14:creationId xmlns:p14="http://schemas.microsoft.com/office/powerpoint/2010/main" xmlns="" val="142939194"/>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8" r:id="rId13"/>
    <p:sldLayoutId id="2147483739" r:id="rId14"/>
    <p:sldLayoutId id="2147483740" r:id="rId15"/>
    <p:sldLayoutId id="214748374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722958-BC85-F568-1E13-5735EC02E556}"/>
              </a:ext>
            </a:extLst>
          </p:cNvPr>
          <p:cNvSpPr>
            <a:spLocks noGrp="1"/>
          </p:cNvSpPr>
          <p:nvPr>
            <p:ph type="ctrTitle"/>
          </p:nvPr>
        </p:nvSpPr>
        <p:spPr>
          <a:xfrm>
            <a:off x="2589213" y="1104441"/>
            <a:ext cx="8915399" cy="2262781"/>
          </a:xfrm>
        </p:spPr>
        <p:txBody>
          <a:bodyPr>
            <a:normAutofit/>
          </a:bodyPr>
          <a:lstStyle/>
          <a:p>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NEW POLICIES IMPLEMENTATION IN PHARMA FIELD IN NORTH EASTERN STATES OF INDIA</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10303341" y="5932449"/>
            <a:ext cx="1909497" cy="369332"/>
          </a:xfrm>
          <a:prstGeom prst="rect">
            <a:avLst/>
          </a:prstGeom>
        </p:spPr>
        <p:txBody>
          <a:bodyPr wrap="none">
            <a:spAutoFit/>
          </a:bodyPr>
          <a:lstStyle/>
          <a:p>
            <a:r>
              <a:rPr lang="en-US" b="1" dirty="0" smtClean="0"/>
              <a:t>Krishan</a:t>
            </a:r>
            <a:r>
              <a:rPr lang="en-US" dirty="0" smtClean="0"/>
              <a:t> </a:t>
            </a:r>
            <a:r>
              <a:rPr lang="en-US" b="1" dirty="0" smtClean="0"/>
              <a:t>Maurya</a:t>
            </a:r>
            <a:endParaRPr lang="en-US" b="1" dirty="0"/>
          </a:p>
        </p:txBody>
      </p:sp>
      <p:sp>
        <p:nvSpPr>
          <p:cNvPr id="4" name="Rectangle 3"/>
          <p:cNvSpPr/>
          <p:nvPr/>
        </p:nvSpPr>
        <p:spPr>
          <a:xfrm>
            <a:off x="9891370" y="6218889"/>
            <a:ext cx="2355132" cy="369332"/>
          </a:xfrm>
          <a:prstGeom prst="rect">
            <a:avLst/>
          </a:prstGeom>
        </p:spPr>
        <p:txBody>
          <a:bodyPr wrap="none">
            <a:spAutoFit/>
          </a:bodyPr>
          <a:lstStyle/>
          <a:p>
            <a:r>
              <a:rPr lang="en-US" b="1" dirty="0" smtClean="0"/>
              <a:t> Subject: Pharmacy</a:t>
            </a:r>
            <a:endParaRPr lang="en-US" b="1" dirty="0"/>
          </a:p>
        </p:txBody>
      </p:sp>
    </p:spTree>
    <p:extLst>
      <p:ext uri="{BB962C8B-B14F-4D97-AF65-F5344CB8AC3E}">
        <p14:creationId xmlns:p14="http://schemas.microsoft.com/office/powerpoint/2010/main" xmlns="" val="1218372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1B9AE9-5D32-29A7-CB82-C56985D41967}"/>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INTRODUCTION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75369D4A-D083-657D-8845-4A1FC63B5C62}"/>
              </a:ext>
            </a:extLst>
          </p:cNvPr>
          <p:cNvSpPr>
            <a:spLocks noGrp="1"/>
          </p:cNvSpPr>
          <p:nvPr>
            <p:ph idx="1"/>
          </p:nvPr>
        </p:nvSpPr>
        <p:spPr/>
        <p:txBody>
          <a:bodyPr>
            <a:normAutofit fontScale="85000" lnSpcReduction="10000"/>
          </a:bodyPr>
          <a:lstStyle/>
          <a:p>
            <a:pPr algn="just"/>
            <a:r>
              <a:rPr lang="en-US" sz="1800" dirty="0">
                <a:effectLst/>
                <a:latin typeface="Times New Roman" panose="02020603050405020304" pitchFamily="18" charset="0"/>
                <a:ea typeface="Calibri" panose="020F0502020204030204" pitchFamily="34" charset="0"/>
              </a:rPr>
              <a:t>The pharmaceutical sector is essential to maintaining the health of people everywhere, but it is especially important in areas with special healthcare needs, like the northeastern states of India</a:t>
            </a:r>
          </a:p>
          <a:p>
            <a:pPr algn="just"/>
            <a:r>
              <a:rPr lang="en-US" sz="1800" dirty="0">
                <a:effectLst/>
                <a:latin typeface="Times New Roman" panose="02020603050405020304" pitchFamily="18" charset="0"/>
                <a:ea typeface="Calibri" panose="020F0502020204030204" pitchFamily="34" charset="0"/>
              </a:rPr>
              <a:t>These states' healthcare environments have been marked over time by a growing load of diseases, limited access to necessary medications, and inadequate infrastructure</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These regulations are intended to address a number of issues that the pharmaceutical industry faces, such as insufficient funding and research projects, regulatory obstacles, and inadequate infrastructure. </a:t>
            </a:r>
          </a:p>
          <a:p>
            <a:pPr algn="just"/>
            <a:r>
              <a:rPr lang="en-US" sz="1800" dirty="0">
                <a:effectLst/>
                <a:latin typeface="Times New Roman" panose="02020603050405020304" pitchFamily="18" charset="0"/>
                <a:ea typeface="Calibri" panose="020F0502020204030204" pitchFamily="34" charset="0"/>
              </a:rPr>
              <a:t>The northeastern states have historically placed a high priority on imports to meet their healthcare demands, which has resulted in a reliance on outside suppliers and higher medical expenditures. </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The aforementioned measures serve to enhance consumer confidence and improve public health outcomes by guaranteeing the safety, efficacy, and quality of pharmaceutical products while also facilitating the entry of new competitors into the market. </a:t>
            </a:r>
          </a:p>
          <a:p>
            <a:pPr algn="just"/>
            <a:r>
              <a:rPr lang="en-US" sz="1800" dirty="0">
                <a:effectLst/>
                <a:latin typeface="Times New Roman" panose="02020603050405020304" pitchFamily="18" charset="0"/>
                <a:ea typeface="Calibri" panose="020F0502020204030204" pitchFamily="34" charset="0"/>
              </a:rPr>
              <a:t>These investments not only establish the northeastern states as centers of pharmaceutical excellence but also allow them to make significant contributions to scientific advancement and global health innovation by promoting a culture of creativity and knowledge production.</a:t>
            </a:r>
            <a:endParaRPr lang="en-US" dirty="0"/>
          </a:p>
        </p:txBody>
      </p:sp>
    </p:spTree>
    <p:extLst>
      <p:ext uri="{BB962C8B-B14F-4D97-AF65-F5344CB8AC3E}">
        <p14:creationId xmlns:p14="http://schemas.microsoft.com/office/powerpoint/2010/main" xmlns="" val="530792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63535E-6000-A255-5B5F-8E86BF9AF9D5}"/>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REVIEW OF LITREATURE </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b="1" dirty="0"/>
          </a:p>
        </p:txBody>
      </p:sp>
      <p:sp>
        <p:nvSpPr>
          <p:cNvPr id="3" name="Content Placeholder 2">
            <a:extLst>
              <a:ext uri="{FF2B5EF4-FFF2-40B4-BE49-F238E27FC236}">
                <a16:creationId xmlns:a16="http://schemas.microsoft.com/office/drawing/2014/main" xmlns="" id="{B5249E91-9AF4-8404-67C3-0B67B9D7715B}"/>
              </a:ext>
            </a:extLst>
          </p:cNvPr>
          <p:cNvSpPr>
            <a:spLocks noGrp="1"/>
          </p:cNvSpPr>
          <p:nvPr>
            <p:ph idx="1"/>
          </p:nvPr>
        </p:nvSpPr>
        <p:spPr>
          <a:xfrm>
            <a:off x="838200" y="1825625"/>
            <a:ext cx="10515600" cy="3702339"/>
          </a:xfrm>
        </p:spPr>
        <p:txBody>
          <a:bodyPr>
            <a:normAutofit/>
          </a:bodyPr>
          <a:lstStyle/>
          <a:p>
            <a:r>
              <a:rPr lang="en-US" sz="1800" b="1" dirty="0" err="1">
                <a:effectLst/>
                <a:latin typeface="Times New Roman" panose="02020603050405020304" pitchFamily="18" charset="0"/>
                <a:ea typeface="Calibri" panose="020F0502020204030204" pitchFamily="34" charset="0"/>
              </a:rPr>
              <a:t>Bokephode's</a:t>
            </a:r>
            <a:r>
              <a:rPr lang="en-US" sz="1800" b="1" dirty="0">
                <a:effectLst/>
                <a:latin typeface="Times New Roman" panose="02020603050405020304" pitchFamily="18" charset="0"/>
                <a:ea typeface="Calibri" panose="020F0502020204030204" pitchFamily="34" charset="0"/>
              </a:rPr>
              <a:t> (2013)</a:t>
            </a:r>
            <a:r>
              <a:rPr lang="en-US" sz="1800" dirty="0">
                <a:effectLst/>
                <a:latin typeface="Times New Roman" panose="02020603050405020304" pitchFamily="18" charset="0"/>
                <a:ea typeface="Calibri" panose="020F0502020204030204" pitchFamily="34" charset="0"/>
              </a:rPr>
              <a:t> </a:t>
            </a:r>
            <a:r>
              <a:rPr lang="en-US" sz="1800" kern="0" dirty="0">
                <a:effectLst/>
                <a:latin typeface="Times New Roman" panose="02020603050405020304" pitchFamily="18" charset="0"/>
                <a:ea typeface="Times New Roman" panose="02020603050405020304" pitchFamily="18" charset="0"/>
              </a:rPr>
              <a:t>A comprehensive analysis of human resource (HR) policy in the pharmaceutical industry may be found in PhD dissertations. The author applies a critical lens to examine the efficacy of these policies and their ramifications for different stakeholders, such as workers, management, and the industry at large. </a:t>
            </a:r>
          </a:p>
          <a:p>
            <a:r>
              <a:rPr lang="en-US" sz="1800" b="1" dirty="0" err="1">
                <a:effectLst/>
                <a:latin typeface="Times New Roman" panose="02020603050405020304" pitchFamily="18" charset="0"/>
                <a:ea typeface="Calibri" panose="020F0502020204030204" pitchFamily="34" charset="0"/>
              </a:rPr>
              <a:t>Bordoloi's</a:t>
            </a:r>
            <a:r>
              <a:rPr lang="en-US" sz="1800" b="1" dirty="0">
                <a:effectLst/>
                <a:latin typeface="Times New Roman" panose="02020603050405020304" pitchFamily="18" charset="0"/>
                <a:ea typeface="Calibri" panose="020F0502020204030204" pitchFamily="34" charset="0"/>
              </a:rPr>
              <a:t> (2023)</a:t>
            </a:r>
            <a:r>
              <a:rPr lang="en-US" sz="1800" dirty="0">
                <a:effectLst/>
                <a:latin typeface="Times New Roman" panose="02020603050405020304" pitchFamily="18" charset="0"/>
                <a:ea typeface="Calibri" panose="020F0502020204030204" pitchFamily="34" charset="0"/>
              </a:rPr>
              <a:t> </a:t>
            </a:r>
            <a:r>
              <a:rPr lang="en-US" sz="1800" kern="0" dirty="0">
                <a:effectLst/>
                <a:latin typeface="Times New Roman" panose="02020603050405020304" pitchFamily="18" charset="0"/>
                <a:ea typeface="Times New Roman" panose="02020603050405020304" pitchFamily="18" charset="0"/>
              </a:rPr>
              <a:t>According to studies, organic farming in North East India has the potential to encourage entrepreneurship among young people living in rural areas. Examining the state and extent of organic agricultural projects, the report highlights the contribution of agriculture to community empowerment and economic growth</a:t>
            </a:r>
            <a:endParaRPr lang="en-US" sz="1800" kern="0" dirty="0">
              <a:latin typeface="Times New Roman" panose="02020603050405020304" pitchFamily="18" charset="0"/>
              <a:ea typeface="Times New Roman" panose="02020603050405020304" pitchFamily="18" charset="0"/>
            </a:endParaRPr>
          </a:p>
          <a:p>
            <a:r>
              <a:rPr lang="en-US" sz="1800" b="1" dirty="0">
                <a:effectLst/>
                <a:latin typeface="Times New Roman" panose="02020603050405020304" pitchFamily="18" charset="0"/>
                <a:ea typeface="Calibri" panose="020F0502020204030204" pitchFamily="34" charset="0"/>
              </a:rPr>
              <a:t>Brunner, (2010)</a:t>
            </a:r>
            <a:r>
              <a:rPr lang="en-US" sz="1800" dirty="0">
                <a:effectLst/>
                <a:latin typeface="Times New Roman" panose="02020603050405020304" pitchFamily="18" charset="0"/>
                <a:ea typeface="Calibri" panose="020F0502020204030204" pitchFamily="34" charset="0"/>
              </a:rPr>
              <a:t> </a:t>
            </a:r>
            <a:r>
              <a:rPr lang="en-US" sz="1800" kern="0" dirty="0">
                <a:effectLst/>
                <a:latin typeface="Times New Roman" panose="02020603050405020304" pitchFamily="18" charset="0"/>
                <a:ea typeface="Times New Roman" panose="02020603050405020304" pitchFamily="18" charset="0"/>
              </a:rPr>
              <a:t>This book provides a thorough examination of North East India's regional economic growth and how it interacts with international markets. The book explores the socio-economic processes influencing the region's economic landscape, including trade, entrepreneurship, and governance, from interdisciplinary viewpoints.</a:t>
            </a:r>
            <a:endParaRPr lang="en-US" dirty="0"/>
          </a:p>
        </p:txBody>
      </p:sp>
    </p:spTree>
    <p:extLst>
      <p:ext uri="{BB962C8B-B14F-4D97-AF65-F5344CB8AC3E}">
        <p14:creationId xmlns:p14="http://schemas.microsoft.com/office/powerpoint/2010/main" xmlns="" val="2711852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F1CEA0-4E1E-D55F-8D85-90FF27826786}"/>
              </a:ext>
            </a:extLst>
          </p:cNvPr>
          <p:cNvSpPr>
            <a:spLocks noGrp="1"/>
          </p:cNvSpPr>
          <p:nvPr>
            <p:ph type="title"/>
          </p:nvPr>
        </p:nvSpPr>
        <p:spPr/>
        <p:txBody>
          <a:bodyPr>
            <a:noAutofit/>
          </a:bodyPr>
          <a:lstStyle/>
          <a:p>
            <a:pPr algn="ctr"/>
            <a:r>
              <a:rPr lang="en-US" sz="2800" b="1" kern="0" dirty="0">
                <a:effectLst/>
                <a:latin typeface="Times New Roman" panose="02020603050405020304" pitchFamily="18" charset="0"/>
                <a:ea typeface="Times New Roman" panose="02020603050405020304" pitchFamily="18" charset="0"/>
              </a:rPr>
              <a:t>MAJOR EXPORTERS OF PHARMACEUTICAL PRODUCTS IN NORTH EASTERN STATES OF INDIA</a:t>
            </a:r>
            <a:endParaRPr lang="en-US" sz="2800" dirty="0"/>
          </a:p>
        </p:txBody>
      </p:sp>
      <p:graphicFrame>
        <p:nvGraphicFramePr>
          <p:cNvPr id="5" name="Content Placeholder 4">
            <a:extLst>
              <a:ext uri="{FF2B5EF4-FFF2-40B4-BE49-F238E27FC236}">
                <a16:creationId xmlns:a16="http://schemas.microsoft.com/office/drawing/2014/main" xmlns="" id="{6FC778D2-9DE4-B984-CAAE-36FDBFCAE981}"/>
              </a:ext>
            </a:extLst>
          </p:cNvPr>
          <p:cNvGraphicFramePr>
            <a:graphicFrameLocks noGrp="1"/>
          </p:cNvGraphicFramePr>
          <p:nvPr>
            <p:ph sz="half" idx="1"/>
            <p:extLst>
              <p:ext uri="{D42A27DB-BD31-4B8C-83A1-F6EECF244321}">
                <p14:modId xmlns:p14="http://schemas.microsoft.com/office/powerpoint/2010/main" xmlns="" val="797489476"/>
              </p:ext>
            </p:extLst>
          </p:nvPr>
        </p:nvGraphicFramePr>
        <p:xfrm>
          <a:off x="547254" y="1661287"/>
          <a:ext cx="5354781" cy="5398008"/>
        </p:xfrm>
        <a:graphic>
          <a:graphicData uri="http://schemas.openxmlformats.org/drawingml/2006/table">
            <a:tbl>
              <a:tblPr firstRow="1" firstCol="1" bandRow="1">
                <a:tableStyleId>{5C22544A-7EE6-4342-B048-85BDC9FD1C3A}</a:tableStyleId>
              </a:tblPr>
              <a:tblGrid>
                <a:gridCol w="1784927">
                  <a:extLst>
                    <a:ext uri="{9D8B030D-6E8A-4147-A177-3AD203B41FA5}">
                      <a16:colId xmlns:a16="http://schemas.microsoft.com/office/drawing/2014/main" xmlns="" val="1613103015"/>
                    </a:ext>
                  </a:extLst>
                </a:gridCol>
                <a:gridCol w="1784927">
                  <a:extLst>
                    <a:ext uri="{9D8B030D-6E8A-4147-A177-3AD203B41FA5}">
                      <a16:colId xmlns:a16="http://schemas.microsoft.com/office/drawing/2014/main" xmlns="" val="4119593495"/>
                    </a:ext>
                  </a:extLst>
                </a:gridCol>
                <a:gridCol w="1784927">
                  <a:extLst>
                    <a:ext uri="{9D8B030D-6E8A-4147-A177-3AD203B41FA5}">
                      <a16:colId xmlns:a16="http://schemas.microsoft.com/office/drawing/2014/main" xmlns="" val="12279904"/>
                    </a:ext>
                  </a:extLst>
                </a:gridCol>
              </a:tblGrid>
              <a:tr h="473640">
                <a:tc>
                  <a:txBody>
                    <a:bodyPr/>
                    <a:lstStyle/>
                    <a:p>
                      <a:pPr marL="0" marR="0" algn="ctr">
                        <a:lnSpc>
                          <a:spcPct val="115000"/>
                        </a:lnSpc>
                        <a:spcBef>
                          <a:spcPts val="0"/>
                        </a:spcBef>
                        <a:spcAft>
                          <a:spcPts val="0"/>
                        </a:spcAft>
                      </a:pPr>
                      <a:r>
                        <a:rPr lang="en-US" sz="1100" kern="0" dirty="0">
                          <a:effectLst/>
                        </a:rPr>
                        <a:t>State</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gn="ctr">
                        <a:lnSpc>
                          <a:spcPct val="115000"/>
                        </a:lnSpc>
                        <a:spcBef>
                          <a:spcPts val="0"/>
                        </a:spcBef>
                        <a:spcAft>
                          <a:spcPts val="0"/>
                        </a:spcAft>
                      </a:pPr>
                      <a:r>
                        <a:rPr lang="en-US" sz="1100" kern="0">
                          <a:effectLst/>
                        </a:rPr>
                        <a:t>Major Exporters of Pharmaceutical Products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gn="ctr">
                        <a:lnSpc>
                          <a:spcPct val="115000"/>
                        </a:lnSpc>
                        <a:spcBef>
                          <a:spcPts val="0"/>
                        </a:spcBef>
                        <a:spcAft>
                          <a:spcPts val="0"/>
                        </a:spcAft>
                      </a:pPr>
                      <a:r>
                        <a:rPr lang="en-US" sz="1100" kern="0">
                          <a:effectLst/>
                        </a:rPr>
                        <a:t>Frequency</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1444500747"/>
                  </a:ext>
                </a:extLst>
              </a:tr>
              <a:tr h="312321">
                <a:tc>
                  <a:txBody>
                    <a:bodyPr/>
                    <a:lstStyle/>
                    <a:p>
                      <a:pPr marL="0" marR="0">
                        <a:lnSpc>
                          <a:spcPct val="115000"/>
                        </a:lnSpc>
                        <a:spcBef>
                          <a:spcPts val="0"/>
                        </a:spcBef>
                        <a:spcAft>
                          <a:spcPts val="0"/>
                        </a:spcAft>
                      </a:pPr>
                      <a:r>
                        <a:rPr lang="en-US" sz="1100" kern="0">
                          <a:effectLst/>
                        </a:rPr>
                        <a:t>Assam</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North East Pharmaceutical Pvt.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393960870"/>
                  </a:ext>
                </a:extLst>
              </a:tr>
              <a:tr h="150897">
                <a:tc>
                  <a:txBody>
                    <a:bodyPr/>
                    <a:lstStyle/>
                    <a:p>
                      <a:endParaRPr lang="en-US" sz="1100" kern="100" dirty="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NIPER-Guwahati</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3952642086"/>
                  </a:ext>
                </a:extLst>
              </a:tr>
              <a:tr h="312321">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Sun Pharma Industries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26</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4291991086"/>
                  </a:ext>
                </a:extLst>
              </a:tr>
              <a:tr h="312321">
                <a:tc>
                  <a:txBody>
                    <a:bodyPr/>
                    <a:lstStyle/>
                    <a:p>
                      <a:pPr marL="0" marR="0">
                        <a:lnSpc>
                          <a:spcPct val="115000"/>
                        </a:lnSpc>
                        <a:spcBef>
                          <a:spcPts val="0"/>
                        </a:spcBef>
                        <a:spcAft>
                          <a:spcPts val="0"/>
                        </a:spcAft>
                      </a:pPr>
                      <a:r>
                        <a:rPr lang="en-US" sz="1100" kern="0">
                          <a:effectLst/>
                        </a:rPr>
                        <a:t>Meghalaya</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The Shillong Pharmaceuticals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20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4092891114"/>
                  </a:ext>
                </a:extLst>
              </a:tr>
              <a:tr h="150897">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 Zydus </a:t>
                      </a:r>
                      <a:r>
                        <a:rPr lang="en-US" sz="1100" kern="0" dirty="0" err="1">
                          <a:effectLst/>
                        </a:rPr>
                        <a:t>Cadila</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3877685757"/>
                  </a:ext>
                </a:extLst>
              </a:tr>
              <a:tr h="635171">
                <a:tc>
                  <a:txBody>
                    <a:bodyPr/>
                    <a:lstStyle/>
                    <a:p>
                      <a:pPr marL="0" marR="0">
                        <a:lnSpc>
                          <a:spcPct val="115000"/>
                        </a:lnSpc>
                        <a:spcBef>
                          <a:spcPts val="0"/>
                        </a:spcBef>
                        <a:spcAft>
                          <a:spcPts val="0"/>
                        </a:spcAft>
                      </a:pPr>
                      <a:r>
                        <a:rPr lang="en-US" sz="1100" kern="0">
                          <a:effectLst/>
                        </a:rPr>
                        <a:t>Manipur</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Haffkine Bio-Pharmaceutical Corporation Ltd. (Imphal Unit)</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3252602362"/>
                  </a:ext>
                </a:extLst>
              </a:tr>
              <a:tr h="312321">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Esteem Pharmaceuticals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2736361823"/>
                  </a:ext>
                </a:extLst>
              </a:tr>
              <a:tr h="312321">
                <a:tc>
                  <a:txBody>
                    <a:bodyPr/>
                    <a:lstStyle/>
                    <a:p>
                      <a:pPr marL="0" marR="0">
                        <a:lnSpc>
                          <a:spcPct val="115000"/>
                        </a:lnSpc>
                        <a:spcBef>
                          <a:spcPts val="0"/>
                        </a:spcBef>
                        <a:spcAft>
                          <a:spcPts val="0"/>
                        </a:spcAft>
                      </a:pPr>
                      <a:r>
                        <a:rPr lang="en-US" sz="1100" kern="0">
                          <a:effectLst/>
                        </a:rPr>
                        <a:t>Nagaland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 </a:t>
                      </a:r>
                      <a:r>
                        <a:rPr lang="en-US" sz="1100" kern="0" dirty="0" err="1">
                          <a:effectLst/>
                        </a:rPr>
                        <a:t>Biomark</a:t>
                      </a:r>
                      <a:r>
                        <a:rPr lang="en-US" sz="1100" kern="0" dirty="0">
                          <a:effectLst/>
                        </a:rPr>
                        <a:t> Laboratories Ltd.</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1451557984"/>
                  </a:ext>
                </a:extLst>
              </a:tr>
              <a:tr h="150897">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 Themis Medicare Ltd.</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13</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201674682"/>
                  </a:ext>
                </a:extLst>
              </a:tr>
              <a:tr h="312321">
                <a:tc>
                  <a:txBody>
                    <a:bodyPr/>
                    <a:lstStyle/>
                    <a:p>
                      <a:pPr marL="0" marR="0">
                        <a:lnSpc>
                          <a:spcPct val="115000"/>
                        </a:lnSpc>
                        <a:spcBef>
                          <a:spcPts val="0"/>
                        </a:spcBef>
                        <a:spcAft>
                          <a:spcPts val="0"/>
                        </a:spcAft>
                      </a:pPr>
                      <a:r>
                        <a:rPr lang="en-US" sz="1100" kern="0">
                          <a:effectLst/>
                        </a:rPr>
                        <a:t>Arunachal Pradesh</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Lincoln Pharmaceuticals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12</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3576925280"/>
                  </a:ext>
                </a:extLst>
              </a:tr>
              <a:tr h="150897">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Rusan Pharma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11</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587942440"/>
                  </a:ext>
                </a:extLst>
              </a:tr>
              <a:tr h="312321">
                <a:tc>
                  <a:txBody>
                    <a:bodyPr/>
                    <a:lstStyle/>
                    <a:p>
                      <a:pPr marL="0" marR="0">
                        <a:lnSpc>
                          <a:spcPct val="115000"/>
                        </a:lnSpc>
                        <a:spcBef>
                          <a:spcPts val="0"/>
                        </a:spcBef>
                        <a:spcAft>
                          <a:spcPts val="0"/>
                        </a:spcAft>
                      </a:pPr>
                      <a:r>
                        <a:rPr lang="en-US" sz="1100" kern="0">
                          <a:effectLst/>
                        </a:rPr>
                        <a:t>Tripura</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Sun Pharmaceutical Industries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20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1374126082"/>
                  </a:ext>
                </a:extLst>
              </a:tr>
              <a:tr h="150897">
                <a:tc>
                  <a:txBody>
                    <a:bodyPr/>
                    <a:lstStyle/>
                    <a:p>
                      <a:endParaRPr lang="en-US" sz="1100" kern="10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Medopharm</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10</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834431233"/>
                  </a:ext>
                </a:extLst>
              </a:tr>
              <a:tr h="150897">
                <a:tc>
                  <a:txBody>
                    <a:bodyPr/>
                    <a:lstStyle/>
                    <a:p>
                      <a:pPr marL="0" marR="0">
                        <a:lnSpc>
                          <a:spcPct val="115000"/>
                        </a:lnSpc>
                        <a:spcBef>
                          <a:spcPts val="0"/>
                        </a:spcBef>
                        <a:spcAft>
                          <a:spcPts val="0"/>
                        </a:spcAft>
                      </a:pPr>
                      <a:r>
                        <a:rPr lang="en-US" sz="1100" kern="0">
                          <a:effectLst/>
                        </a:rPr>
                        <a:t>Sikkim</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Alkem Laboratories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13</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2341608753"/>
                  </a:ext>
                </a:extLst>
              </a:tr>
              <a:tr h="150897">
                <a:tc>
                  <a:txBody>
                    <a:bodyPr/>
                    <a:lstStyle/>
                    <a:p>
                      <a:endParaRPr lang="en-US" sz="1100" kern="100" dirty="0">
                        <a:effectLst/>
                        <a:latin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a:effectLst/>
                        </a:rPr>
                        <a:t>- Mankind Pharma Ltd.</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tc>
                  <a:txBody>
                    <a:bodyPr/>
                    <a:lstStyle/>
                    <a:p>
                      <a:pPr marL="0" marR="0">
                        <a:lnSpc>
                          <a:spcPct val="115000"/>
                        </a:lnSpc>
                        <a:spcBef>
                          <a:spcPts val="0"/>
                        </a:spcBef>
                        <a:spcAft>
                          <a:spcPts val="0"/>
                        </a:spcAft>
                      </a:pPr>
                      <a:r>
                        <a:rPr lang="en-US" sz="1100" kern="0" dirty="0">
                          <a:effectLst/>
                        </a:rPr>
                        <a:t>15</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55777" marR="55777" marT="0" marB="0"/>
                </a:tc>
                <a:extLst>
                  <a:ext uri="{0D108BD9-81ED-4DB2-BD59-A6C34878D82A}">
                    <a16:rowId xmlns:a16="http://schemas.microsoft.com/office/drawing/2014/main" xmlns="" val="4047709159"/>
                  </a:ext>
                </a:extLst>
              </a:tr>
            </a:tbl>
          </a:graphicData>
        </a:graphic>
      </p:graphicFrame>
      <p:sp>
        <p:nvSpPr>
          <p:cNvPr id="4" name="Content Placeholder 3">
            <a:extLst>
              <a:ext uri="{FF2B5EF4-FFF2-40B4-BE49-F238E27FC236}">
                <a16:creationId xmlns:a16="http://schemas.microsoft.com/office/drawing/2014/main" xmlns="" id="{7FD0A440-F000-156E-7258-E068438521FE}"/>
              </a:ext>
            </a:extLst>
          </p:cNvPr>
          <p:cNvSpPr>
            <a:spLocks noGrp="1"/>
          </p:cNvSpPr>
          <p:nvPr>
            <p:ph sz="half" idx="2"/>
          </p:nvPr>
        </p:nvSpPr>
        <p:spPr>
          <a:xfrm>
            <a:off x="6172200" y="1897337"/>
            <a:ext cx="5181600" cy="4351338"/>
          </a:xfrm>
        </p:spPr>
        <p:txBody>
          <a:bodyPr>
            <a:normAutofit/>
          </a:bodyPr>
          <a:lstStyle/>
          <a:p>
            <a:pPr algn="just"/>
            <a:r>
              <a:rPr lang="en-US" sz="1800" dirty="0">
                <a:effectLst/>
                <a:latin typeface="Times New Roman" panose="02020603050405020304" pitchFamily="18" charset="0"/>
                <a:ea typeface="Calibri" panose="020F0502020204030204" pitchFamily="34" charset="0"/>
              </a:rPr>
              <a:t>An overview of the top pharmaceutical product exporters from the different states in India's northeast is given in the table.</a:t>
            </a:r>
          </a:p>
          <a:p>
            <a:pPr algn="just"/>
            <a:r>
              <a:rPr lang="en-US" sz="1800" dirty="0">
                <a:effectLst/>
                <a:latin typeface="Times New Roman" panose="02020603050405020304" pitchFamily="18" charset="0"/>
                <a:ea typeface="Calibri" panose="020F0502020204030204" pitchFamily="34" charset="0"/>
              </a:rPr>
              <a:t>The Shillong Pharmaceuticals has a slightly higher export frequency of 20 compared to Zydus </a:t>
            </a:r>
            <a:r>
              <a:rPr lang="en-US" sz="1800" dirty="0" err="1">
                <a:effectLst/>
                <a:latin typeface="Times New Roman" panose="02020603050405020304" pitchFamily="18" charset="0"/>
                <a:ea typeface="Calibri" panose="020F0502020204030204" pitchFamily="34" charset="0"/>
              </a:rPr>
              <a:t>Cadila's</a:t>
            </a:r>
            <a:r>
              <a:rPr lang="en-US" sz="1800" dirty="0">
                <a:effectLst/>
                <a:latin typeface="Times New Roman" panose="02020603050405020304" pitchFamily="18" charset="0"/>
                <a:ea typeface="Calibri" panose="020F0502020204030204" pitchFamily="34" charset="0"/>
              </a:rPr>
              <a:t> 15.</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Pharmaceuticals has a slightly higher export frequency of 20 compared to Zydus </a:t>
            </a:r>
            <a:r>
              <a:rPr lang="en-US" sz="1800" dirty="0" err="1">
                <a:effectLst/>
                <a:latin typeface="Times New Roman" panose="02020603050405020304" pitchFamily="18" charset="0"/>
                <a:ea typeface="Calibri" panose="020F0502020204030204" pitchFamily="34" charset="0"/>
              </a:rPr>
              <a:t>Cadila's</a:t>
            </a:r>
            <a:r>
              <a:rPr lang="en-US" sz="1800" dirty="0">
                <a:effectLst/>
                <a:latin typeface="Times New Roman" panose="02020603050405020304" pitchFamily="18" charset="0"/>
                <a:ea typeface="Calibri" panose="020F0502020204030204" pitchFamily="34" charset="0"/>
              </a:rPr>
              <a:t> 15. Esteem Pharmaceuticals and </a:t>
            </a:r>
            <a:r>
              <a:rPr lang="en-US" sz="1800" dirty="0" err="1">
                <a:effectLst/>
                <a:latin typeface="Times New Roman" panose="02020603050405020304" pitchFamily="18" charset="0"/>
                <a:ea typeface="Calibri" panose="020F0502020204030204" pitchFamily="34" charset="0"/>
              </a:rPr>
              <a:t>Haffkine</a:t>
            </a:r>
            <a:r>
              <a:rPr lang="en-US" sz="1800" dirty="0">
                <a:effectLst/>
                <a:latin typeface="Times New Roman" panose="02020603050405020304" pitchFamily="18" charset="0"/>
                <a:ea typeface="Calibri" panose="020F0502020204030204" pitchFamily="34" charset="0"/>
              </a:rPr>
              <a:t> Bio-Pharmaceutical Corporation Ltd. are the two companies that export</a:t>
            </a:r>
          </a:p>
          <a:p>
            <a:pPr algn="just"/>
            <a:r>
              <a:rPr lang="en-US" sz="1800" dirty="0">
                <a:effectLst/>
                <a:latin typeface="Times New Roman" panose="02020603050405020304" pitchFamily="18" charset="0"/>
                <a:ea typeface="Calibri" panose="020F0502020204030204" pitchFamily="34" charset="0"/>
              </a:rPr>
              <a:t> The most pharmaceuticals from Manipur; </a:t>
            </a:r>
            <a:r>
              <a:rPr lang="en-US" sz="1800" dirty="0" err="1">
                <a:effectLst/>
                <a:latin typeface="Times New Roman" panose="02020603050405020304" pitchFamily="18" charset="0"/>
                <a:ea typeface="Calibri" panose="020F0502020204030204" pitchFamily="34" charset="0"/>
              </a:rPr>
              <a:t>Haffkine</a:t>
            </a:r>
            <a:r>
              <a:rPr lang="en-US" sz="1800" dirty="0">
                <a:effectLst/>
                <a:latin typeface="Times New Roman" panose="02020603050405020304" pitchFamily="18" charset="0"/>
                <a:ea typeface="Calibri" panose="020F0502020204030204" pitchFamily="34" charset="0"/>
              </a:rPr>
              <a:t> Bio-Pharmaceutical Corporation Ltd. is in the lead with an export frequency of 15</a:t>
            </a:r>
            <a:endParaRPr lang="en-US" dirty="0"/>
          </a:p>
        </p:txBody>
      </p:sp>
    </p:spTree>
    <p:extLst>
      <p:ext uri="{BB962C8B-B14F-4D97-AF65-F5344CB8AC3E}">
        <p14:creationId xmlns:p14="http://schemas.microsoft.com/office/powerpoint/2010/main" xmlns="" val="38904641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B4B580-ACB4-81A8-1F99-88339FAE8B22}"/>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CHALLENGES IN POLICY IMPLEMENTATION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3B7E73C4-A801-6624-988F-8E66278D23FC}"/>
              </a:ext>
            </a:extLst>
          </p:cNvPr>
          <p:cNvSpPr>
            <a:spLocks noGrp="1"/>
          </p:cNvSpPr>
          <p:nvPr>
            <p:ph idx="1"/>
          </p:nvPr>
        </p:nvSpPr>
        <p:spPr/>
        <p:txBody>
          <a:bodyPr>
            <a:normAutofit fontScale="77500" lnSpcReduction="20000"/>
          </a:bodyPr>
          <a:lstStyle/>
          <a:p>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Infrastructure Restrictions: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Limited Facilities: The area could not have the proper roads, energy, or water supply that are required for the production and delivery of pharmaceuticals.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Remote Locations: Establishing and maintaining pharmaceutical facilities can be challenging in several of the northeastern states due to their geographic isolation.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Logistical Challenges: Inadequate transportation systems and connectivity problems can cause problems for the supply chain, making it more difficult to deliver raw materials and completed goods on time.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Complexity of Regulatory Compliance: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Strict restrictions: Regulatory bodies like the Food and Drug Administration (FDA) and the Central Drugs Standard Control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Organisation</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(CDSCO) enforce strict restrictions and quality requirements on the pharmaceutical business.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Costs of Compliance: It can be expensive to comply with regulations, especially for smaller pharmaceutical companies with tighter budgets.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Capacity Building: For policy implementation to be successful, it is essential to guarantee that pharmaceutical companies have the knowledge and resources needed to adhere to rules.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2535138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246A1EFA-A7EC-511E-580C-C3F1989FDCA5}"/>
              </a:ext>
            </a:extLst>
          </p:cNvPr>
          <p:cNvSpPr>
            <a:spLocks noGrp="1"/>
          </p:cNvSpPr>
          <p:nvPr>
            <p:ph idx="1"/>
          </p:nvPr>
        </p:nvSpPr>
        <p:spPr>
          <a:xfrm>
            <a:off x="1392382" y="1330037"/>
            <a:ext cx="10515600" cy="4791508"/>
          </a:xfrm>
        </p:spPr>
        <p:txBody>
          <a:bodyPr>
            <a:normAutofit fontScale="92500" lnSpcReduction="10000"/>
          </a:bodyPr>
          <a:lstStyle/>
          <a:p>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Diversity in Geography and Culture: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Diverse Socio-Economic Conditions: The states in the Northeast have different levels of infrastructure and development as well as cultural and socioeconomic diversity.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Local Context: The distinct requirements and difficulties faced by various towns and areas in the Northeastern states must be considered by policies.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Language and Communication: Linguistic and cultural limitations may make it more difficult to communicate effectively and disseminate policy information.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Limited Human Resources: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Skills Shortage: The pharmaceutical business may not have enough qualified workers in the area in fields like quality control, regulatory affairs, and research and development.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Training and Education: In order to overcome the shortage of human resources, it is crucial to fund education and training initiatives that will increase local ability and competence.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15000"/>
              </a:lnSpc>
              <a:spcBef>
                <a:spcPts val="0"/>
              </a:spcBef>
              <a:spcAft>
                <a:spcPts val="1000"/>
              </a:spcAft>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Brain Drain: The lack of qualified workers in the pharmaceutical industry may be exacerbated by talented people leaving their home country or region in quest of better possibilities.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1761107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4BE8E1-67B6-5D11-F7A8-07DE715371D8}"/>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 </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4C6CE429-B97B-68E2-861A-A32D125775AC}"/>
              </a:ext>
            </a:extLst>
          </p:cNvPr>
          <p:cNvSpPr>
            <a:spLocks noGrp="1"/>
          </p:cNvSpPr>
          <p:nvPr>
            <p:ph idx="1"/>
          </p:nvPr>
        </p:nvSpPr>
        <p:spPr>
          <a:xfrm>
            <a:off x="838200" y="1825625"/>
            <a:ext cx="10515600" cy="3924011"/>
          </a:xfrm>
        </p:spPr>
        <p:txBody>
          <a:bodyPr>
            <a:normAutofit lnSpcReduction="10000"/>
          </a:bodyPr>
          <a:lstStyle/>
          <a:p>
            <a:r>
              <a:rPr lang="en-US" sz="1800" dirty="0">
                <a:effectLst/>
                <a:latin typeface="Times New Roman" panose="02020603050405020304" pitchFamily="18" charset="0"/>
                <a:ea typeface="Calibri" panose="020F0502020204030204" pitchFamily="34" charset="0"/>
              </a:rPr>
              <a:t>In conclusion, there are possibilities and problems associated with the pharmaceutical industry's adoption of new rules in India's northeastern states. </a:t>
            </a:r>
          </a:p>
          <a:p>
            <a:r>
              <a:rPr lang="en-US" sz="1800" dirty="0">
                <a:effectLst/>
                <a:latin typeface="Times New Roman" panose="02020603050405020304" pitchFamily="18" charset="0"/>
                <a:ea typeface="Calibri" panose="020F0502020204030204" pitchFamily="34" charset="0"/>
              </a:rPr>
              <a:t>These policies seek to promote innovation, provide access to healthcare, and stimulate economic growth in the area, but they face a number of challenges before they can fully accomplish their goals</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The pharmaceutical industry faces numerous problems in implementing policies, including those related to infrastructure, political instability, cultural and geographic variety, regulatory compliance complexity, and human resource limits</a:t>
            </a:r>
          </a:p>
          <a:p>
            <a:r>
              <a:rPr lang="en-US" sz="1800" dirty="0">
                <a:effectLst/>
                <a:latin typeface="Times New Roman" panose="02020603050405020304" pitchFamily="18" charset="0"/>
                <a:ea typeface="Calibri" panose="020F0502020204030204" pitchFamily="34" charset="0"/>
              </a:rPr>
              <a:t>Investments in regulatory changes, sound governance practices, infrastructure development, and capacity-building programmers are essential elements in establishing an environment that will allow new policies to be implemented successfully in the pharmaceutical industry. </a:t>
            </a:r>
            <a:endParaRPr lang="en-US" sz="1800" dirty="0">
              <a:latin typeface="Times New Roman" panose="02020603050405020304" pitchFamily="18" charset="0"/>
              <a:ea typeface="Calibri" panose="020F0502020204030204" pitchFamily="34" charset="0"/>
            </a:endParaRPr>
          </a:p>
          <a:p>
            <a:r>
              <a:rPr lang="en-US" sz="1800" kern="100" dirty="0">
                <a:effectLst/>
                <a:latin typeface="Times New Roman" panose="02020603050405020304" pitchFamily="18" charset="0"/>
                <a:ea typeface="Calibri" panose="020F0502020204030204" pitchFamily="34" charset="0"/>
                <a:cs typeface="Mangal" panose="02040503050203030202" pitchFamily="18" charset="0"/>
              </a:rPr>
              <a:t>In the end, the North Eastern states of India can achieve their pharmaceutical sector's full potential by tackling these issues and utilising the region's advantages, like its abundant biodiversity and skilled workforce, which will enhance healthcare outcomes and promote sustainable development in the area.</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2346589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51E3F2-9F37-2214-8293-20FDA5B0C30D}"/>
              </a:ext>
            </a:extLst>
          </p:cNvPr>
          <p:cNvSpPr>
            <a:spLocks noGrp="1"/>
          </p:cNvSpPr>
          <p:nvPr>
            <p:ph type="title"/>
          </p:nvPr>
        </p:nvSpPr>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BFAA0FB5-1053-A851-2B0B-B51F4D339BBF}"/>
              </a:ext>
            </a:extLst>
          </p:cNvPr>
          <p:cNvSpPr>
            <a:spLocks noGrp="1"/>
          </p:cNvSpPr>
          <p:nvPr>
            <p:ph idx="1"/>
          </p:nvPr>
        </p:nvSpPr>
        <p:spPr>
          <a:xfrm>
            <a:off x="1267690" y="1905000"/>
            <a:ext cx="10515600" cy="3397539"/>
          </a:xfrm>
        </p:spPr>
        <p:txBody>
          <a:bodyPr/>
          <a:lstStyle/>
          <a:p>
            <a:pPr marL="342900" marR="0" lvl="0" indent="-342900" algn="just">
              <a:lnSpc>
                <a:spcPct val="115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Biehl, J. G. (2004). The activist state: Global pharmaceuticals, AIDS, and citizenship in Brazil. Social Text, 22(3), 105-132.</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Bokephode</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(2013). Critical analysis of HR policies being implemented in pharmaceutical industries (Doctoral dissertation, Tilak Maharashtra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VIdyapeeth</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Bordoloi</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 (2023). Status and scope of organic farming for entrepreneurship development among rural youth of North East India.</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Brunner, H. P. (Ed.). (2010). North East India: Local economic development and global markets. SAGE Publications Ltd.</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100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Chettri, M. (2023). New jobs, new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spatialised</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patriarchy: creating factory workers in a Himalayan pharmaceutical hub. Gender, Place &amp; Culture, 30(10), 1482-1502.</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4017296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7E2135-ED12-B1F4-F03B-FD8CCBD6D10F}"/>
              </a:ext>
            </a:extLst>
          </p:cNvPr>
          <p:cNvSpPr>
            <a:spLocks noGrp="1"/>
          </p:cNvSpPr>
          <p:nvPr>
            <p:ph type="title"/>
          </p:nvPr>
        </p:nvSpPr>
        <p:spPr>
          <a:xfrm>
            <a:off x="4717474" y="2512581"/>
            <a:ext cx="3692236" cy="1089601"/>
          </a:xfrm>
        </p:spPr>
        <p:txBody>
          <a:bodyPr>
            <a:normAutofit/>
          </a:bodyPr>
          <a:lstStyle/>
          <a:p>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xmlns="" val="133735353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8</TotalTime>
  <Words>1242</Words>
  <Application>Microsoft Office PowerPoint</Application>
  <PresentationFormat>Custom</PresentationFormat>
  <Paragraphs>89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Wisp</vt:lpstr>
      <vt:lpstr>NEW POLICIES IMPLEMENTATION IN PHARMA FIELD IN NORTH EASTERN STATES OF INDIA </vt:lpstr>
      <vt:lpstr>INTRODUCTION  </vt:lpstr>
      <vt:lpstr>REVIEW OF LITREATURE  </vt:lpstr>
      <vt:lpstr>MAJOR EXPORTERS OF PHARMACEUTICAL PRODUCTS IN NORTH EASTERN STATES OF INDIA</vt:lpstr>
      <vt:lpstr>CHALLENGES IN POLICY IMPLEMENTATION </vt:lpstr>
      <vt:lpstr>Slide 6</vt:lpstr>
      <vt:lpstr>CONCLUSION  </vt:lpstr>
      <vt:lpstr>REFERENCES </vt:lpstr>
      <vt:lpstr>THANK YOU </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POLICIES IMPLEMENTATION IN PHARMA FIELD IN NORTH EASTERN STATES OF INDIA</dc:title>
  <dc:creator>intel</dc:creator>
  <cp:lastModifiedBy>pc</cp:lastModifiedBy>
  <cp:revision>29</cp:revision>
  <dcterms:created xsi:type="dcterms:W3CDTF">2024-03-12T10:55:25Z</dcterms:created>
  <dcterms:modified xsi:type="dcterms:W3CDTF">2024-03-12T11:51:25Z</dcterms:modified>
</cp:coreProperties>
</file>