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9" r:id="rId4"/>
    <p:sldId id="260" r:id="rId5"/>
    <p:sldId id="264" r:id="rId6"/>
    <p:sldId id="266"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5" d="100"/>
          <a:sy n="65" d="100"/>
        </p:scale>
        <p:origin x="6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4CC5E-D480-81D4-3CCC-2CF6C7A9FCD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466DF9E1-DD57-30CA-5914-C21396ECC7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F51BECC7-D16D-0C26-BC29-227A83F18FD8}"/>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5" name="Footer Placeholder 4">
            <a:extLst>
              <a:ext uri="{FF2B5EF4-FFF2-40B4-BE49-F238E27FC236}">
                <a16:creationId xmlns:a16="http://schemas.microsoft.com/office/drawing/2014/main" id="{04009CFC-28D9-67B7-5B2F-10F9FF06255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93A511C-1C85-3476-1FF1-49767D21E5F7}"/>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3736357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9E315-9E44-3217-4775-93F42C8A2A6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818C8DD-45AB-25DD-6CA7-FB5A08C11A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7283AC8-B40A-826A-3FCF-61773843F3B7}"/>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5" name="Footer Placeholder 4">
            <a:extLst>
              <a:ext uri="{FF2B5EF4-FFF2-40B4-BE49-F238E27FC236}">
                <a16:creationId xmlns:a16="http://schemas.microsoft.com/office/drawing/2014/main" id="{D0E085B0-7B50-6EBA-E5D8-59F5F5823D9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9FD3A57-47F5-F6DF-7416-637FF56EC3DB}"/>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46790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F4811-0A9C-0D09-1868-900AAFD43E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6A3CD48-6C78-4D2C-6106-EB64CDEDF1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E41C66-86AB-353E-0A79-84D3D960A1CF}"/>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5" name="Footer Placeholder 4">
            <a:extLst>
              <a:ext uri="{FF2B5EF4-FFF2-40B4-BE49-F238E27FC236}">
                <a16:creationId xmlns:a16="http://schemas.microsoft.com/office/drawing/2014/main" id="{BBC2FFA0-A40E-B8CA-359F-19480FFB04F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38FDF82-43C0-3DDE-5056-46BBB0E54092}"/>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581988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51376-C964-1302-80C0-DB0687854E4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C5A2182-F233-3AE0-C6A1-3AA1DD7AC88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41FAE8E-8615-C93B-8371-76542812A7E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6ADB4CEA-5D07-01FD-0B94-F27A5B0DA271}"/>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6" name="Footer Placeholder 5">
            <a:extLst>
              <a:ext uri="{FF2B5EF4-FFF2-40B4-BE49-F238E27FC236}">
                <a16:creationId xmlns:a16="http://schemas.microsoft.com/office/drawing/2014/main" id="{F0BD4BB0-DF6C-A1A4-9B76-0DBF0BFCA94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777C630-E777-BEEF-80AA-625169C345FA}"/>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412188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D85F6-7B04-EE94-57F3-88F93AA4FCE6}"/>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A2CBE9C-BA3A-9C7F-BBF1-B7B45B6B53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8D7F13F-4742-4D01-1C75-8AF6A39FE8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B405FCA-F840-65FC-0623-D33707F149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B94402-DB79-8384-6D7E-22D2CA2DCD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EF107ABB-28D1-B538-8AFF-B0B4906B76D9}"/>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8" name="Footer Placeholder 7">
            <a:extLst>
              <a:ext uri="{FF2B5EF4-FFF2-40B4-BE49-F238E27FC236}">
                <a16:creationId xmlns:a16="http://schemas.microsoft.com/office/drawing/2014/main" id="{2DFFDF64-19DD-531A-B245-B8C269FD834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643B6F2-0FE5-6BBE-A490-BCCED575E30C}"/>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1770042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88C25-66AD-C722-C429-E68F9FC5B8DF}"/>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3AE6A16A-0E27-02DD-C7F2-02EDA10FCD1A}"/>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4" name="Footer Placeholder 3">
            <a:extLst>
              <a:ext uri="{FF2B5EF4-FFF2-40B4-BE49-F238E27FC236}">
                <a16:creationId xmlns:a16="http://schemas.microsoft.com/office/drawing/2014/main" id="{EFD9D69B-9FEF-EE22-6FD7-0440B5B7848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56FBCEE-C5AB-057B-5B71-BE698F799764}"/>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932405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15CF18-8632-4BED-C266-B3CD2A0D178C}"/>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3" name="Footer Placeholder 2">
            <a:extLst>
              <a:ext uri="{FF2B5EF4-FFF2-40B4-BE49-F238E27FC236}">
                <a16:creationId xmlns:a16="http://schemas.microsoft.com/office/drawing/2014/main" id="{C7FC378E-C350-8190-500B-1786CCC0EFD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82F2D7A2-66F3-6305-206A-B1903E47D331}"/>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1007664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0CD58-CCE2-711E-72A4-958E93F1E5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AE01EF8C-D48F-476E-5541-C760FD742E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0FB7974C-A6C8-32DF-9EBD-7B56F5F15E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4937EB-859D-2FCB-75BD-6E2604243F93}"/>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6" name="Footer Placeholder 5">
            <a:extLst>
              <a:ext uri="{FF2B5EF4-FFF2-40B4-BE49-F238E27FC236}">
                <a16:creationId xmlns:a16="http://schemas.microsoft.com/office/drawing/2014/main" id="{43B0D0D2-EC42-9DFC-D710-6FAD11AD9E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F605E33-8FB2-2B60-21CC-95A6504EE231}"/>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872704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BB629-1189-B8F5-EC47-1DC076BAB2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835055FC-1060-644A-2AFA-6923C93C0E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E3B292F3-F114-6929-57B1-F07982B096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5616BA-2179-2115-A4E0-D91DB8B25A6F}"/>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6" name="Footer Placeholder 5">
            <a:extLst>
              <a:ext uri="{FF2B5EF4-FFF2-40B4-BE49-F238E27FC236}">
                <a16:creationId xmlns:a16="http://schemas.microsoft.com/office/drawing/2014/main" id="{28784CDD-04A4-3832-5822-2B9BBAD0FDF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86B043B-D1B1-9746-E19C-A46C3C4FD9A6}"/>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3346560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C0BE0-777C-108B-2C6F-F2ACEE934B0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20499AE-1DE5-7A04-1BC5-818A0FCD07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8536365-B3CE-F8CD-7B68-0E1D83106728}"/>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5" name="Footer Placeholder 4">
            <a:extLst>
              <a:ext uri="{FF2B5EF4-FFF2-40B4-BE49-F238E27FC236}">
                <a16:creationId xmlns:a16="http://schemas.microsoft.com/office/drawing/2014/main" id="{9EDDFE5E-200E-2261-3E5C-C191CACD303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3087DA4-22EC-5F74-B98D-BC79740E6953}"/>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349914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2F3901-88DE-B835-1868-8257B346C8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EB05E22-F623-8D49-2431-1947288036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6E6CD7B-A63C-6F99-A856-C56745B26D67}"/>
              </a:ext>
            </a:extLst>
          </p:cNvPr>
          <p:cNvSpPr>
            <a:spLocks noGrp="1"/>
          </p:cNvSpPr>
          <p:nvPr>
            <p:ph type="dt" sz="half" idx="10"/>
          </p:nvPr>
        </p:nvSpPr>
        <p:spPr/>
        <p:txBody>
          <a:bodyPr/>
          <a:lstStyle/>
          <a:p>
            <a:fld id="{BDFD3D86-BFBE-429B-87A1-CF8B7A6135A1}" type="datetimeFigureOut">
              <a:rPr lang="en-IN" smtClean="0"/>
              <a:t>17-03-2026</a:t>
            </a:fld>
            <a:endParaRPr lang="en-IN"/>
          </a:p>
        </p:txBody>
      </p:sp>
      <p:sp>
        <p:nvSpPr>
          <p:cNvPr id="5" name="Footer Placeholder 4">
            <a:extLst>
              <a:ext uri="{FF2B5EF4-FFF2-40B4-BE49-F238E27FC236}">
                <a16:creationId xmlns:a16="http://schemas.microsoft.com/office/drawing/2014/main" id="{A29ABDD8-EA79-FCCB-D2F9-E8B34F09F48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9DBA064-8BBE-5F51-EB9B-8B2FC33A35AF}"/>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870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B4535-27AB-7C8E-596A-B38F6535FD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334DB38-8969-BA48-5FE9-91922939D1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F709742-2084-00EE-5F7A-AB976CEBA2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FD3D86-BFBE-429B-87A1-CF8B7A6135A1}" type="datetimeFigureOut">
              <a:rPr lang="en-IN" smtClean="0"/>
              <a:t>17-03-2026</a:t>
            </a:fld>
            <a:endParaRPr lang="en-IN"/>
          </a:p>
        </p:txBody>
      </p:sp>
      <p:sp>
        <p:nvSpPr>
          <p:cNvPr id="5" name="Footer Placeholder 4">
            <a:extLst>
              <a:ext uri="{FF2B5EF4-FFF2-40B4-BE49-F238E27FC236}">
                <a16:creationId xmlns:a16="http://schemas.microsoft.com/office/drawing/2014/main" id="{2F2FF1B9-85E4-DB5A-1D12-638B8C1AD8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289F692-5B89-799C-5D52-C3793AEEAB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D339A2-6239-4701-860F-0310D88A8F9F}" type="slidenum">
              <a:rPr lang="en-IN" smtClean="0"/>
              <a:t>‹#›</a:t>
            </a:fld>
            <a:endParaRPr lang="en-IN"/>
          </a:p>
        </p:txBody>
      </p:sp>
    </p:spTree>
    <p:extLst>
      <p:ext uri="{BB962C8B-B14F-4D97-AF65-F5344CB8AC3E}">
        <p14:creationId xmlns:p14="http://schemas.microsoft.com/office/powerpoint/2010/main" val="4076570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pt Background Vectors &amp; Illustrations for Free Download">
            <a:extLst>
              <a:ext uri="{FF2B5EF4-FFF2-40B4-BE49-F238E27FC236}">
                <a16:creationId xmlns:a16="http://schemas.microsoft.com/office/drawing/2014/main" id="{F47BBB11-9049-DE93-5560-20EF024168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9630"/>
            <a:ext cx="12191999" cy="700762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7F6F839-041A-9D80-AB14-C15673A56971}"/>
              </a:ext>
            </a:extLst>
          </p:cNvPr>
          <p:cNvSpPr>
            <a:spLocks noGrp="1"/>
          </p:cNvSpPr>
          <p:nvPr>
            <p:ph type="ctrTitle"/>
          </p:nvPr>
        </p:nvSpPr>
        <p:spPr>
          <a:xfrm>
            <a:off x="329381" y="1297859"/>
            <a:ext cx="11533238" cy="2536723"/>
          </a:xfrm>
        </p:spPr>
        <p:txBody>
          <a:bodyPr>
            <a:normAutofit fontScale="90000"/>
          </a:bodyPr>
          <a:lstStyle/>
          <a:p>
            <a:pPr>
              <a:lnSpc>
                <a:spcPct val="150000"/>
              </a:lnSpc>
            </a:pP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r>
              <a:rPr lang="en-US" sz="2800" b="1" dirty="0">
                <a:effectLst/>
                <a:latin typeface="Times New Roman" panose="02020603050405020304" pitchFamily="18" charset="0"/>
                <a:ea typeface="Times New Roman" panose="02020603050405020304" pitchFamily="18" charset="0"/>
              </a:rPr>
              <a:t>AI as a Research Tool: Transforming Knowledge Creation</a:t>
            </a:r>
            <a:endParaRPr lang="en-IN" sz="3600" dirty="0"/>
          </a:p>
        </p:txBody>
      </p:sp>
      <p:sp>
        <p:nvSpPr>
          <p:cNvPr id="3" name="Subtitle 2">
            <a:extLst>
              <a:ext uri="{FF2B5EF4-FFF2-40B4-BE49-F238E27FC236}">
                <a16:creationId xmlns:a16="http://schemas.microsoft.com/office/drawing/2014/main" id="{F5D55596-3454-6C23-EC82-4C3445671BCE}"/>
              </a:ext>
            </a:extLst>
          </p:cNvPr>
          <p:cNvSpPr>
            <a:spLocks noGrp="1"/>
          </p:cNvSpPr>
          <p:nvPr>
            <p:ph type="subTitle" idx="1"/>
          </p:nvPr>
        </p:nvSpPr>
        <p:spPr>
          <a:xfrm>
            <a:off x="2892829" y="4323825"/>
            <a:ext cx="6406342" cy="2044931"/>
          </a:xfrm>
        </p:spPr>
        <p:txBody>
          <a:bodyPr>
            <a:normAutofit/>
          </a:bodyPr>
          <a:lstStyle/>
          <a:p>
            <a:pPr marL="0" marR="0" algn="ctr">
              <a:lnSpc>
                <a:spcPct val="115000"/>
              </a:lnSpc>
              <a:spcBef>
                <a:spcPts val="0"/>
              </a:spcBef>
              <a:spcAft>
                <a:spcPts val="0"/>
              </a:spcAft>
            </a:pPr>
            <a:r>
              <a:rPr lang="en-IN" sz="1800" b="1" kern="100" dirty="0">
                <a:effectLst/>
                <a:latin typeface="Times New Roman" panose="02020603050405020304" pitchFamily="18" charset="0"/>
                <a:ea typeface="Aptos" panose="020B0004020202020204" pitchFamily="34" charset="0"/>
                <a:cs typeface="Mangal" panose="02040503050203030202" pitchFamily="18" charset="0"/>
              </a:rPr>
              <a:t>Dr. Bhawna Pradhan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Associate professor</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Thakur </a:t>
            </a:r>
            <a:r>
              <a:rPr lang="en-IN" sz="1800" kern="100" dirty="0" err="1">
                <a:effectLst/>
                <a:latin typeface="Times New Roman" panose="02020603050405020304" pitchFamily="18" charset="0"/>
                <a:ea typeface="Aptos" panose="020B0004020202020204" pitchFamily="34" charset="0"/>
                <a:cs typeface="Mangal" panose="02040503050203030202" pitchFamily="18" charset="0"/>
              </a:rPr>
              <a:t>Durgpal</a:t>
            </a:r>
            <a:r>
              <a:rPr lang="en-IN" sz="1800" kern="100" dirty="0">
                <a:effectLst/>
                <a:latin typeface="Times New Roman" panose="02020603050405020304" pitchFamily="18" charset="0"/>
                <a:ea typeface="Aptos" panose="020B0004020202020204" pitchFamily="34" charset="0"/>
                <a:cs typeface="Mangal" panose="02040503050203030202" pitchFamily="18" charset="0"/>
              </a:rPr>
              <a:t> Singh Memorial B.Ed. College Alwar ( Rajasthan )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0"/>
              </a:spcAft>
            </a:pPr>
            <a:r>
              <a:rPr lang="en-IN" sz="1800" kern="100" dirty="0">
                <a:effectLst/>
                <a:latin typeface="Times New Roman" panose="02020603050405020304" pitchFamily="18" charset="0"/>
                <a:ea typeface="Aptos" panose="020B0004020202020204" pitchFamily="34" charset="0"/>
                <a:cs typeface="Mangal" panose="02040503050203030202" pitchFamily="18" charset="0"/>
              </a:rPr>
              <a:t> </a:t>
            </a: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946247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C5711D8A-F4A6-2D8C-5D90-CA37C748D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13" y="279803"/>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ABDC699-EE11-75D3-2DA7-F66A0E87A006}"/>
              </a:ext>
            </a:extLst>
          </p:cNvPr>
          <p:cNvSpPr>
            <a:spLocks noGrp="1"/>
          </p:cNvSpPr>
          <p:nvPr>
            <p:ph type="title"/>
          </p:nvPr>
        </p:nvSpPr>
        <p:spPr>
          <a:xfrm>
            <a:off x="139485" y="365126"/>
            <a:ext cx="11871701" cy="688760"/>
          </a:xfrm>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INTRODUCTION</a:t>
            </a:r>
            <a:endParaRPr lang="en-IN" sz="8000" dirty="0"/>
          </a:p>
        </p:txBody>
      </p:sp>
      <p:sp>
        <p:nvSpPr>
          <p:cNvPr id="3" name="Content Placeholder 2">
            <a:extLst>
              <a:ext uri="{FF2B5EF4-FFF2-40B4-BE49-F238E27FC236}">
                <a16:creationId xmlns:a16="http://schemas.microsoft.com/office/drawing/2014/main" id="{A0372581-3859-DED2-14EC-FAC815988561}"/>
              </a:ext>
            </a:extLst>
          </p:cNvPr>
          <p:cNvSpPr>
            <a:spLocks noGrp="1"/>
          </p:cNvSpPr>
          <p:nvPr>
            <p:ph idx="1"/>
          </p:nvPr>
        </p:nvSpPr>
        <p:spPr>
          <a:xfrm>
            <a:off x="139485" y="1825625"/>
            <a:ext cx="11871701" cy="4838646"/>
          </a:xfrm>
        </p:spPr>
        <p:txBody>
          <a:bodyPr>
            <a:norm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lang="en-IN" sz="1800" dirty="0">
                <a:effectLst/>
                <a:latin typeface="Times New Roman" panose="02020603050405020304" pitchFamily="18" charset="0"/>
                <a:ea typeface="Aptos" panose="020B0004020202020204" pitchFamily="34" charset="0"/>
                <a:cs typeface="Mangal" panose="02040503050203030202" pitchFamily="18" charset="0"/>
              </a:rPr>
              <a:t>The rapid advancement of Artificial Intelligence (AI) has ushered in a new era of research innovation. From machine learning algorithms capable of detecting hidden patterns to generative AI systems that synthesize vast bodies of literature, AI is increasingly embedded in the research lifecycle. The integration of AI into academic inquiry aligns with the broader paradigm shift toward data-driven science and digital scholarship</a:t>
            </a:r>
            <a:r>
              <a:rPr kumimoji="0" lang="en-US" altLang="en-US" sz="1800" b="0" i="0" u="none" strike="noStrike" cap="none" normalizeH="0" baseline="0" dirty="0">
                <a:ln>
                  <a:noFill/>
                </a:ln>
                <a:solidFill>
                  <a:schemeClr val="tx1"/>
                </a:solidFill>
                <a:effectLst/>
                <a:latin typeface="Arial" panose="020B0604020202020204" pitchFamily="34"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lang="en-IN" sz="1800" dirty="0">
                <a:effectLst/>
                <a:latin typeface="Times New Roman" panose="02020603050405020304" pitchFamily="18" charset="0"/>
                <a:ea typeface="Aptos" panose="020B0004020202020204" pitchFamily="34" charset="0"/>
                <a:cs typeface="Mangal" panose="02040503050203030202" pitchFamily="18" charset="0"/>
              </a:rPr>
              <a:t>Historically, knowledge creation relied on human observation, experimentation, and interpretation. However, the exponential growth of data—often referred to as “big data”—has surpassed human cognitive capacity for manual analysis. AI addresses this challenge by leveraging computational models that learn from data, adapt over time, and generate predictive insights. As highlighted by </a:t>
            </a:r>
            <a:r>
              <a:rPr lang="en-IN" sz="1800" dirty="0" err="1">
                <a:effectLst/>
                <a:latin typeface="Times New Roman" panose="02020603050405020304" pitchFamily="18" charset="0"/>
                <a:ea typeface="Aptos" panose="020B0004020202020204" pitchFamily="34" charset="0"/>
                <a:cs typeface="Mangal" panose="02040503050203030202" pitchFamily="18" charset="0"/>
              </a:rPr>
              <a:t>Blei</a:t>
            </a:r>
            <a:r>
              <a:rPr lang="en-IN" sz="1800" dirty="0">
                <a:effectLst/>
                <a:latin typeface="Times New Roman" panose="02020603050405020304" pitchFamily="18" charset="0"/>
                <a:ea typeface="Aptos" panose="020B0004020202020204" pitchFamily="34" charset="0"/>
                <a:cs typeface="Mangal" panose="02040503050203030202" pitchFamily="18" charset="0"/>
              </a:rPr>
              <a:t> (2012), probabilistic topic </a:t>
            </a:r>
            <a:r>
              <a:rPr lang="en-IN" sz="1800" dirty="0" err="1">
                <a:effectLst/>
                <a:latin typeface="Times New Roman" panose="02020603050405020304" pitchFamily="18" charset="0"/>
                <a:ea typeface="Aptos" panose="020B0004020202020204" pitchFamily="34" charset="0"/>
                <a:cs typeface="Mangal" panose="02040503050203030202" pitchFamily="18" charset="0"/>
              </a:rPr>
              <a:t>modeling</a:t>
            </a:r>
            <a:r>
              <a:rPr lang="en-IN" sz="1800" dirty="0">
                <a:effectLst/>
                <a:latin typeface="Times New Roman" panose="02020603050405020304" pitchFamily="18" charset="0"/>
                <a:ea typeface="Aptos" panose="020B0004020202020204" pitchFamily="34" charset="0"/>
                <a:cs typeface="Mangal" panose="02040503050203030202" pitchFamily="18" charset="0"/>
              </a:rPr>
              <a:t> enables the automated discovery of themes across large document collections. </a:t>
            </a:r>
            <a:endParaRPr lang="en-IN" dirty="0"/>
          </a:p>
        </p:txBody>
      </p:sp>
      <p:sp>
        <p:nvSpPr>
          <p:cNvPr id="14" name="Rectangle 8">
            <a:extLst>
              <a:ext uri="{FF2B5EF4-FFF2-40B4-BE49-F238E27FC236}">
                <a16:creationId xmlns:a16="http://schemas.microsoft.com/office/drawing/2014/main" id="{770A2E53-F832-535E-CFB5-48EF3D26D0D0}"/>
              </a:ext>
            </a:extLst>
          </p:cNvPr>
          <p:cNvSpPr>
            <a:spLocks noChangeArrowheads="1"/>
          </p:cNvSpPr>
          <p:nvPr/>
        </p:nvSpPr>
        <p:spPr bwMode="auto">
          <a:xfrm>
            <a:off x="0" y="-184666"/>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067326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68B331D2-1521-63B7-C363-FC8C05DB02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252C4FE-4057-D035-937E-AF044A81DE4A}"/>
              </a:ext>
            </a:extLst>
          </p:cNvPr>
          <p:cNvSpPr>
            <a:spLocks noGrp="1"/>
          </p:cNvSpPr>
          <p:nvPr>
            <p:ph type="title"/>
          </p:nvPr>
        </p:nvSpPr>
        <p:spPr>
          <a:xfrm>
            <a:off x="838200" y="365126"/>
            <a:ext cx="10515600" cy="704258"/>
          </a:xfrm>
        </p:spPr>
        <p:txBody>
          <a:bodyPr>
            <a:normAutofit/>
          </a:bodyPr>
          <a:lstStyle/>
          <a:p>
            <a:pPr algn="ctr"/>
            <a:r>
              <a:rPr lang="en-US" sz="4000" b="1" dirty="0">
                <a:latin typeface="Times New Roman" panose="02020603050405020304" pitchFamily="18" charset="0"/>
                <a:cs typeface="Times New Roman" panose="02020603050405020304" pitchFamily="18" charset="0"/>
              </a:rPr>
              <a:t>Role of AI in Research</a:t>
            </a:r>
            <a:endParaRPr lang="en-IN" sz="4000" b="1"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188B907E-FCAE-FEF8-6526-F682059FDCE3}"/>
              </a:ext>
            </a:extLst>
          </p:cNvPr>
          <p:cNvSpPr>
            <a:spLocks noGrp="1" noChangeArrowheads="1"/>
          </p:cNvSpPr>
          <p:nvPr>
            <p:ph idx="1"/>
          </p:nvPr>
        </p:nvSpPr>
        <p:spPr bwMode="auto">
          <a:xfrm>
            <a:off x="2370752" y="2572355"/>
            <a:ext cx="5562292" cy="1713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r>
              <a:rPr lang="en-US" sz="1600" dirty="0"/>
              <a:t>AI supports researchers in multiple ways:</a:t>
            </a:r>
          </a:p>
          <a:p>
            <a:pPr>
              <a:buFont typeface="Arial" panose="020B0604020202020204" pitchFamily="34" charset="0"/>
              <a:buChar char="•"/>
            </a:pPr>
            <a:r>
              <a:rPr lang="en-US" sz="1600" b="1" dirty="0"/>
              <a:t>Data Analysis:</a:t>
            </a:r>
            <a:r>
              <a:rPr lang="en-US" sz="1600" dirty="0"/>
              <a:t> Processes large datasets efficiently.</a:t>
            </a:r>
          </a:p>
          <a:p>
            <a:pPr>
              <a:buFont typeface="Arial" panose="020B0604020202020204" pitchFamily="34" charset="0"/>
              <a:buChar char="•"/>
            </a:pPr>
            <a:r>
              <a:rPr lang="en-US" sz="1600" b="1" dirty="0"/>
              <a:t>Literature Review:</a:t>
            </a:r>
            <a:r>
              <a:rPr lang="en-US" sz="1600" dirty="0"/>
              <a:t> Quickly finds relevant research papers.</a:t>
            </a:r>
          </a:p>
          <a:p>
            <a:pPr>
              <a:buFont typeface="Arial" panose="020B0604020202020204" pitchFamily="34" charset="0"/>
              <a:buChar char="•"/>
            </a:pPr>
            <a:r>
              <a:rPr lang="en-US" sz="1600" b="1" dirty="0"/>
              <a:t>Automation:</a:t>
            </a:r>
            <a:r>
              <a:rPr lang="en-US" sz="1600" dirty="0"/>
              <a:t> Reduces manual work in research tasks.</a:t>
            </a:r>
          </a:p>
          <a:p>
            <a:pPr>
              <a:buFont typeface="Arial" panose="020B0604020202020204" pitchFamily="34" charset="0"/>
              <a:buChar char="•"/>
            </a:pPr>
            <a:r>
              <a:rPr lang="en-US" sz="1600" b="1" dirty="0"/>
              <a:t>Prediction Models:</a:t>
            </a:r>
            <a:r>
              <a:rPr lang="en-US" sz="1600" dirty="0"/>
              <a:t> Helps in forecasting trends and outcomes.</a:t>
            </a:r>
          </a:p>
        </p:txBody>
      </p:sp>
    </p:spTree>
    <p:extLst>
      <p:ext uri="{BB962C8B-B14F-4D97-AF65-F5344CB8AC3E}">
        <p14:creationId xmlns:p14="http://schemas.microsoft.com/office/powerpoint/2010/main" val="42304972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3C10F8B5-1C85-EBC3-1B0E-0FA11938AF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471AB29-0E69-58E7-F4B4-91D345948512}"/>
              </a:ext>
            </a:extLst>
          </p:cNvPr>
          <p:cNvSpPr>
            <a:spLocks noGrp="1"/>
          </p:cNvSpPr>
          <p:nvPr>
            <p:ph type="title"/>
          </p:nvPr>
        </p:nvSpPr>
        <p:spPr>
          <a:xfrm>
            <a:off x="838200" y="365125"/>
            <a:ext cx="10515600" cy="843743"/>
          </a:xfrm>
        </p:spPr>
        <p:txBody>
          <a:bodyPr>
            <a:normAutofit/>
          </a:bodyPr>
          <a:lstStyle/>
          <a:p>
            <a:pPr algn="ctr"/>
            <a:r>
              <a:rPr lang="en-US" sz="4000" b="1" kern="0" dirty="0">
                <a:effectLst/>
                <a:latin typeface="Times New Roman" panose="02020603050405020304" pitchFamily="18" charset="0"/>
                <a:ea typeface="Times New Roman" panose="02020603050405020304" pitchFamily="18" charset="0"/>
              </a:rPr>
              <a:t>AI Tools in Research</a:t>
            </a:r>
            <a:endParaRPr lang="en-IN" sz="8000" dirty="0"/>
          </a:p>
        </p:txBody>
      </p:sp>
      <p:sp>
        <p:nvSpPr>
          <p:cNvPr id="3" name="Content Placeholder 2">
            <a:extLst>
              <a:ext uri="{FF2B5EF4-FFF2-40B4-BE49-F238E27FC236}">
                <a16:creationId xmlns:a16="http://schemas.microsoft.com/office/drawing/2014/main" id="{C2E37918-DD36-5336-CAFE-742B660C49E3}"/>
              </a:ext>
            </a:extLst>
          </p:cNvPr>
          <p:cNvSpPr>
            <a:spLocks noGrp="1"/>
          </p:cNvSpPr>
          <p:nvPr>
            <p:ph idx="1"/>
          </p:nvPr>
        </p:nvSpPr>
        <p:spPr>
          <a:xfrm>
            <a:off x="201479" y="1825624"/>
            <a:ext cx="11825206" cy="4869643"/>
          </a:xfrm>
        </p:spPr>
        <p:txBody>
          <a:bodyPr/>
          <a:lstStyle/>
          <a:p>
            <a:pPr marL="0" indent="0">
              <a:lnSpc>
                <a:spcPct val="150000"/>
              </a:lnSpc>
              <a:buNone/>
            </a:pPr>
            <a:endParaRPr lang="en-US" sz="1800" spc="-5" dirty="0">
              <a:latin typeface="Times New Roman" panose="02020603050405020304" pitchFamily="18" charset="0"/>
            </a:endParaRPr>
          </a:p>
          <a:p>
            <a:endParaRPr lang="en-US" sz="2000" dirty="0"/>
          </a:p>
          <a:p>
            <a:r>
              <a:rPr lang="en-US" sz="1600" dirty="0"/>
              <a:t>Some commonly used AI tools:</a:t>
            </a:r>
          </a:p>
          <a:p>
            <a:pPr>
              <a:buFont typeface="Arial" panose="020B0604020202020204" pitchFamily="34" charset="0"/>
              <a:buChar char="•"/>
            </a:pPr>
            <a:r>
              <a:rPr lang="en-US" sz="1600" dirty="0"/>
              <a:t>Chatbots (like ChatGPT) for writing and idea generation</a:t>
            </a:r>
          </a:p>
          <a:p>
            <a:pPr>
              <a:buFont typeface="Arial" panose="020B0604020202020204" pitchFamily="34" charset="0"/>
              <a:buChar char="•"/>
            </a:pPr>
            <a:r>
              <a:rPr lang="en-US" sz="1600" dirty="0"/>
              <a:t>Data analysis tools (Python, R-based AI models)</a:t>
            </a:r>
          </a:p>
          <a:p>
            <a:pPr>
              <a:buFont typeface="Arial" panose="020B0604020202020204" pitchFamily="34" charset="0"/>
              <a:buChar char="•"/>
            </a:pPr>
            <a:r>
              <a:rPr lang="en-US" sz="1600" dirty="0"/>
              <a:t>Reference management tools (AI-based citation tools)</a:t>
            </a:r>
          </a:p>
          <a:p>
            <a:pPr>
              <a:buFont typeface="Arial" panose="020B0604020202020204" pitchFamily="34" charset="0"/>
              <a:buChar char="•"/>
            </a:pPr>
            <a:r>
              <a:rPr lang="en-US" sz="1600" dirty="0"/>
              <a:t>Plagiarism detection tools</a:t>
            </a:r>
          </a:p>
          <a:p>
            <a:r>
              <a:rPr lang="en-US" sz="1600" dirty="0"/>
              <a:t>These tools improve speed and accuracy in research work.</a:t>
            </a:r>
          </a:p>
          <a:p>
            <a:pPr marL="0" indent="0">
              <a:lnSpc>
                <a:spcPct val="150000"/>
              </a:lnSpc>
              <a:buNone/>
            </a:pPr>
            <a:endParaRPr lang="en-US" sz="1800" spc="-5" dirty="0">
              <a:latin typeface="Times New Roman" panose="02020603050405020304" pitchFamily="18" charset="0"/>
            </a:endParaRPr>
          </a:p>
        </p:txBody>
      </p:sp>
      <p:sp>
        <p:nvSpPr>
          <p:cNvPr id="5" name="Rectangle 1">
            <a:extLst>
              <a:ext uri="{FF2B5EF4-FFF2-40B4-BE49-F238E27FC236}">
                <a16:creationId xmlns:a16="http://schemas.microsoft.com/office/drawing/2014/main" id="{8BBE8EB4-A8C8-C65D-35D4-84F6F81DFFAE}"/>
              </a:ext>
            </a:extLst>
          </p:cNvPr>
          <p:cNvSpPr>
            <a:spLocks noChangeArrowheads="1"/>
          </p:cNvSpPr>
          <p:nvPr/>
        </p:nvSpPr>
        <p:spPr bwMode="auto">
          <a:xfrm>
            <a:off x="0" y="-184666"/>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
        <p:nvSpPr>
          <p:cNvPr id="7" name="Rectangle 2">
            <a:extLst>
              <a:ext uri="{FF2B5EF4-FFF2-40B4-BE49-F238E27FC236}">
                <a16:creationId xmlns:a16="http://schemas.microsoft.com/office/drawing/2014/main" id="{70F8CB52-4927-3127-B9F6-76E312DE22E1}"/>
              </a:ext>
            </a:extLst>
          </p:cNvPr>
          <p:cNvSpPr>
            <a:spLocks noChangeArrowheads="1"/>
          </p:cNvSpPr>
          <p:nvPr/>
        </p:nvSpPr>
        <p:spPr bwMode="auto">
          <a:xfrm>
            <a:off x="0" y="-184666"/>
            <a:ext cx="32893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8275551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42F3EB6F-35BC-1BD8-A734-2FCFAE5994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8B75887-A7AD-7011-89A6-7E0BEC9DC028}"/>
              </a:ext>
            </a:extLst>
          </p:cNvPr>
          <p:cNvSpPr>
            <a:spLocks noGrp="1"/>
          </p:cNvSpPr>
          <p:nvPr>
            <p:ph type="title"/>
          </p:nvPr>
        </p:nvSpPr>
        <p:spPr>
          <a:xfrm>
            <a:off x="838200" y="365126"/>
            <a:ext cx="10515600" cy="905736"/>
          </a:xfrm>
        </p:spPr>
        <p:txBody>
          <a:bodyPr>
            <a:normAutofit fontScale="90000"/>
          </a:bodyPr>
          <a:lstStyle/>
          <a:p>
            <a:pPr algn="ctr"/>
            <a:r>
              <a:rPr lang="en-US" sz="4000" b="1" dirty="0">
                <a:latin typeface="Times New Roman" panose="02020603050405020304" pitchFamily="18" charset="0"/>
                <a:cs typeface="Times New Roman" panose="02020603050405020304" pitchFamily="18" charset="0"/>
              </a:rPr>
              <a:t>Conclusion</a:t>
            </a:r>
            <a:br>
              <a:rPr lang="en-US" sz="4000" b="1" dirty="0">
                <a:latin typeface="Times New Roman" panose="02020603050405020304" pitchFamily="18" charset="0"/>
                <a:cs typeface="Times New Roman" panose="02020603050405020304" pitchFamily="18" charset="0"/>
              </a:rPr>
            </a:br>
            <a:endParaRPr lang="en-IN" sz="4000" b="1" dirty="0">
              <a:latin typeface="Times New Roman" panose="02020603050405020304" pitchFamily="18" charset="0"/>
              <a:cs typeface="Times New Roman" panose="02020603050405020304" pitchFamily="18" charset="0"/>
            </a:endParaRPr>
          </a:p>
        </p:txBody>
      </p:sp>
      <p:sp>
        <p:nvSpPr>
          <p:cNvPr id="6" name="Rectangle 2">
            <a:extLst>
              <a:ext uri="{FF2B5EF4-FFF2-40B4-BE49-F238E27FC236}">
                <a16:creationId xmlns:a16="http://schemas.microsoft.com/office/drawing/2014/main" id="{BD5165F9-1B35-D81A-C283-443D47678CD6}"/>
              </a:ext>
            </a:extLst>
          </p:cNvPr>
          <p:cNvSpPr>
            <a:spLocks noGrp="1" noChangeArrowheads="1"/>
          </p:cNvSpPr>
          <p:nvPr>
            <p:ph idx="1"/>
          </p:nvPr>
        </p:nvSpPr>
        <p:spPr bwMode="auto">
          <a:xfrm>
            <a:off x="182563" y="3435350"/>
            <a:ext cx="12192000" cy="369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AI is a powerful tool that is transforming research and knowledge creation.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It increases efficiency, accuracy, and innovation in research.</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However, responsible and ethical use of AI is essential.</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a:ln>
                  <a:noFill/>
                </a:ln>
                <a:solidFill>
                  <a:schemeClr val="tx1"/>
                </a:solidFill>
                <a:effectLst/>
                <a:latin typeface="Arial" panose="020B0604020202020204" pitchFamily="34" charset="0"/>
              </a:rPr>
              <a:t>Combining human intelligence with AI can lead to better research outcomes.</a:t>
            </a:r>
          </a:p>
        </p:txBody>
      </p:sp>
    </p:spTree>
    <p:extLst>
      <p:ext uri="{BB962C8B-B14F-4D97-AF65-F5344CB8AC3E}">
        <p14:creationId xmlns:p14="http://schemas.microsoft.com/office/powerpoint/2010/main" val="36056198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FB20E83B-7024-E772-9E34-E07E972130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0D88E7F-D698-6233-8E54-3EE8426526B4}"/>
              </a:ext>
            </a:extLst>
          </p:cNvPr>
          <p:cNvSpPr>
            <a:spLocks noGrp="1"/>
          </p:cNvSpPr>
          <p:nvPr>
            <p:ph idx="1"/>
          </p:nvPr>
        </p:nvSpPr>
        <p:spPr/>
        <p:txBody>
          <a:bodyPr/>
          <a:lstStyle/>
          <a:p>
            <a:pPr marL="0" indent="0" algn="ctr">
              <a:buNone/>
            </a:pPr>
            <a:endParaRPr lang="en-US" dirty="0"/>
          </a:p>
          <a:p>
            <a:pPr marL="0" indent="0" algn="ctr">
              <a:buNone/>
            </a:pPr>
            <a:endParaRPr lang="en-US" dirty="0"/>
          </a:p>
          <a:p>
            <a:pPr marL="0" indent="0" algn="ctr">
              <a:buNone/>
            </a:pPr>
            <a:r>
              <a:rPr lang="en-US" sz="6600" b="1" dirty="0">
                <a:latin typeface="Times New Roman" panose="02020603050405020304" pitchFamily="18" charset="0"/>
                <a:cs typeface="Times New Roman" panose="02020603050405020304" pitchFamily="18" charset="0"/>
              </a:rPr>
              <a:t>THANK</a:t>
            </a:r>
          </a:p>
          <a:p>
            <a:pPr marL="0" indent="0" algn="ctr">
              <a:buNone/>
            </a:pPr>
            <a:r>
              <a:rPr lang="en-US" sz="6600" b="1" dirty="0">
                <a:latin typeface="Times New Roman" panose="02020603050405020304" pitchFamily="18" charset="0"/>
                <a:cs typeface="Times New Roman" panose="02020603050405020304" pitchFamily="18" charset="0"/>
              </a:rPr>
              <a:t> YOU</a:t>
            </a:r>
            <a:endParaRPr lang="en-IN" sz="6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609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375</TotalTime>
  <Words>349</Words>
  <Application>Microsoft Office PowerPoint</Application>
  <PresentationFormat>Widescreen</PresentationFormat>
  <Paragraphs>35</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               AI as a Research Tool: Transforming Knowledge Creation</vt:lpstr>
      <vt:lpstr>INTRODUCTION</vt:lpstr>
      <vt:lpstr>Role of AI in Research</vt:lpstr>
      <vt:lpstr>AI Tools in Research</vt:lpstr>
      <vt:lpstr>Conclusion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IMPACT OF DIFFICULTIES ON ENTREPRENEURIAL BEHAVIOUR OF FARMERS FOR VEGETABLE PRODUCTION AND MARKETING IN ARUNACHAL PRADESH</dc:title>
  <dc:creator>intel</dc:creator>
  <cp:lastModifiedBy>intel</cp:lastModifiedBy>
  <cp:revision>14</cp:revision>
  <dcterms:created xsi:type="dcterms:W3CDTF">2024-08-24T06:27:23Z</dcterms:created>
  <dcterms:modified xsi:type="dcterms:W3CDTF">2026-03-17T06:24:10Z</dcterms:modified>
</cp:coreProperties>
</file>