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sldIdLst>
    <p:sldId id="256" r:id="rId2"/>
    <p:sldId id="257" r:id="rId3"/>
    <p:sldId id="258" r:id="rId4"/>
    <p:sldId id="259" r:id="rId5"/>
    <p:sldId id="265" r:id="rId6"/>
    <p:sldId id="260" r:id="rId7"/>
    <p:sldId id="266" r:id="rId8"/>
    <p:sldId id="261" r:id="rId9"/>
    <p:sldId id="262" r:id="rId10"/>
    <p:sldId id="263" r:id="rId11"/>
    <p:sldId id="264"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2BC9A8A8-38DD-4BE9-BB5B-B6C17B5D1FBE}" type="datetimeFigureOut">
              <a:rPr lang="en-US" smtClean="0"/>
              <a:t>1/17/2025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B7C181E-6E6B-4C11-8FC9-C698A9378550}"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5373052"/>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C9A8A8-38DD-4BE9-BB5B-B6C17B5D1FBE}"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726576053"/>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C9A8A8-38DD-4BE9-BB5B-B6C17B5D1FBE}"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7C181E-6E6B-4C11-8FC9-C698A9378550}"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4642393"/>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C9A8A8-38DD-4BE9-BB5B-B6C17B5D1FBE}"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3416394765"/>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C9A8A8-38DD-4BE9-BB5B-B6C17B5D1FBE}" type="datetimeFigureOut">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1408168993"/>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C9A8A8-38DD-4BE9-BB5B-B6C17B5D1FBE}" type="datetimeFigureOut">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2650553994"/>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C9A8A8-38DD-4BE9-BB5B-B6C17B5D1FBE}" type="datetimeFigureOut">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119781089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BC9A8A8-38DD-4BE9-BB5B-B6C17B5D1FBE}"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3789906224"/>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BC9A8A8-38DD-4BE9-BB5B-B6C17B5D1FBE}"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3754824340"/>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C9A8A8-38DD-4BE9-BB5B-B6C17B5D1FBE}"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30627270"/>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C9A8A8-38DD-4BE9-BB5B-B6C17B5D1FBE}"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7C181E-6E6B-4C11-8FC9-C698A9378550}" type="slidenum">
              <a:rPr lang="en-US" smtClean="0"/>
              <a:t>‹#›</a:t>
            </a:fld>
            <a:endParaRPr lang="en-US"/>
          </a:p>
        </p:txBody>
      </p:sp>
    </p:spTree>
    <p:extLst>
      <p:ext uri="{BB962C8B-B14F-4D97-AF65-F5344CB8AC3E}">
        <p14:creationId xmlns:p14="http://schemas.microsoft.com/office/powerpoint/2010/main" val="333932000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2BC9A8A8-38DD-4BE9-BB5B-B6C17B5D1FBE}" type="datetimeFigureOut">
              <a:rPr lang="en-US" smtClean="0"/>
              <a:t>1/17/2025</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B7C181E-6E6B-4C11-8FC9-C698A9378550}" type="slidenum">
              <a:rPr lang="en-US" smtClean="0"/>
              <a:t>‹#›</a:t>
            </a:fld>
            <a:endParaRPr lang="en-US"/>
          </a:p>
        </p:txBody>
      </p:sp>
    </p:spTree>
    <p:extLst>
      <p:ext uri="{BB962C8B-B14F-4D97-AF65-F5344CB8AC3E}">
        <p14:creationId xmlns:p14="http://schemas.microsoft.com/office/powerpoint/2010/main" val="2942501723"/>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ransition spd="slow">
    <p:wipe/>
  </p:transition>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F1F16-0342-DCD7-D8E5-06656F9DAEF1}"/>
              </a:ext>
            </a:extLst>
          </p:cNvPr>
          <p:cNvSpPr>
            <a:spLocks noGrp="1"/>
          </p:cNvSpPr>
          <p:nvPr>
            <p:ph type="ctrTitle"/>
          </p:nvPr>
        </p:nvSpPr>
        <p:spPr>
          <a:xfrm>
            <a:off x="1828799" y="2900855"/>
            <a:ext cx="9948041" cy="1702676"/>
          </a:xfrm>
        </p:spPr>
        <p:txBody>
          <a:bodyPr>
            <a:normAutofit/>
          </a:bodyPr>
          <a:lstStyle/>
          <a:p>
            <a:r>
              <a:rPr lang="en-US" sz="2500" dirty="0">
                <a:latin typeface="Times New Roman" panose="02020603050405020304" pitchFamily="18" charset="0"/>
                <a:cs typeface="Times New Roman" panose="02020603050405020304" pitchFamily="18" charset="0"/>
              </a:rPr>
              <a:t>THE ROLE OF BIOTECHNOLOGY IN DEVELOPING SUSTAINABLE BIOFUELS</a:t>
            </a:r>
          </a:p>
        </p:txBody>
      </p:sp>
      <p:sp>
        <p:nvSpPr>
          <p:cNvPr id="5" name="TextBox 4">
            <a:extLst>
              <a:ext uri="{FF2B5EF4-FFF2-40B4-BE49-F238E27FC236}">
                <a16:creationId xmlns:a16="http://schemas.microsoft.com/office/drawing/2014/main" id="{4C6D204F-464B-2A1D-DAD5-6071A55F6D23}"/>
              </a:ext>
            </a:extLst>
          </p:cNvPr>
          <p:cNvSpPr txBox="1"/>
          <p:nvPr/>
        </p:nvSpPr>
        <p:spPr>
          <a:xfrm>
            <a:off x="693683" y="5139560"/>
            <a:ext cx="8225658" cy="1200329"/>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Reena Mol S</a:t>
            </a:r>
          </a:p>
          <a:p>
            <a:pPr algn="just"/>
            <a:r>
              <a:rPr lang="en-US" sz="2400" dirty="0">
                <a:latin typeface="Times New Roman" panose="02020603050405020304" pitchFamily="18" charset="0"/>
                <a:cs typeface="Times New Roman" panose="02020603050405020304" pitchFamily="18" charset="0"/>
              </a:rPr>
              <a:t>Dept of Biotechnology</a:t>
            </a:r>
          </a:p>
          <a:p>
            <a:pPr algn="just"/>
            <a:r>
              <a:rPr lang="en-US" sz="2400" dirty="0" err="1">
                <a:latin typeface="Times New Roman" panose="02020603050405020304" pitchFamily="18" charset="0"/>
                <a:cs typeface="Times New Roman" panose="02020603050405020304" pitchFamily="18" charset="0"/>
              </a:rPr>
              <a:t>Sree</a:t>
            </a:r>
            <a:r>
              <a:rPr lang="en-US" sz="2400" dirty="0">
                <a:latin typeface="Times New Roman" panose="02020603050405020304" pitchFamily="18" charset="0"/>
                <a:cs typeface="Times New Roman" panose="02020603050405020304" pitchFamily="18" charset="0"/>
              </a:rPr>
              <a:t> Narayana Arts and Science College, </a:t>
            </a:r>
            <a:r>
              <a:rPr lang="en-US" sz="2400" dirty="0" err="1">
                <a:latin typeface="Times New Roman" panose="02020603050405020304" pitchFamily="18" charset="0"/>
                <a:cs typeface="Times New Roman" panose="02020603050405020304" pitchFamily="18" charset="0"/>
              </a:rPr>
              <a:t>Kumarakom</a:t>
            </a:r>
            <a:r>
              <a:rPr lang="en-US" sz="2400" dirty="0">
                <a:latin typeface="Times New Roman" panose="02020603050405020304" pitchFamily="18" charset="0"/>
                <a:cs typeface="Times New Roman" panose="02020603050405020304" pitchFamily="18" charset="0"/>
              </a:rPr>
              <a:t>, Kottayam</a:t>
            </a:r>
          </a:p>
        </p:txBody>
      </p:sp>
    </p:spTree>
    <p:extLst>
      <p:ext uri="{BB962C8B-B14F-4D97-AF65-F5344CB8AC3E}">
        <p14:creationId xmlns:p14="http://schemas.microsoft.com/office/powerpoint/2010/main" val="306918912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7DF0D-C119-AD07-2868-F1F770CD93B3}"/>
              </a:ext>
            </a:extLst>
          </p:cNvPr>
          <p:cNvSpPr>
            <a:spLocks noGrp="1"/>
          </p:cNvSpPr>
          <p:nvPr>
            <p:ph type="title"/>
          </p:nvPr>
        </p:nvSpPr>
        <p:spPr>
          <a:xfrm>
            <a:off x="304799" y="365125"/>
            <a:ext cx="11535103" cy="974943"/>
          </a:xfrm>
        </p:spPr>
        <p:txBody>
          <a:bodyPr>
            <a:no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INTRODUCTION </a:t>
            </a:r>
            <a:endParaRPr lang="en-US"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2DBF45-8E0E-9DF5-3E10-6F9A6216D8FA}"/>
              </a:ext>
            </a:extLst>
          </p:cNvPr>
          <p:cNvSpPr txBox="1"/>
          <p:nvPr/>
        </p:nvSpPr>
        <p:spPr>
          <a:xfrm>
            <a:off x="189186" y="1340068"/>
            <a:ext cx="11839904" cy="4892108"/>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The global reliance on fossil fuels has resulted in significant environmental degradation, including the release of greenhouse gases (GHGs) that contribute to climate change, and the disruption of ecosystems through practices like deforestation and habitat loss. </a:t>
            </a:r>
          </a:p>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Fossil fuel extraction and combustion release carbon dioxide (CO2) and other GHGs into the atmosphere, exacerbating global warming.</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In this context, sustainable biofuels, derived from biomass such as agricultural residues, algae, and forestry waste, offer a promising solution. </a:t>
            </a: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Because of these characteristics, the production of biofuels from a vast range of feedstocks, most of which are not in competition with food crops and do not entail significant changes in land use, makes this energy source highly preferable to fossil fuels. </a:t>
            </a:r>
            <a:endParaRPr lang="en-IN" sz="2000" dirty="0">
              <a:effectLst/>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q"/>
            </a:pPr>
            <a:endParaRPr lang="en-US" sz="2000" dirty="0"/>
          </a:p>
        </p:txBody>
      </p:sp>
    </p:spTree>
    <p:extLst>
      <p:ext uri="{BB962C8B-B14F-4D97-AF65-F5344CB8AC3E}">
        <p14:creationId xmlns:p14="http://schemas.microsoft.com/office/powerpoint/2010/main" val="163690111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B4674-23E3-275B-B626-A06D7D6F9583}"/>
              </a:ext>
            </a:extLst>
          </p:cNvPr>
          <p:cNvSpPr>
            <a:spLocks noGrp="1"/>
          </p:cNvSpPr>
          <p:nvPr>
            <p:ph type="title"/>
          </p:nvPr>
        </p:nvSpPr>
        <p:spPr>
          <a:xfrm>
            <a:off x="236483" y="365125"/>
            <a:ext cx="11808371" cy="927647"/>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LITERATURE REVIEW </a:t>
            </a:r>
            <a:endParaRPr lang="en-US" sz="4000" dirty="0"/>
          </a:p>
        </p:txBody>
      </p:sp>
      <p:sp>
        <p:nvSpPr>
          <p:cNvPr id="4" name="TextBox 3">
            <a:extLst>
              <a:ext uri="{FF2B5EF4-FFF2-40B4-BE49-F238E27FC236}">
                <a16:creationId xmlns:a16="http://schemas.microsoft.com/office/drawing/2014/main" id="{F804C5B0-FF6E-1ECB-09A7-3745783DA350}"/>
              </a:ext>
            </a:extLst>
          </p:cNvPr>
          <p:cNvSpPr txBox="1"/>
          <p:nvPr/>
        </p:nvSpPr>
        <p:spPr>
          <a:xfrm>
            <a:off x="147146" y="1292772"/>
            <a:ext cx="11897708" cy="5172378"/>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2000" b="1" dirty="0">
                <a:effectLst/>
                <a:latin typeface="Times New Roman" panose="02020603050405020304" pitchFamily="18" charset="0"/>
                <a:ea typeface="Calibri" panose="020F0502020204030204" pitchFamily="34" charset="0"/>
              </a:rPr>
              <a:t>Liu et al. (2021) </a:t>
            </a:r>
            <a:r>
              <a:rPr lang="en-IN" sz="2000" dirty="0">
                <a:effectLst/>
                <a:latin typeface="Times New Roman" panose="02020603050405020304" pitchFamily="18" charset="0"/>
                <a:ea typeface="Calibri" panose="020F0502020204030204" pitchFamily="34" charset="0"/>
              </a:rPr>
              <a:t>gave an overview of the potential of biofuels in transitioning toward a sustainable energy future. The authors underscored the necessity of replacing fossil fuels with renewable energy sources in the face of environmental and socio-economic challenges.. </a:t>
            </a:r>
          </a:p>
          <a:p>
            <a:pPr marL="285750" indent="-285750" algn="just">
              <a:lnSpc>
                <a:spcPct val="150000"/>
              </a:lnSpc>
              <a:buFont typeface="Wingdings" panose="05000000000000000000" pitchFamily="2" charset="2"/>
              <a:buChar char="q"/>
            </a:pPr>
            <a:r>
              <a:rPr lang="en-IN" sz="1800" b="1" dirty="0">
                <a:effectLst/>
                <a:latin typeface="Times New Roman" panose="02020603050405020304" pitchFamily="18" charset="0"/>
                <a:ea typeface="Calibri" panose="020F0502020204030204" pitchFamily="34" charset="0"/>
              </a:rPr>
              <a:t>Sindhu et al. (2019) </a:t>
            </a:r>
            <a:r>
              <a:rPr lang="en-IN" sz="1800" dirty="0">
                <a:effectLst/>
                <a:latin typeface="Times New Roman" panose="02020603050405020304" pitchFamily="18" charset="0"/>
                <a:ea typeface="Calibri" panose="020F0502020204030204" pitchFamily="34" charset="0"/>
              </a:rPr>
              <a:t>considered the prospect of biomass as a feedstock for biofuel production and its impact on sustainable development. The authors discussed different types of biomasses, including agricultural residues, forestry waste, and dedicated energy crops, highlighting their availability and cost-effectiveness. </a:t>
            </a:r>
            <a:endParaRPr lang="en-IN" sz="2000" dirty="0">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q"/>
            </a:pPr>
            <a:r>
              <a:rPr lang="en-IN" sz="1800" b="1" dirty="0" err="1">
                <a:effectLst/>
                <a:latin typeface="Times New Roman" panose="02020603050405020304" pitchFamily="18" charset="0"/>
                <a:ea typeface="Calibri" panose="020F0502020204030204" pitchFamily="34" charset="0"/>
              </a:rPr>
              <a:t>Maharjan</a:t>
            </a:r>
            <a:r>
              <a:rPr lang="en-IN" sz="1800" b="1" dirty="0">
                <a:effectLst/>
                <a:latin typeface="Times New Roman" panose="02020603050405020304" pitchFamily="18" charset="0"/>
                <a:ea typeface="Calibri" panose="020F0502020204030204" pitchFamily="34" charset="0"/>
              </a:rPr>
              <a:t> et al. (2024) </a:t>
            </a:r>
            <a:r>
              <a:rPr lang="en-IN" sz="1800" dirty="0">
                <a:effectLst/>
                <a:latin typeface="Times New Roman" panose="02020603050405020304" pitchFamily="18" charset="0"/>
                <a:ea typeface="Calibri" panose="020F0502020204030204" pitchFamily="34" charset="0"/>
              </a:rPr>
              <a:t>discussed advanced biofuels, such as second- and third-generation biofuels, as a sustainable solution for energy. The authors discussed why advanced biofuels are more preferred over first-generation biofuels: feedstock diversity and reduced competition with food crops.</a:t>
            </a:r>
          </a:p>
          <a:p>
            <a:pPr marL="285750" indent="-285750" algn="just">
              <a:lnSpc>
                <a:spcPct val="150000"/>
              </a:lnSpc>
              <a:buFont typeface="Wingdings" panose="05000000000000000000" pitchFamily="2" charset="2"/>
              <a:buChar char="q"/>
            </a:pPr>
            <a:r>
              <a:rPr lang="en-IN" sz="1800" b="1" dirty="0">
                <a:effectLst/>
                <a:latin typeface="Times New Roman" panose="02020603050405020304" pitchFamily="18" charset="0"/>
                <a:ea typeface="Calibri" panose="020F0502020204030204" pitchFamily="34" charset="0"/>
              </a:rPr>
              <a:t>Lokko et al. (2018) </a:t>
            </a:r>
            <a:r>
              <a:rPr lang="en-IN" sz="1800" dirty="0">
                <a:effectLst/>
                <a:latin typeface="Times New Roman" panose="02020603050405020304" pitchFamily="18" charset="0"/>
                <a:ea typeface="Calibri" panose="020F0502020204030204" pitchFamily="34" charset="0"/>
              </a:rPr>
              <a:t>explored biotechnology and the bioeconomy, highlighting their importance in ensuring inclusive and sustainable industrial development. The authors examined the capability of biotechnology to power the bioeconomy. They looked at potential applications in the production of biofuels, bioplastics, and other renewable chemicals from biomass. </a:t>
            </a:r>
            <a:endParaRPr lang="en-US" sz="2000" dirty="0"/>
          </a:p>
        </p:txBody>
      </p:sp>
    </p:spTree>
    <p:extLst>
      <p:ext uri="{BB962C8B-B14F-4D97-AF65-F5344CB8AC3E}">
        <p14:creationId xmlns:p14="http://schemas.microsoft.com/office/powerpoint/2010/main" val="1000569461"/>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70828-39F4-5A70-51C9-5E07A7AD1A48}"/>
              </a:ext>
            </a:extLst>
          </p:cNvPr>
          <p:cNvSpPr>
            <a:spLocks noGrp="1"/>
          </p:cNvSpPr>
          <p:nvPr>
            <p:ph type="title"/>
          </p:nvPr>
        </p:nvSpPr>
        <p:spPr>
          <a:xfrm>
            <a:off x="173420" y="365126"/>
            <a:ext cx="12018579" cy="943412"/>
          </a:xfrm>
        </p:spPr>
        <p:txBody>
          <a:bodyPr>
            <a:noAutofit/>
          </a:bodyPr>
          <a:lstStyle/>
          <a:p>
            <a:pPr algn="ct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TYPES OF BIOFUELS AND THEIR SUSTAINABILITY</a:t>
            </a:r>
            <a:endParaRPr lang="en-US" sz="4000" dirty="0"/>
          </a:p>
        </p:txBody>
      </p:sp>
      <p:sp>
        <p:nvSpPr>
          <p:cNvPr id="4" name="TextBox 3">
            <a:extLst>
              <a:ext uri="{FF2B5EF4-FFF2-40B4-BE49-F238E27FC236}">
                <a16:creationId xmlns:a16="http://schemas.microsoft.com/office/drawing/2014/main" id="{E4EB5DBE-AF0F-0AE1-D5D3-C7BE35589B18}"/>
              </a:ext>
            </a:extLst>
          </p:cNvPr>
          <p:cNvSpPr txBox="1"/>
          <p:nvPr/>
        </p:nvSpPr>
        <p:spPr>
          <a:xfrm>
            <a:off x="260129" y="1418897"/>
            <a:ext cx="11374823" cy="5269841"/>
          </a:xfrm>
          <a:prstGeom prst="rect">
            <a:avLst/>
          </a:prstGeom>
          <a:noFill/>
        </p:spPr>
        <p:txBody>
          <a:bodyPr wrap="square">
            <a:spAutoFit/>
          </a:bodyPr>
          <a:lstStyle/>
          <a:p>
            <a:pPr algn="just">
              <a:lnSpc>
                <a:spcPct val="150000"/>
              </a:lnSpc>
              <a:spcAft>
                <a:spcPts val="800"/>
              </a:spcAft>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Biofuels are categorized into three generations</a:t>
            </a:r>
          </a:p>
          <a:p>
            <a:pPr marL="342900" indent="-342900" algn="just">
              <a:lnSpc>
                <a:spcPct val="150000"/>
              </a:lnSpc>
              <a:spcAft>
                <a:spcPts val="800"/>
              </a:spcAft>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First-Generation Biofuels</a:t>
            </a:r>
          </a:p>
          <a:p>
            <a:pPr algn="just">
              <a:lnSpc>
                <a:spcPct val="150000"/>
              </a:lnSpc>
              <a:spcAft>
                <a:spcPts val="800"/>
              </a:spcAft>
            </a:pPr>
            <a:r>
              <a:rPr lang="en-IN" sz="2000" dirty="0">
                <a:effectLst/>
                <a:latin typeface="Times New Roman" panose="02020603050405020304" pitchFamily="18" charset="0"/>
                <a:ea typeface="Calibri" panose="020F0502020204030204" pitchFamily="34" charset="0"/>
              </a:rPr>
              <a:t>These are derived from food crops, including corn, sugarcane, and soybeans, through fermentation and transesterification. </a:t>
            </a:r>
            <a:endParaRPr lang="en-IN" sz="2000" b="1" kern="100" dirty="0">
              <a:latin typeface="Times New Roman" panose="02020603050405020304" pitchFamily="18"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Second-Generation Biofuels</a:t>
            </a:r>
          </a:p>
          <a:p>
            <a:pPr algn="just">
              <a:lnSpc>
                <a:spcPct val="150000"/>
              </a:lnSpc>
              <a:spcAft>
                <a:spcPts val="800"/>
              </a:spcAft>
            </a:pPr>
            <a:r>
              <a:rPr lang="en-IN" sz="2000" dirty="0">
                <a:effectLst/>
                <a:latin typeface="Times New Roman" panose="02020603050405020304" pitchFamily="18" charset="0"/>
                <a:ea typeface="Calibri" panose="020F0502020204030204" pitchFamily="34" charset="0"/>
              </a:rPr>
              <a:t>These are derived from non-food biomass sources including agricultural residues, for example wheat straw, corn stover, forestry waste, and other lignocellulosic materials. </a:t>
            </a:r>
            <a:endParaRPr lang="en-IN" sz="2000" b="1" kern="100" dirty="0">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Third-Generation Biofuels</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IN" sz="2000" dirty="0">
                <a:effectLst/>
                <a:latin typeface="Times New Roman" panose="02020603050405020304" pitchFamily="18" charset="0"/>
                <a:ea typeface="Calibri" panose="020F0502020204030204" pitchFamily="34" charset="0"/>
              </a:rPr>
              <a:t>These are produced from algae and other microorganisms. Algae can be cultivated on non-arable land, require minimal freshwater resources, and show high productivity in oil and biomass yield</a:t>
            </a:r>
            <a:r>
              <a:rPr lang="en-IN" sz="1800" dirty="0">
                <a:effectLst/>
                <a:latin typeface="Times New Roman" panose="02020603050405020304" pitchFamily="18" charset="0"/>
                <a:ea typeface="Calibri" panose="020F0502020204030204" pitchFamily="34" charset="0"/>
              </a:rPr>
              <a:t>.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2185835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8452864-027C-84E2-3042-D3C702B75CC1}"/>
              </a:ext>
            </a:extLst>
          </p:cNvPr>
          <p:cNvGraphicFramePr>
            <a:graphicFrameLocks noGrp="1"/>
          </p:cNvGraphicFramePr>
          <p:nvPr>
            <p:extLst>
              <p:ext uri="{D42A27DB-BD31-4B8C-83A1-F6EECF244321}">
                <p14:modId xmlns:p14="http://schemas.microsoft.com/office/powerpoint/2010/main" val="2688791159"/>
              </p:ext>
            </p:extLst>
          </p:nvPr>
        </p:nvGraphicFramePr>
        <p:xfrm>
          <a:off x="740979" y="788276"/>
          <a:ext cx="10612820" cy="5423337"/>
        </p:xfrm>
        <a:graphic>
          <a:graphicData uri="http://schemas.openxmlformats.org/drawingml/2006/table">
            <a:tbl>
              <a:tblPr firstRow="1" firstCol="1" bandRow="1">
                <a:tableStyleId>{5C22544A-7EE6-4342-B048-85BDC9FD1C3A}</a:tableStyleId>
              </a:tblPr>
              <a:tblGrid>
                <a:gridCol w="2122564">
                  <a:extLst>
                    <a:ext uri="{9D8B030D-6E8A-4147-A177-3AD203B41FA5}">
                      <a16:colId xmlns:a16="http://schemas.microsoft.com/office/drawing/2014/main" val="1169030376"/>
                    </a:ext>
                  </a:extLst>
                </a:gridCol>
                <a:gridCol w="2122564">
                  <a:extLst>
                    <a:ext uri="{9D8B030D-6E8A-4147-A177-3AD203B41FA5}">
                      <a16:colId xmlns:a16="http://schemas.microsoft.com/office/drawing/2014/main" val="2864277823"/>
                    </a:ext>
                  </a:extLst>
                </a:gridCol>
                <a:gridCol w="2122564">
                  <a:extLst>
                    <a:ext uri="{9D8B030D-6E8A-4147-A177-3AD203B41FA5}">
                      <a16:colId xmlns:a16="http://schemas.microsoft.com/office/drawing/2014/main" val="3851121250"/>
                    </a:ext>
                  </a:extLst>
                </a:gridCol>
                <a:gridCol w="2122564">
                  <a:extLst>
                    <a:ext uri="{9D8B030D-6E8A-4147-A177-3AD203B41FA5}">
                      <a16:colId xmlns:a16="http://schemas.microsoft.com/office/drawing/2014/main" val="121473428"/>
                    </a:ext>
                  </a:extLst>
                </a:gridCol>
                <a:gridCol w="2122564">
                  <a:extLst>
                    <a:ext uri="{9D8B030D-6E8A-4147-A177-3AD203B41FA5}">
                      <a16:colId xmlns:a16="http://schemas.microsoft.com/office/drawing/2014/main" val="3991070509"/>
                    </a:ext>
                  </a:extLst>
                </a:gridCol>
              </a:tblGrid>
              <a:tr h="1068921">
                <a:tc>
                  <a:txBody>
                    <a:bodyPr/>
                    <a:lstStyle/>
                    <a:p>
                      <a:pPr marL="0" marR="0" algn="ctr">
                        <a:lnSpc>
                          <a:spcPct val="150000"/>
                        </a:lnSpc>
                        <a:spcBef>
                          <a:spcPts val="0"/>
                        </a:spcBef>
                        <a:spcAft>
                          <a:spcPts val="0"/>
                        </a:spcAft>
                      </a:pPr>
                      <a:r>
                        <a:rPr lang="en-IN" sz="1200" kern="100" dirty="0">
                          <a:effectLst/>
                        </a:rPr>
                        <a:t>Generation</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rPr>
                        <a:t>Source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IN" sz="1200" kern="100" dirty="0">
                          <a:effectLst/>
                        </a:rPr>
                        <a:t>Features</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rPr>
                        <a:t>Sustainability</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rPr>
                        <a:t>Challenges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303229758"/>
                  </a:ext>
                </a:extLst>
              </a:tr>
              <a:tr h="2260906">
                <a:tc>
                  <a:txBody>
                    <a:bodyPr/>
                    <a:lstStyle/>
                    <a:p>
                      <a:pPr marL="0" marR="0">
                        <a:lnSpc>
                          <a:spcPct val="150000"/>
                        </a:lnSpc>
                        <a:spcBef>
                          <a:spcPts val="0"/>
                        </a:spcBef>
                        <a:spcAft>
                          <a:spcPts val="0"/>
                        </a:spcAft>
                      </a:pPr>
                      <a:r>
                        <a:rPr lang="en-IN" sz="1200" kern="100">
                          <a:effectLst/>
                        </a:rPr>
                        <a:t>First</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Food crops (corn, sugarcane)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dirty="0">
                          <a:effectLst/>
                        </a:rPr>
                        <a:t>Early biofuels; "food vs. fuel"</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Impacts food security</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Competes with food production</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227600607"/>
                  </a:ext>
                </a:extLst>
              </a:tr>
              <a:tr h="1068921">
                <a:tc>
                  <a:txBody>
                    <a:bodyPr/>
                    <a:lstStyle/>
                    <a:p>
                      <a:pPr marL="0" marR="0">
                        <a:lnSpc>
                          <a:spcPct val="150000"/>
                        </a:lnSpc>
                        <a:spcBef>
                          <a:spcPts val="0"/>
                        </a:spcBef>
                        <a:spcAft>
                          <a:spcPts val="0"/>
                        </a:spcAft>
                      </a:pPr>
                      <a:r>
                        <a:rPr lang="en-IN" sz="1200" kern="100">
                          <a:effectLst/>
                        </a:rPr>
                        <a:t>Second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Non-food biomass, waste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Waste-to-energy approach</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Reduces food competition</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High cost, complex processes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682664983"/>
                  </a:ext>
                </a:extLst>
              </a:tr>
              <a:tr h="1024589">
                <a:tc>
                  <a:txBody>
                    <a:bodyPr/>
                    <a:lstStyle/>
                    <a:p>
                      <a:pPr marL="0" marR="0">
                        <a:lnSpc>
                          <a:spcPct val="150000"/>
                        </a:lnSpc>
                        <a:spcBef>
                          <a:spcPts val="0"/>
                        </a:spcBef>
                        <a:spcAft>
                          <a:spcPts val="0"/>
                        </a:spcAft>
                      </a:pPr>
                      <a:r>
                        <a:rPr lang="en-IN" sz="1200" kern="100">
                          <a:effectLst/>
                        </a:rPr>
                        <a:t>Third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Algae, microorganisms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dirty="0">
                          <a:effectLst/>
                        </a:rPr>
                        <a:t>High yield, minimal land use</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a:effectLst/>
                        </a:rPr>
                        <a:t>Highly efficient, eco-friendly</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nSpc>
                          <a:spcPct val="150000"/>
                        </a:lnSpc>
                        <a:spcBef>
                          <a:spcPts val="0"/>
                        </a:spcBef>
                        <a:spcAft>
                          <a:spcPts val="0"/>
                        </a:spcAft>
                      </a:pPr>
                      <a:r>
                        <a:rPr lang="en-IN" sz="1200" kern="100" dirty="0">
                          <a:effectLst/>
                        </a:rPr>
                        <a:t>Expensive, scaling is difficult</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178551270"/>
                  </a:ext>
                </a:extLst>
              </a:tr>
            </a:tbl>
          </a:graphicData>
        </a:graphic>
      </p:graphicFrame>
      <p:sp>
        <p:nvSpPr>
          <p:cNvPr id="4" name="TextBox 3">
            <a:extLst>
              <a:ext uri="{FF2B5EF4-FFF2-40B4-BE49-F238E27FC236}">
                <a16:creationId xmlns:a16="http://schemas.microsoft.com/office/drawing/2014/main" id="{7E7D20D8-5041-4D24-D666-3F50029E9E62}"/>
              </a:ext>
            </a:extLst>
          </p:cNvPr>
          <p:cNvSpPr txBox="1"/>
          <p:nvPr/>
        </p:nvSpPr>
        <p:spPr>
          <a:xfrm>
            <a:off x="3049314" y="277055"/>
            <a:ext cx="6093372" cy="369332"/>
          </a:xfrm>
          <a:prstGeom prst="rect">
            <a:avLst/>
          </a:prstGeom>
          <a:noFill/>
        </p:spPr>
        <p:txBody>
          <a:bodyPr wrap="square">
            <a:spAutoFit/>
          </a:bodyPr>
          <a:lstStyle/>
          <a:p>
            <a:r>
              <a:rPr lang="en-IN" sz="1800" b="1" dirty="0">
                <a:effectLst/>
                <a:latin typeface="Times New Roman" panose="02020603050405020304" pitchFamily="18" charset="0"/>
                <a:ea typeface="Calibri" panose="020F0502020204030204" pitchFamily="34" charset="0"/>
              </a:rPr>
              <a:t>Table 1: Comparison of Biofuel Generations	</a:t>
            </a:r>
            <a:endParaRPr lang="en-US" dirty="0"/>
          </a:p>
        </p:txBody>
      </p:sp>
    </p:spTree>
    <p:extLst>
      <p:ext uri="{BB962C8B-B14F-4D97-AF65-F5344CB8AC3E}">
        <p14:creationId xmlns:p14="http://schemas.microsoft.com/office/powerpoint/2010/main" val="11874204"/>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7BF12-B33D-4941-EAD8-9677AB19718F}"/>
              </a:ext>
            </a:extLst>
          </p:cNvPr>
          <p:cNvSpPr>
            <a:spLocks noGrp="1"/>
          </p:cNvSpPr>
          <p:nvPr>
            <p:ph type="title"/>
          </p:nvPr>
        </p:nvSpPr>
        <p:spPr>
          <a:xfrm>
            <a:off x="299545" y="365125"/>
            <a:ext cx="11682247" cy="1325563"/>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ROLE OF BIOTECHNOLOGY IN BIOFUEL DEVELOPMENT</a:t>
            </a:r>
            <a:endParaRPr lang="en-US" sz="4000" dirty="0"/>
          </a:p>
        </p:txBody>
      </p:sp>
      <p:sp>
        <p:nvSpPr>
          <p:cNvPr id="4" name="TextBox 3">
            <a:extLst>
              <a:ext uri="{FF2B5EF4-FFF2-40B4-BE49-F238E27FC236}">
                <a16:creationId xmlns:a16="http://schemas.microsoft.com/office/drawing/2014/main" id="{E3D12DC7-310E-E5D0-0408-6D04E3CDFFB6}"/>
              </a:ext>
            </a:extLst>
          </p:cNvPr>
          <p:cNvSpPr txBox="1"/>
          <p:nvPr/>
        </p:nvSpPr>
        <p:spPr>
          <a:xfrm>
            <a:off x="210208" y="1353006"/>
            <a:ext cx="11451021" cy="5115311"/>
          </a:xfrm>
          <a:prstGeom prst="rect">
            <a:avLst/>
          </a:prstGeom>
          <a:noFill/>
        </p:spPr>
        <p:txBody>
          <a:bodyPr wrap="square">
            <a:spAutoFit/>
          </a:bodyPr>
          <a:lstStyle/>
          <a:p>
            <a:pPr algn="just">
              <a:lnSpc>
                <a:spcPct val="150000"/>
              </a:lnSpc>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The role of biotechnology in biofuel development involves optimizing microorganisms for efficient biomass conversion.</a:t>
            </a:r>
          </a:p>
          <a:p>
            <a:pPr marL="342900" indent="-342900" algn="just">
              <a:lnSpc>
                <a:spcPct val="150000"/>
              </a:lnSpc>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Genetic Engineering of Feedstocks</a:t>
            </a:r>
          </a:p>
          <a:p>
            <a:pPr algn="just">
              <a:lnSpc>
                <a:spcPct val="150000"/>
              </a:lnSpc>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Plant genetic modification, also referred to as genetically modified organisms, is employed in increasing biomass yield and lowering environmental inputs like water and fertilizers for the production of biofuel. </a:t>
            </a:r>
            <a:endParaRPr lang="en-IN" sz="2000" b="1" kern="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Microbial Engineering</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Advances in synthetic biology have made it possible to engineer microorganisms, such as bacteria and yeast, to produce biofuels. </a:t>
            </a:r>
            <a:endParaRPr lang="en-IN" sz="2000" b="1" kern="1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Enzyme Optimization</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The process of enzymatic hydrolysis is essential to break down lignocellulosic biomass, such as wood and straw, into fermentable sugars that can further be converted into biofuels. </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2347986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ECC169-AFB9-1CAF-D58B-734DE7CF0E6F}"/>
              </a:ext>
            </a:extLst>
          </p:cNvPr>
          <p:cNvSpPr txBox="1"/>
          <p:nvPr/>
        </p:nvSpPr>
        <p:spPr>
          <a:xfrm>
            <a:off x="236482" y="331077"/>
            <a:ext cx="11713779" cy="4807535"/>
          </a:xfrm>
          <a:prstGeom prst="rect">
            <a:avLst/>
          </a:prstGeom>
          <a:noFill/>
        </p:spPr>
        <p:txBody>
          <a:bodyPr wrap="square">
            <a:spAutoFit/>
          </a:bodyPr>
          <a:lstStyle/>
          <a:p>
            <a:pPr marL="800100" marR="0" lvl="1" indent="-342900" algn="just">
              <a:lnSpc>
                <a:spcPct val="150000"/>
              </a:lnSpc>
              <a:spcBef>
                <a:spcPts val="0"/>
              </a:spcBef>
              <a:spcAft>
                <a:spcPts val="800"/>
              </a:spcAft>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Algal Biotechnology</a:t>
            </a:r>
          </a:p>
          <a:p>
            <a:pPr marR="0" lvl="1" algn="just">
              <a:lnSpc>
                <a:spcPct val="150000"/>
              </a:lnSpc>
              <a:spcBef>
                <a:spcPts val="0"/>
              </a:spcBef>
              <a:spcAft>
                <a:spcPts val="80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Microalgae are being exploited as a viable source of biofuels today because they carry a high level of lipids along with a maximum growth rate, and genetic manipulation has improved lipid production in the algae by regulating the metabolic pathway that produces such precursors in the form of biodiesel or biogas. </a:t>
            </a:r>
          </a:p>
          <a:p>
            <a:pPr marR="0" lvl="1" algn="just">
              <a:lnSpc>
                <a:spcPct val="150000"/>
              </a:lnSpc>
              <a:spcBef>
                <a:spcPts val="0"/>
              </a:spcBef>
              <a:spcAft>
                <a:spcPts val="800"/>
              </a:spcAft>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R="0" lvl="1" algn="just">
              <a:lnSpc>
                <a:spcPct val="150000"/>
              </a:lnSpc>
              <a:spcBef>
                <a:spcPts val="0"/>
              </a:spcBef>
              <a:spcAft>
                <a:spcPts val="800"/>
              </a:spcAft>
            </a:pP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1" algn="just">
              <a:lnSpc>
                <a:spcPct val="150000"/>
              </a:lnSpc>
              <a:spcBef>
                <a:spcPts val="0"/>
              </a:spcBef>
              <a:spcAft>
                <a:spcPts val="800"/>
              </a:spcAft>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R="0" lvl="1" algn="just">
              <a:lnSpc>
                <a:spcPct val="150000"/>
              </a:lnSpc>
              <a:spcBef>
                <a:spcPts val="0"/>
              </a:spcBef>
              <a:spcAft>
                <a:spcPts val="800"/>
              </a:spcAft>
            </a:pP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lvl="1" algn="just">
              <a:lnSpc>
                <a:spcPct val="150000"/>
              </a:lnSpc>
              <a:spcBef>
                <a:spcPts val="0"/>
              </a:spcBef>
              <a:spcAft>
                <a:spcPts val="800"/>
              </a:spcAft>
            </a:pP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D4CF0596-3768-1E79-041B-4889C257C17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90936" y="2498360"/>
            <a:ext cx="4720232" cy="33325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3D22DEAB-9053-9F41-313D-07D2DE1ADAC9}"/>
              </a:ext>
            </a:extLst>
          </p:cNvPr>
          <p:cNvSpPr txBox="1"/>
          <p:nvPr/>
        </p:nvSpPr>
        <p:spPr>
          <a:xfrm>
            <a:off x="2506717" y="6006662"/>
            <a:ext cx="7957644" cy="369332"/>
          </a:xfrm>
          <a:prstGeom prst="rect">
            <a:avLst/>
          </a:prstGeom>
          <a:noFill/>
        </p:spPr>
        <p:txBody>
          <a:bodyPr wrap="square">
            <a:spAutoFit/>
          </a:bodyPr>
          <a:lstStyle/>
          <a:p>
            <a:pPr algn="ct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Feedstocks in Biofuel Production</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658862"/>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33013-503C-6CA4-4E25-88889CAAB227}"/>
              </a:ext>
            </a:extLst>
          </p:cNvPr>
          <p:cNvSpPr>
            <a:spLocks noGrp="1"/>
          </p:cNvSpPr>
          <p:nvPr>
            <p:ph type="title"/>
          </p:nvPr>
        </p:nvSpPr>
        <p:spPr>
          <a:xfrm>
            <a:off x="204952" y="365125"/>
            <a:ext cx="11987048" cy="1325563"/>
          </a:xfrm>
        </p:spPr>
        <p:txBody>
          <a:bodyPr>
            <a:normAutofit fontScale="90000"/>
          </a:bodyPr>
          <a:lstStyle/>
          <a:p>
            <a:pPr algn="ct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ANALYTICAL EVALUATION OF BIOTECHNOLOGY’S IMPACT</a:t>
            </a:r>
            <a:br>
              <a:rPr lang="en-IN" sz="4000" b="1" kern="100" dirty="0">
                <a:effectLst/>
                <a:latin typeface="Times New Roman" panose="02020603050405020304" pitchFamily="18" charset="0"/>
                <a:ea typeface="Calibri" panose="020F0502020204030204" pitchFamily="34" charset="0"/>
                <a:cs typeface="Mangal" panose="02040503050203030202" pitchFamily="18" charset="0"/>
              </a:rPr>
            </a:br>
            <a:endParaRPr lang="en-US" sz="4000" dirty="0"/>
          </a:p>
        </p:txBody>
      </p:sp>
      <p:sp>
        <p:nvSpPr>
          <p:cNvPr id="4" name="TextBox 3">
            <a:extLst>
              <a:ext uri="{FF2B5EF4-FFF2-40B4-BE49-F238E27FC236}">
                <a16:creationId xmlns:a16="http://schemas.microsoft.com/office/drawing/2014/main" id="{8DA3A2CE-9426-A4E7-BD5A-63778CF3C95B}"/>
              </a:ext>
            </a:extLst>
          </p:cNvPr>
          <p:cNvSpPr txBox="1"/>
          <p:nvPr/>
        </p:nvSpPr>
        <p:spPr>
          <a:xfrm>
            <a:off x="204952" y="1466194"/>
            <a:ext cx="11782096" cy="4987712"/>
          </a:xfrm>
          <a:prstGeom prst="rect">
            <a:avLst/>
          </a:prstGeom>
          <a:noFill/>
        </p:spPr>
        <p:txBody>
          <a:bodyPr wrap="square">
            <a:spAutoFit/>
          </a:bodyPr>
          <a:lstStyle/>
          <a:p>
            <a:pPr algn="just">
              <a:lnSpc>
                <a:spcPct val="150000"/>
              </a:lnSpc>
            </a:pPr>
            <a:r>
              <a:rPr lang="en-IN" sz="2000" dirty="0">
                <a:effectLst/>
                <a:latin typeface="Times New Roman" panose="02020603050405020304" pitchFamily="18" charset="0"/>
                <a:ea typeface="Calibri" panose="020F0502020204030204" pitchFamily="34" charset="0"/>
              </a:rPr>
              <a:t>Analytical assessment of the influence of biotechnology on society requires consideration of the contributions made by this sector in agriculture, medicine, and environmental sustainability. </a:t>
            </a:r>
            <a:endParaRPr lang="en-IN" sz="2000" dirty="0">
              <a:latin typeface="Times New Roman" panose="02020603050405020304" pitchFamily="18" charset="0"/>
            </a:endParaRPr>
          </a:p>
          <a:p>
            <a:pPr marL="342900" indent="-342900" algn="just">
              <a:lnSpc>
                <a:spcPct val="150000"/>
              </a:lnSpc>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Economic Feasibility</a:t>
            </a:r>
          </a:p>
          <a:p>
            <a:pPr algn="just">
              <a:lnSpc>
                <a:spcPct val="150000"/>
              </a:lnSpc>
            </a:pPr>
            <a:r>
              <a:rPr lang="en-IN" sz="2000" dirty="0">
                <a:effectLst/>
                <a:latin typeface="Times New Roman" panose="02020603050405020304" pitchFamily="18" charset="0"/>
                <a:ea typeface="Calibri" panose="020F0502020204030204" pitchFamily="34" charset="0"/>
              </a:rPr>
              <a:t>Biotechnological innovations in the production of biofuels, for instance, have led to reduced costs associated with the process in some sectors, such as increased yield and optimized processes</a:t>
            </a:r>
            <a:r>
              <a:rPr lang="en-IN" sz="2000" b="1" kern="100" dirty="0">
                <a:latin typeface="Times New Roman" panose="02020603050405020304" pitchFamily="18" charset="0"/>
                <a:ea typeface="Calibri" panose="020F0502020204030204" pitchFamily="34" charset="0"/>
                <a:cs typeface="Mangal" panose="02040503050203030202" pitchFamily="18" charset="0"/>
              </a:rPr>
              <a:t>.</a:t>
            </a:r>
          </a:p>
          <a:p>
            <a:pPr marL="342900" indent="-342900" algn="just">
              <a:lnSpc>
                <a:spcPct val="150000"/>
              </a:lnSpc>
              <a:buFont typeface="Wingdings" panose="05000000000000000000" pitchFamily="2" charset="2"/>
              <a:buChar char="q"/>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Scalability Challenges</a:t>
            </a:r>
          </a:p>
          <a:p>
            <a:pPr algn="just">
              <a:lnSpc>
                <a:spcPct val="150000"/>
              </a:lnSpc>
            </a:pPr>
            <a:r>
              <a:rPr lang="en-IN" sz="2000" dirty="0">
                <a:effectLst/>
                <a:latin typeface="Times New Roman" panose="02020603050405020304" pitchFamily="18" charset="0"/>
                <a:ea typeface="Calibri" panose="020F0502020204030204" pitchFamily="34" charset="0"/>
              </a:rPr>
              <a:t>Scaling up laboratory-scale innovations to commercial production levels is one of the significant challenges faced by feedstock availability, bioreactor design, and supply chain logistics.</a:t>
            </a:r>
          </a:p>
          <a:p>
            <a:pPr marL="285750" indent="-285750" algn="just">
              <a:lnSpc>
                <a:spcPct val="150000"/>
              </a:lnSpc>
              <a:buFont typeface="Wingdings" panose="05000000000000000000" pitchFamily="2" charset="2"/>
              <a:buChar char="q"/>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Environmental Impacts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IN" sz="1800" dirty="0">
                <a:effectLst/>
                <a:latin typeface="Times New Roman" panose="02020603050405020304" pitchFamily="18" charset="0"/>
                <a:ea typeface="Calibri" panose="020F0502020204030204" pitchFamily="34" charset="0"/>
              </a:rPr>
              <a:t>Advancements in biofuel biotechnologies significantly help in reducing negative environmental impacts especially through the reductions in greenhouse gas emissions and generation of wastes</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0009563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221F3-99C1-42CC-ED2E-C268B08543E1}"/>
              </a:ext>
            </a:extLst>
          </p:cNvPr>
          <p:cNvSpPr>
            <a:spLocks noGrp="1"/>
          </p:cNvSpPr>
          <p:nvPr>
            <p:ph type="title"/>
          </p:nvPr>
        </p:nvSpPr>
        <p:spPr>
          <a:xfrm>
            <a:off x="126123" y="365125"/>
            <a:ext cx="11918731" cy="1325563"/>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FUTURE PROSPECTS AND INNOVATIONS</a:t>
            </a:r>
            <a:endParaRPr lang="en-US" sz="4000" dirty="0"/>
          </a:p>
        </p:txBody>
      </p:sp>
      <p:sp>
        <p:nvSpPr>
          <p:cNvPr id="4" name="TextBox 3">
            <a:extLst>
              <a:ext uri="{FF2B5EF4-FFF2-40B4-BE49-F238E27FC236}">
                <a16:creationId xmlns:a16="http://schemas.microsoft.com/office/drawing/2014/main" id="{88502046-DC05-1169-5664-7C710B207C93}"/>
              </a:ext>
            </a:extLst>
          </p:cNvPr>
          <p:cNvSpPr txBox="1"/>
          <p:nvPr/>
        </p:nvSpPr>
        <p:spPr>
          <a:xfrm>
            <a:off x="331076" y="1513490"/>
            <a:ext cx="11556124" cy="512127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Biofuel production would experience a substantial transformation with emergent technologies coming to the rescue in the next couple of years.</a:t>
            </a:r>
          </a:p>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 CRISPR-Cas9 gene editing and metabolic engineering would solve two long-standing and key challenges confronting the efficiency of production, economies of scale and sustainability of biofuel.</a:t>
            </a:r>
          </a:p>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The novelty of these advances is not just that they should make biofuels more price-competitive compared to traditional fossil fuels but will also contribute towards a more sustainable energy future: reducing dependency on non-renewable resources, and mitigating the environmental impacts associated with consumption. </a:t>
            </a:r>
          </a:p>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These technologies are, therefore, on the verge of revolutionizing the biofuel industry into a much more efficient, cost-effective, and environmentally friendly sector that will meet global energy demands in a sustainable manner.</a:t>
            </a:r>
            <a:endParaRPr lang="en-US" sz="2000" dirty="0"/>
          </a:p>
        </p:txBody>
      </p:sp>
    </p:spTree>
    <p:extLst>
      <p:ext uri="{BB962C8B-B14F-4D97-AF65-F5344CB8AC3E}">
        <p14:creationId xmlns:p14="http://schemas.microsoft.com/office/powerpoint/2010/main" val="324373923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1E958-BB7C-773F-4314-981177AD0090}"/>
              </a:ext>
            </a:extLst>
          </p:cNvPr>
          <p:cNvSpPr>
            <a:spLocks noGrp="1"/>
          </p:cNvSpPr>
          <p:nvPr>
            <p:ph type="title"/>
          </p:nvPr>
        </p:nvSpPr>
        <p:spPr>
          <a:xfrm>
            <a:off x="126124" y="252249"/>
            <a:ext cx="11902966" cy="1024758"/>
          </a:xfrm>
        </p:spPr>
        <p:txBody>
          <a:bodyPr>
            <a:no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CONCLUSION </a:t>
            </a:r>
            <a:endParaRPr lang="en-US"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E83D0DE-08F5-F19D-C854-E86F1A9772ED}"/>
              </a:ext>
            </a:extLst>
          </p:cNvPr>
          <p:cNvSpPr txBox="1"/>
          <p:nvPr/>
        </p:nvSpPr>
        <p:spPr>
          <a:xfrm>
            <a:off x="162909" y="1150883"/>
            <a:ext cx="11692759" cy="4659609"/>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Biotechnology significantly contributes to developing sustainable biofuels by promoting biological processes and optimizing resources toward more efficient and effective fuel production. </a:t>
            </a:r>
          </a:p>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Innovations such as genetic engineering, CRISPR-Cas9 gene editing, and metabolic engineering contribute to the current significant advancements being made in biofuel technology as it continues to address the historical challenges that have prevented large-scale biofuel production.</a:t>
            </a:r>
          </a:p>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Continued development and integration of such biotechnological solutions will go a long way toward an improved shift towards sustainability, a much cleaner and environmentally friendlier energy system, with further improved security and diminished impacts from conventional sources of energy. </a:t>
            </a:r>
          </a:p>
          <a:p>
            <a:pPr marL="285750" indent="-285750" algn="just">
              <a:lnSpc>
                <a:spcPct val="150000"/>
              </a:lnSpc>
              <a:buFont typeface="Wingdings" panose="05000000000000000000" pitchFamily="2" charset="2"/>
              <a:buChar char="q"/>
            </a:pPr>
            <a:r>
              <a:rPr lang="en-IN" sz="2000" dirty="0">
                <a:effectLst/>
                <a:latin typeface="Times New Roman" panose="02020603050405020304" pitchFamily="18" charset="0"/>
                <a:ea typeface="Calibri" panose="020F0502020204030204" pitchFamily="34" charset="0"/>
              </a:rPr>
              <a:t>The ultimate secret to the door that could lead the world towards a much cleaner, much greener future lies in biotechnology.</a:t>
            </a:r>
            <a:endParaRPr lang="en-US" sz="2000" dirty="0"/>
          </a:p>
        </p:txBody>
      </p:sp>
    </p:spTree>
    <p:extLst>
      <p:ext uri="{BB962C8B-B14F-4D97-AF65-F5344CB8AC3E}">
        <p14:creationId xmlns:p14="http://schemas.microsoft.com/office/powerpoint/2010/main" val="4158112808"/>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BC78C-21E1-F9F0-01EE-8393BC04FA76}"/>
              </a:ext>
            </a:extLst>
          </p:cNvPr>
          <p:cNvSpPr>
            <a:spLocks noGrp="1"/>
          </p:cNvSpPr>
          <p:nvPr>
            <p:ph type="title"/>
          </p:nvPr>
        </p:nvSpPr>
        <p:spPr>
          <a:xfrm>
            <a:off x="141890" y="365125"/>
            <a:ext cx="11871434" cy="1006475"/>
          </a:xfrm>
        </p:spPr>
        <p:txBody>
          <a:bodyPr>
            <a:normAutofit/>
          </a:bodyPr>
          <a:lstStyle/>
          <a:p>
            <a:pPr algn="ctr"/>
            <a:r>
              <a:rPr lang="pt-BR" sz="40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US"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17A0524-5BA6-BC2F-34FF-411B2DA33F5E}"/>
              </a:ext>
            </a:extLst>
          </p:cNvPr>
          <p:cNvSpPr txBox="1"/>
          <p:nvPr/>
        </p:nvSpPr>
        <p:spPr>
          <a:xfrm>
            <a:off x="178676" y="1371600"/>
            <a:ext cx="11871434" cy="5576976"/>
          </a:xfrm>
          <a:prstGeom prst="rect">
            <a:avLst/>
          </a:prstGeom>
          <a:noFill/>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q"/>
            </a:pPr>
            <a:r>
              <a:rPr lang="pt-BR" sz="2000" i="1" kern="100" dirty="0">
                <a:effectLst/>
                <a:latin typeface="Times New Roman" panose="02020603050405020304" pitchFamily="18" charset="0"/>
                <a:ea typeface="Calibri" panose="020F0502020204030204" pitchFamily="34" charset="0"/>
                <a:cs typeface="Times New Roman" panose="02020603050405020304" pitchFamily="18" charset="0"/>
              </a:rPr>
              <a:t>Liu, Y., Cruz-Morales, P., Zargar, A., Belcher, M. S., Pang, B., Englund, E., ... </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&amp; </a:t>
            </a: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Keasling</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J. D. (2021). Biofuels for a sustainable future. Cell, 184(6), 1636-1647.</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q"/>
            </a:pP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Sindhu, R., Binod, P., Pandey, A., </a:t>
            </a: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Ankaram</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S., Duan, Y., &amp; Awasthi, M. K. (2019). Biofuel production from biomass: toward sustainable development. In Current developments in biotechnology and bioengineering (pp. 79-92). Elsevier.</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q"/>
            </a:pP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Maharjan</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A., Kim, M. R., Choi, W., Kim, H. C., &amp; Park, J. H. (2024). Advanced biofuels: a path to sustainable energy. Sustainable Energy &amp; Fuels, 8(15), 3247-3265.</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Wingdings" panose="05000000000000000000" pitchFamily="2" charset="2"/>
              <a:buChar char="q"/>
            </a:pP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Lokko, Y., </a:t>
            </a: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Heijde</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M., </a:t>
            </a: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Schebesta</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K., </a:t>
            </a: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Scholtès</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P., Van Montagu, M., &amp; </a:t>
            </a: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Giacca</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M. (2018). Biotechnology and the bioeconomy—Towards inclusive and sustainable industrial development. New biotechnology, 40, 5-10.</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Wingdings" panose="05000000000000000000" pitchFamily="2" charset="2"/>
              <a:buChar char="q"/>
            </a:pP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Chandel, A. K., </a:t>
            </a:r>
            <a:r>
              <a:rPr lang="en-IN" sz="2000" i="1" kern="100" dirty="0" err="1">
                <a:effectLst/>
                <a:latin typeface="Times New Roman" panose="02020603050405020304" pitchFamily="18" charset="0"/>
                <a:ea typeface="Calibri" panose="020F0502020204030204" pitchFamily="34" charset="0"/>
                <a:cs typeface="Times New Roman" panose="02020603050405020304" pitchFamily="18" charset="0"/>
              </a:rPr>
              <a:t>Garlapati</a:t>
            </a:r>
            <a:r>
              <a:rPr lang="en-IN" sz="2000" i="1" kern="100" dirty="0">
                <a:effectLst/>
                <a:latin typeface="Times New Roman" panose="02020603050405020304" pitchFamily="18" charset="0"/>
                <a:ea typeface="Calibri" panose="020F0502020204030204" pitchFamily="34" charset="0"/>
                <a:cs typeface="Times New Roman" panose="02020603050405020304" pitchFamily="18" charset="0"/>
              </a:rPr>
              <a:t>, V. K., Jeevan Kumar, S. P., Hans, M., Singh, A. K., &amp; Kumar, S. (2020). The role of renewable chemicals and biofuels in building a bioeconomy. Biofuels, Bioproducts and Biorefining, 14(4), 830-844.</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0000181"/>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9EAFF-71E8-BE6A-D2C8-5294CF91CA41}"/>
              </a:ext>
            </a:extLst>
          </p:cNvPr>
          <p:cNvSpPr>
            <a:spLocks noGrp="1"/>
          </p:cNvSpPr>
          <p:nvPr>
            <p:ph type="title"/>
          </p:nvPr>
        </p:nvSpPr>
        <p:spPr>
          <a:xfrm>
            <a:off x="838200" y="365125"/>
            <a:ext cx="10515600" cy="5326227"/>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531412887"/>
      </p:ext>
    </p:extLst>
  </p:cSld>
  <p:clrMapOvr>
    <a:masterClrMapping/>
  </p:clrMapOvr>
  <p:transition spd="slow">
    <p:wipe/>
  </p:transition>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43</TotalTime>
  <Words>1345</Words>
  <Application>Microsoft Office PowerPoint</Application>
  <PresentationFormat>Widescreen</PresentationFormat>
  <Paragraphs>82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Calibri</vt:lpstr>
      <vt:lpstr>Corbel</vt:lpstr>
      <vt:lpstr>Times New Roman</vt:lpstr>
      <vt:lpstr>Wingdings</vt:lpstr>
      <vt:lpstr>Basis</vt:lpstr>
      <vt:lpstr>THE ROLE OF BIOTECHNOLOGY IN DEVELOPING SUSTAINABLE BIOFUELS</vt:lpstr>
      <vt:lpstr>INTRODUCTION </vt:lpstr>
      <vt:lpstr>LITERATURE REVIEW </vt:lpstr>
      <vt:lpstr>TYPES OF BIOFUELS AND THEIR SUSTAINABILITY</vt:lpstr>
      <vt:lpstr>PowerPoint Presentation</vt:lpstr>
      <vt:lpstr>ROLE OF BIOTECHNOLOGY IN BIOFUEL DEVELOPMENT</vt:lpstr>
      <vt:lpstr>PowerPoint Presentation</vt:lpstr>
      <vt:lpstr>ANALYTICAL EVALUATION OF BIOTECHNOLOGY’S IMPACT </vt:lpstr>
      <vt:lpstr>FUTURE PROSPECTS AND INNOVATIONS</vt:lpstr>
      <vt:lpstr>CONCLUSION </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7</cp:revision>
  <dcterms:created xsi:type="dcterms:W3CDTF">2025-01-17T06:50:48Z</dcterms:created>
  <dcterms:modified xsi:type="dcterms:W3CDTF">2025-01-17T07:34:48Z</dcterms:modified>
</cp:coreProperties>
</file>