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8" d="100"/>
          <a:sy n="58"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76E8305-53AB-43A2-8C57-EE3BCF12D16B}" type="datetimeFigureOut">
              <a:rPr lang="en-US" smtClean="0"/>
              <a:t>27-Sep-24</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327282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6E8305-53AB-43A2-8C57-EE3BCF12D16B}" type="datetimeFigureOut">
              <a:rPr lang="en-US" smtClean="0"/>
              <a:t>27-Sep-24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1264329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276E8305-53AB-43A2-8C57-EE3BCF12D16B}" type="datetimeFigureOut">
              <a:rPr lang="en-US" smtClean="0"/>
              <a:t>27-Sep-24</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2256901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4168458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6E8305-53AB-43A2-8C57-EE3BCF12D16B}" type="datetimeFigureOut">
              <a:rPr lang="en-US" smtClean="0"/>
              <a:t>27-Sep-24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3342861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6E8305-53AB-43A2-8C57-EE3BCF12D16B}" type="datetimeFigureOut">
              <a:rPr lang="en-US" smtClean="0"/>
              <a:t>27-Sep-24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3156082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6E8305-53AB-43A2-8C57-EE3BCF12D16B}" type="datetimeFigureOut">
              <a:rPr lang="en-US" smtClean="0"/>
              <a:t>27-Sep-24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3176643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2593750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948640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3762759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845339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8DD8ECD2-40F4-47FB-888F-7548B6A8A74F}"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03029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276E8305-53AB-43A2-8C57-EE3BCF12D16B}" type="datetimeFigureOut">
              <a:rPr lang="en-US" smtClean="0"/>
              <a:t>27-Sep-24</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1377084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76E8305-53AB-43A2-8C57-EE3BCF12D16B}" type="datetimeFigureOut">
              <a:rPr lang="en-US" smtClean="0"/>
              <a:t>27-Sep-24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21144639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76E8305-53AB-43A2-8C57-EE3BCF12D16B}" type="datetimeFigureOut">
              <a:rPr lang="en-US" smtClean="0"/>
              <a:t>27-Sep-24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22541282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6E8305-53AB-43A2-8C57-EE3BCF12D16B}" type="datetimeFigureOut">
              <a:rPr lang="en-US" smtClean="0"/>
              <a:t>27-Sep-24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233664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76E8305-53AB-43A2-8C57-EE3BCF12D16B}" type="datetimeFigureOut">
              <a:rPr lang="en-US" smtClean="0"/>
              <a:t>27-Sep-24</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8DD8ECD2-40F4-47FB-888F-7548B6A8A74F}" type="slidenum">
              <a:rPr lang="en-US" smtClean="0"/>
              <a:t>‹#›</a:t>
            </a:fld>
            <a:endParaRPr lang="en-US"/>
          </a:p>
        </p:txBody>
      </p:sp>
    </p:spTree>
    <p:extLst>
      <p:ext uri="{BB962C8B-B14F-4D97-AF65-F5344CB8AC3E}">
        <p14:creationId xmlns:p14="http://schemas.microsoft.com/office/powerpoint/2010/main" val="143093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76E8305-53AB-43A2-8C57-EE3BCF12D16B}" type="datetimeFigureOut">
              <a:rPr lang="en-US" smtClean="0"/>
              <a:t>27-Sep-24</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DD8ECD2-40F4-47FB-888F-7548B6A8A74F}" type="slidenum">
              <a:rPr lang="en-US" smtClean="0"/>
              <a:t>‹#›</a:t>
            </a:fld>
            <a:endParaRPr lang="en-US"/>
          </a:p>
        </p:txBody>
      </p:sp>
    </p:spTree>
    <p:extLst>
      <p:ext uri="{BB962C8B-B14F-4D97-AF65-F5344CB8AC3E}">
        <p14:creationId xmlns:p14="http://schemas.microsoft.com/office/powerpoint/2010/main" val="37213236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arunachalgov.in/researchreports/kebang-study-2021.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1326AE4-2A8E-C873-2862-07346102A16E}"/>
              </a:ext>
            </a:extLst>
          </p:cNvPr>
          <p:cNvSpPr txBox="1"/>
          <p:nvPr/>
        </p:nvSpPr>
        <p:spPr>
          <a:xfrm>
            <a:off x="753035" y="1496670"/>
            <a:ext cx="10685929" cy="1307537"/>
          </a:xfrm>
          <a:prstGeom prst="rect">
            <a:avLst/>
          </a:prstGeom>
          <a:noFill/>
        </p:spPr>
        <p:txBody>
          <a:bodyPr wrap="square">
            <a:spAutoFit/>
          </a:bodyPr>
          <a:lstStyle/>
          <a:p>
            <a:pPr marL="63500" marR="0" algn="ctr">
              <a:lnSpc>
                <a:spcPct val="150000"/>
              </a:lnSpc>
              <a:spcBef>
                <a:spcPts val="0"/>
              </a:spcBef>
              <a:spcAft>
                <a:spcPts val="0"/>
              </a:spcAft>
            </a:pPr>
            <a:r>
              <a:rPr lang="en-US" sz="2800" b="1" i="1" dirty="0">
                <a:effectLst/>
                <a:latin typeface="Times New Roman" panose="02020603050405020304" pitchFamily="18" charset="0"/>
                <a:ea typeface="Times New Roman" panose="02020603050405020304" pitchFamily="18" charset="0"/>
              </a:rPr>
              <a:t>KEBANG</a:t>
            </a:r>
            <a:r>
              <a:rPr lang="en-US" sz="2800" b="1" i="1" spc="-65"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OF</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ARUNACHAL</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PRASHED:ANALYSIS</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OF</a:t>
            </a:r>
            <a:r>
              <a:rPr lang="en-US" sz="2800" b="1" i="1" spc="-65"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IT'S</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ROLE</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IN</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THE</a:t>
            </a:r>
            <a:r>
              <a:rPr lang="en-US" sz="2800" b="1" i="1" spc="-65"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ADMINISTRATION</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AND</a:t>
            </a:r>
            <a:r>
              <a:rPr lang="en-US" sz="2800" b="1" i="1" spc="-60" dirty="0">
                <a:effectLst/>
                <a:latin typeface="Times New Roman" panose="02020603050405020304" pitchFamily="18" charset="0"/>
                <a:ea typeface="Times New Roman" panose="02020603050405020304" pitchFamily="18" charset="0"/>
              </a:rPr>
              <a:t> </a:t>
            </a:r>
            <a:r>
              <a:rPr lang="en-US" sz="2800" b="1" i="1" dirty="0">
                <a:effectLst/>
                <a:latin typeface="Times New Roman" panose="02020603050405020304" pitchFamily="18" charset="0"/>
                <a:ea typeface="Times New Roman" panose="02020603050405020304" pitchFamily="18" charset="0"/>
              </a:rPr>
              <a:t>SOCIO-</a:t>
            </a:r>
            <a:r>
              <a:rPr lang="en-US" sz="2800" b="1" i="1" spc="-10" dirty="0">
                <a:effectLst/>
                <a:latin typeface="Times New Roman" panose="02020603050405020304" pitchFamily="18" charset="0"/>
                <a:ea typeface="Times New Roman" panose="02020603050405020304" pitchFamily="18" charset="0"/>
              </a:rPr>
              <a:t>POLITICAL</a:t>
            </a:r>
            <a:endParaRPr lang="en-US" sz="2800" b="1" i="1" dirty="0">
              <a:effectLst/>
              <a:latin typeface="Times New Roman" panose="02020603050405020304" pitchFamily="18" charset="0"/>
              <a:ea typeface="Times New Roman" panose="02020603050405020304" pitchFamily="18" charset="0"/>
            </a:endParaRPr>
          </a:p>
        </p:txBody>
      </p:sp>
      <p:sp>
        <p:nvSpPr>
          <p:cNvPr id="21" name="TextBox 20">
            <a:extLst>
              <a:ext uri="{FF2B5EF4-FFF2-40B4-BE49-F238E27FC236}">
                <a16:creationId xmlns:a16="http://schemas.microsoft.com/office/drawing/2014/main" id="{28BCA393-43F6-18B6-1BE3-65A3C8A9B77C}"/>
              </a:ext>
            </a:extLst>
          </p:cNvPr>
          <p:cNvSpPr txBox="1"/>
          <p:nvPr/>
        </p:nvSpPr>
        <p:spPr>
          <a:xfrm>
            <a:off x="5862917" y="5414101"/>
            <a:ext cx="6096000" cy="1508105"/>
          </a:xfrm>
          <a:prstGeom prst="rect">
            <a:avLst/>
          </a:prstGeom>
          <a:noFill/>
        </p:spPr>
        <p:txBody>
          <a:bodyPr wrap="square">
            <a:spAutoFit/>
          </a:bodyPr>
          <a:lstStyle/>
          <a:p>
            <a:pPr algn="r"/>
            <a:r>
              <a:rPr lang="en-US" sz="2400" b="1" dirty="0">
                <a:latin typeface="Times New Roman" panose="02020603050405020304" pitchFamily="18" charset="0"/>
                <a:cs typeface="Times New Roman" panose="02020603050405020304" pitchFamily="18" charset="0"/>
              </a:rPr>
              <a:t>TABA TADO</a:t>
            </a:r>
          </a:p>
          <a:p>
            <a:pPr algn="r"/>
            <a:r>
              <a:rPr lang="en-US" sz="2400" b="1" dirty="0">
                <a:latin typeface="Times New Roman" panose="02020603050405020304" pitchFamily="18" charset="0"/>
                <a:cs typeface="Times New Roman" panose="02020603050405020304" pitchFamily="18" charset="0"/>
              </a:rPr>
              <a:t>Research student</a:t>
            </a:r>
          </a:p>
          <a:p>
            <a:pPr algn="r"/>
            <a:r>
              <a:rPr lang="en-US" sz="2400" b="1" dirty="0">
                <a:latin typeface="Times New Roman" panose="02020603050405020304" pitchFamily="18" charset="0"/>
                <a:cs typeface="Times New Roman" panose="02020603050405020304" pitchFamily="18" charset="0"/>
              </a:rPr>
              <a:t>DEPARTMENT OF POLITICAL SCIENCE</a:t>
            </a:r>
          </a:p>
          <a:p>
            <a:endParaRPr lang="en-US" sz="2000" dirty="0"/>
          </a:p>
        </p:txBody>
      </p:sp>
    </p:spTree>
    <p:extLst>
      <p:ext uri="{BB962C8B-B14F-4D97-AF65-F5344CB8AC3E}">
        <p14:creationId xmlns:p14="http://schemas.microsoft.com/office/powerpoint/2010/main" val="3169603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D54B74A-3CBA-3B5E-4B87-8DADF88C2307}"/>
              </a:ext>
            </a:extLst>
          </p:cNvPr>
          <p:cNvSpPr txBox="1"/>
          <p:nvPr/>
        </p:nvSpPr>
        <p:spPr>
          <a:xfrm>
            <a:off x="3911139" y="432262"/>
            <a:ext cx="4983480" cy="707886"/>
          </a:xfrm>
          <a:prstGeom prst="rect">
            <a:avLst/>
          </a:prstGeom>
          <a:noFill/>
        </p:spPr>
        <p:txBody>
          <a:bodyPr wrap="square">
            <a:spAutoFit/>
          </a:bodyPr>
          <a:lstStyle/>
          <a:p>
            <a:pPr algn="ctr"/>
            <a:r>
              <a:rPr lang="en-US" sz="4000" b="1" dirty="0">
                <a:effectLst/>
                <a:latin typeface="Times New Roman" panose="02020603050405020304" pitchFamily="18" charset="0"/>
                <a:ea typeface="Times New Roman" panose="02020603050405020304" pitchFamily="18" charset="0"/>
              </a:rPr>
              <a:t>INTRODUCTION</a:t>
            </a:r>
            <a:endParaRPr lang="en-US" sz="4000" dirty="0"/>
          </a:p>
        </p:txBody>
      </p:sp>
      <p:sp>
        <p:nvSpPr>
          <p:cNvPr id="7" name="TextBox 6">
            <a:extLst>
              <a:ext uri="{FF2B5EF4-FFF2-40B4-BE49-F238E27FC236}">
                <a16:creationId xmlns:a16="http://schemas.microsoft.com/office/drawing/2014/main" id="{F96FBC86-B518-2146-115A-98BA82AAAACF}"/>
              </a:ext>
            </a:extLst>
          </p:cNvPr>
          <p:cNvSpPr txBox="1"/>
          <p:nvPr/>
        </p:nvSpPr>
        <p:spPr>
          <a:xfrm>
            <a:off x="215785" y="1413946"/>
            <a:ext cx="11760429" cy="544405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Arunachal Pradesh, the north-eastern state in India, is a land of diverse indigenous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communities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rich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cultural</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traditions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unique</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social</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structures.</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Among</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these communities,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stands as a significant traditional socio-political institution that has played a vital role in the administration of justice and shaping the socio-political dynamics of the region.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With its roots deeply embedded in the customs, traditions, and values of the indigenous people,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holds a special place in the hearts and minds of the local population.</a:t>
            </a:r>
            <a:endParaRPr lang="en-US" baseline="30000"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is a village-level council composed of respected elders and leaders who are entrusted with the responsibility of decision-making, conflict resolution, and community welfare. The term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itself refers to a gathering or assembly, symbolizing</a:t>
            </a:r>
            <a:r>
              <a:rPr lang="en-US"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coming</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together</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community</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members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discuss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address important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issues.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Through its structure, functions, and influence,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has served as a fundamental pillar of governance in Arunachal Pradesh for centuries.</a:t>
            </a:r>
            <a:endParaRPr lang="en-US"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The significance of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in the administration</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justice</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cannot</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overstated.</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quasi-judicial</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body,</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serves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platform for resolving disputes and conflicts within the community. </a:t>
            </a:r>
          </a:p>
        </p:txBody>
      </p:sp>
    </p:spTree>
    <p:extLst>
      <p:ext uri="{BB962C8B-B14F-4D97-AF65-F5344CB8AC3E}">
        <p14:creationId xmlns:p14="http://schemas.microsoft.com/office/powerpoint/2010/main" val="3087264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BF234AA-87A9-279C-4947-95254D3794E5}"/>
              </a:ext>
            </a:extLst>
          </p:cNvPr>
          <p:cNvSpPr txBox="1"/>
          <p:nvPr/>
        </p:nvSpPr>
        <p:spPr>
          <a:xfrm>
            <a:off x="1338346" y="520289"/>
            <a:ext cx="9858893" cy="584775"/>
          </a:xfrm>
          <a:prstGeom prst="rect">
            <a:avLst/>
          </a:prstGeom>
          <a:noFill/>
        </p:spPr>
        <p:txBody>
          <a:bodyPr wrap="square">
            <a:spAutoFit/>
          </a:bodyPr>
          <a:lstStyle/>
          <a:p>
            <a:pPr algn="ctr"/>
            <a:r>
              <a:rPr lang="en-US" sz="3200" b="1" dirty="0">
                <a:effectLst/>
                <a:latin typeface="Times New Roman" panose="02020603050405020304" pitchFamily="18" charset="0"/>
                <a:ea typeface="Times New Roman" panose="02020603050405020304" pitchFamily="18" charset="0"/>
              </a:rPr>
              <a:t>RESEARCH</a:t>
            </a:r>
            <a:r>
              <a:rPr lang="en-US" sz="3200" b="1" spc="-75" dirty="0">
                <a:effectLst/>
                <a:latin typeface="Times New Roman" panose="02020603050405020304" pitchFamily="18" charset="0"/>
                <a:ea typeface="Times New Roman" panose="02020603050405020304" pitchFamily="18" charset="0"/>
              </a:rPr>
              <a:t> </a:t>
            </a:r>
            <a:r>
              <a:rPr lang="en-US" sz="3200" b="1" dirty="0">
                <a:effectLst/>
                <a:latin typeface="Times New Roman" panose="02020603050405020304" pitchFamily="18" charset="0"/>
                <a:ea typeface="Times New Roman" panose="02020603050405020304" pitchFamily="18" charset="0"/>
              </a:rPr>
              <a:t>OBJECTIVES</a:t>
            </a:r>
            <a:r>
              <a:rPr lang="en-US" sz="3200" b="1" spc="-75" dirty="0">
                <a:effectLst/>
                <a:latin typeface="Times New Roman" panose="02020603050405020304" pitchFamily="18" charset="0"/>
                <a:ea typeface="Times New Roman" panose="02020603050405020304" pitchFamily="18" charset="0"/>
              </a:rPr>
              <a:t> </a:t>
            </a:r>
            <a:r>
              <a:rPr lang="en-US" sz="3200" b="1" dirty="0">
                <a:effectLst/>
                <a:latin typeface="Times New Roman" panose="02020603050405020304" pitchFamily="18" charset="0"/>
                <a:ea typeface="Times New Roman" panose="02020603050405020304" pitchFamily="18" charset="0"/>
              </a:rPr>
              <a:t>AND</a:t>
            </a:r>
            <a:r>
              <a:rPr lang="en-US" sz="3200" b="1" spc="-75" dirty="0">
                <a:effectLst/>
                <a:latin typeface="Times New Roman" panose="02020603050405020304" pitchFamily="18" charset="0"/>
                <a:ea typeface="Times New Roman" panose="02020603050405020304" pitchFamily="18" charset="0"/>
              </a:rPr>
              <a:t> </a:t>
            </a:r>
            <a:r>
              <a:rPr lang="en-US" sz="3200" b="1" dirty="0">
                <a:effectLst/>
                <a:latin typeface="Times New Roman" panose="02020603050405020304" pitchFamily="18" charset="0"/>
                <a:ea typeface="Times New Roman" panose="02020603050405020304" pitchFamily="18" charset="0"/>
              </a:rPr>
              <a:t>METHODOLOGY</a:t>
            </a:r>
            <a:endParaRPr lang="en-US" sz="3200" dirty="0"/>
          </a:p>
        </p:txBody>
      </p:sp>
      <p:sp>
        <p:nvSpPr>
          <p:cNvPr id="9" name="TextBox 8">
            <a:extLst>
              <a:ext uri="{FF2B5EF4-FFF2-40B4-BE49-F238E27FC236}">
                <a16:creationId xmlns:a16="http://schemas.microsoft.com/office/drawing/2014/main" id="{88412373-5679-51C5-94E7-1B865A6D2498}"/>
              </a:ext>
            </a:extLst>
          </p:cNvPr>
          <p:cNvSpPr txBox="1"/>
          <p:nvPr/>
        </p:nvSpPr>
        <p:spPr>
          <a:xfrm>
            <a:off x="132998" y="1105064"/>
            <a:ext cx="12269587" cy="5620385"/>
          </a:xfrm>
          <a:prstGeom prst="rect">
            <a:avLst/>
          </a:prstGeom>
          <a:noFill/>
        </p:spPr>
        <p:txBody>
          <a:bodyPr wrap="square">
            <a:spAutoFit/>
          </a:bodyPr>
          <a:lstStyle/>
          <a:p>
            <a:pPr marR="663575" algn="just">
              <a:lnSpc>
                <a:spcPct val="152000"/>
              </a:lnSpc>
              <a:spcBef>
                <a:spcPts val="1310"/>
              </a:spcBef>
              <a:buSzPts val="1200"/>
              <a:tabLst>
                <a:tab pos="685800" algn="l"/>
              </a:tabLst>
            </a:pPr>
            <a:r>
              <a:rPr lang="en-US" sz="1800" dirty="0">
                <a:effectLst/>
                <a:latin typeface="Times New Roman" panose="02020603050405020304" pitchFamily="18" charset="0"/>
                <a:ea typeface="Times New Roman" panose="02020603050405020304" pitchFamily="18" charset="0"/>
              </a:rPr>
              <a:t>The</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main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objective</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research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paper</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provide an in-depth analysis of the role of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in the administration of justice and socio-political dynamics in Arunachal Pradesh. The specific research objectives are as follows:</a:t>
            </a:r>
            <a:endParaRPr lang="en-US" sz="1800" spc="0" dirty="0">
              <a:effectLst/>
              <a:latin typeface="Times New Roman" panose="02020603050405020304" pitchFamily="18" charset="0"/>
              <a:ea typeface="Times New Roman" panose="02020603050405020304" pitchFamily="18" charset="0"/>
            </a:endParaRPr>
          </a:p>
          <a:p>
            <a:pPr marL="342900" marR="663575" lvl="0" indent="-342900" algn="just">
              <a:lnSpc>
                <a:spcPct val="152000"/>
              </a:lnSpc>
              <a:spcBef>
                <a:spcPts val="1310"/>
              </a:spcBef>
              <a:spcAft>
                <a:spcPts val="0"/>
              </a:spcAft>
              <a:buSzPts val="1200"/>
              <a:buFont typeface="Times New Roman" panose="02020603050405020304" pitchFamily="18" charset="0"/>
              <a:buAutoNum type="arabicPeriod"/>
              <a:tabLst>
                <a:tab pos="685800" algn="l"/>
              </a:tabLst>
            </a:pPr>
            <a:r>
              <a:rPr lang="en-US" sz="1800" spc="0" dirty="0">
                <a:effectLst/>
                <a:latin typeface="Times New Roman" panose="02020603050405020304" pitchFamily="18" charset="0"/>
                <a:ea typeface="Times New Roman" panose="02020603050405020304" pitchFamily="18" charset="0"/>
              </a:rPr>
              <a:t>To</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examine</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structure</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composition</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including</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selection</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process</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its members and the leadership roles they assume.</a:t>
            </a:r>
            <a:endParaRPr lang="en-US" sz="1600" spc="0" dirty="0">
              <a:effectLst/>
              <a:latin typeface="Times New Roman" panose="02020603050405020304" pitchFamily="18" charset="0"/>
              <a:ea typeface="Times New Roman" panose="02020603050405020304" pitchFamily="18" charset="0"/>
            </a:endParaRPr>
          </a:p>
          <a:p>
            <a:pPr marL="342900" marR="667385" lvl="0" indent="-342900" algn="just">
              <a:lnSpc>
                <a:spcPct val="150000"/>
              </a:lnSpc>
              <a:spcBef>
                <a:spcPts val="720"/>
              </a:spcBef>
              <a:spcAft>
                <a:spcPts val="0"/>
              </a:spcAft>
              <a:buSzPts val="1200"/>
              <a:buFont typeface="Times New Roman" panose="02020603050405020304" pitchFamily="18" charset="0"/>
              <a:buAutoNum type="arabicPeriod"/>
              <a:tabLst>
                <a:tab pos="685800" algn="l"/>
              </a:tabLst>
            </a:pPr>
            <a:r>
              <a:rPr lang="en-US" sz="1800" spc="0" dirty="0">
                <a:effectLst/>
                <a:latin typeface="Times New Roman" panose="02020603050405020304" pitchFamily="18" charset="0"/>
                <a:ea typeface="Times New Roman" panose="02020603050405020304" pitchFamily="18" charset="0"/>
              </a:rPr>
              <a:t>To explore the various functions of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particularly in the administration of justice, including dispute resolution mechanisms and collaboration with formal legal systems.</a:t>
            </a:r>
            <a:endParaRPr lang="en-US" sz="1600" spc="0" dirty="0">
              <a:effectLst/>
              <a:latin typeface="Times New Roman" panose="02020603050405020304" pitchFamily="18" charset="0"/>
              <a:ea typeface="Times New Roman" panose="02020603050405020304" pitchFamily="18" charset="0"/>
            </a:endParaRPr>
          </a:p>
          <a:p>
            <a:pPr marL="342900" marR="662940" lvl="0" indent="-342900" algn="just">
              <a:lnSpc>
                <a:spcPct val="150000"/>
              </a:lnSpc>
              <a:spcBef>
                <a:spcPts val="780"/>
              </a:spcBef>
              <a:spcAft>
                <a:spcPts val="0"/>
              </a:spcAft>
              <a:buSzPts val="1200"/>
              <a:buFont typeface="Times New Roman" panose="02020603050405020304" pitchFamily="18" charset="0"/>
              <a:buAutoNum type="arabicPeriod"/>
              <a:tabLst>
                <a:tab pos="685800" algn="l"/>
              </a:tabLst>
            </a:pPr>
            <a:r>
              <a:rPr lang="en-US" sz="1800" spc="0" dirty="0">
                <a:effectLst/>
                <a:latin typeface="Times New Roman" panose="02020603050405020304" pitchFamily="18" charset="0"/>
                <a:ea typeface="Times New Roman" panose="02020603050405020304" pitchFamily="18" charset="0"/>
              </a:rPr>
              <a:t>To</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analyze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impact</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on</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administration</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justice,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including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its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effectiveness in providing localized and culturally relevant justice systems, and its contribution to social harmony and preservation of indigenous identity.</a:t>
            </a:r>
            <a:endParaRPr lang="en-US" sz="1600" spc="0" dirty="0">
              <a:effectLst/>
              <a:latin typeface="Times New Roman" panose="02020603050405020304" pitchFamily="18" charset="0"/>
              <a:ea typeface="Times New Roman" panose="02020603050405020304" pitchFamily="18" charset="0"/>
            </a:endParaRPr>
          </a:p>
          <a:p>
            <a:pPr marL="342900" marR="660400" lvl="0" indent="-342900" algn="just">
              <a:lnSpc>
                <a:spcPct val="151000"/>
              </a:lnSpc>
              <a:spcBef>
                <a:spcPts val="760"/>
              </a:spcBef>
              <a:spcAft>
                <a:spcPts val="0"/>
              </a:spcAft>
              <a:buSzPts val="1200"/>
              <a:buFont typeface="Times New Roman" panose="02020603050405020304" pitchFamily="18" charset="0"/>
              <a:buAutoNum type="arabicPeriod"/>
              <a:tabLst>
                <a:tab pos="685800" algn="l"/>
              </a:tabLst>
            </a:pPr>
            <a:r>
              <a:rPr lang="en-US" sz="1800" spc="0" dirty="0">
                <a:effectLst/>
                <a:latin typeface="Times New Roman" panose="02020603050405020304" pitchFamily="18" charset="0"/>
                <a:ea typeface="Times New Roman" panose="02020603050405020304" pitchFamily="18" charset="0"/>
              </a:rPr>
              <a:t>To investigate the influence of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on socio-political dynamics, including its role in participatory</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decision-making, representation</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 local</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interests, and community</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development.</a:t>
            </a:r>
            <a:endParaRPr lang="en-US" sz="1600" spc="0" dirty="0">
              <a:effectLst/>
              <a:latin typeface="Times New Roman" panose="02020603050405020304" pitchFamily="18" charset="0"/>
              <a:ea typeface="Times New Roman" panose="02020603050405020304" pitchFamily="18" charset="0"/>
            </a:endParaRPr>
          </a:p>
          <a:p>
            <a:pPr marL="342900" marR="659765" lvl="0" indent="-342900" algn="just">
              <a:lnSpc>
                <a:spcPct val="150000"/>
              </a:lnSpc>
              <a:spcBef>
                <a:spcPts val="750"/>
              </a:spcBef>
              <a:spcAft>
                <a:spcPts val="0"/>
              </a:spcAft>
              <a:buSzPts val="1200"/>
              <a:buFont typeface="Times New Roman" panose="02020603050405020304" pitchFamily="18" charset="0"/>
              <a:buAutoNum type="arabicPeriod"/>
              <a:tabLst>
                <a:tab pos="685800" algn="l"/>
              </a:tabLst>
            </a:pPr>
            <a:r>
              <a:rPr lang="en-US" sz="1800" spc="0" dirty="0">
                <a:effectLst/>
                <a:latin typeface="Times New Roman" panose="02020603050405020304" pitchFamily="18" charset="0"/>
                <a:ea typeface="Times New Roman" panose="02020603050405020304" pitchFamily="18" charset="0"/>
              </a:rPr>
              <a:t>To</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identify</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5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challenges</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criticisms</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faced</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by</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2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its</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functioning</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to</a:t>
            </a:r>
            <a:r>
              <a:rPr lang="en-US" sz="1800" spc="-2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propose potential solutions or improvements.</a:t>
            </a:r>
            <a:endParaRPr lang="en-US" sz="1600"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93323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BF7D669-1003-DF97-764B-23ED9AC4DD1E}"/>
              </a:ext>
            </a:extLst>
          </p:cNvPr>
          <p:cNvSpPr txBox="1"/>
          <p:nvPr/>
        </p:nvSpPr>
        <p:spPr>
          <a:xfrm>
            <a:off x="2324100" y="638294"/>
            <a:ext cx="7543799" cy="707886"/>
          </a:xfrm>
          <a:prstGeom prst="rect">
            <a:avLst/>
          </a:prstGeom>
          <a:noFill/>
        </p:spPr>
        <p:txBody>
          <a:bodyPr wrap="square">
            <a:spAutoFit/>
          </a:bodyPr>
          <a:lstStyle/>
          <a:p>
            <a:pPr marL="685800" marR="0" algn="ctr">
              <a:spcBef>
                <a:spcPts val="1355"/>
              </a:spcBef>
              <a:spcAft>
                <a:spcPts val="0"/>
              </a:spcAft>
            </a:pPr>
            <a:r>
              <a:rPr lang="en-US" sz="4000" b="1" kern="0" dirty="0">
                <a:effectLst/>
                <a:latin typeface="Times New Roman" panose="02020603050405020304" pitchFamily="18" charset="0"/>
                <a:ea typeface="Times New Roman" panose="02020603050405020304" pitchFamily="18" charset="0"/>
              </a:rPr>
              <a:t>FUNCTIONS</a:t>
            </a:r>
            <a:r>
              <a:rPr lang="en-US" sz="4000" b="1" kern="0" spc="-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OF</a:t>
            </a:r>
            <a:r>
              <a:rPr lang="en-US" sz="4000" b="1" kern="0" spc="-10" dirty="0">
                <a:effectLst/>
                <a:latin typeface="Times New Roman" panose="02020603050405020304" pitchFamily="18" charset="0"/>
                <a:ea typeface="Times New Roman" panose="02020603050405020304" pitchFamily="18" charset="0"/>
              </a:rPr>
              <a:t> KEBANG</a:t>
            </a:r>
            <a:endParaRPr lang="en-US" sz="40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8582BEF7-03DB-5281-4913-E1AD6D29E1EF}"/>
              </a:ext>
            </a:extLst>
          </p:cNvPr>
          <p:cNvSpPr txBox="1"/>
          <p:nvPr/>
        </p:nvSpPr>
        <p:spPr>
          <a:xfrm>
            <a:off x="120535" y="1469705"/>
            <a:ext cx="11799916" cy="4792017"/>
          </a:xfrm>
          <a:prstGeom prst="rect">
            <a:avLst/>
          </a:prstGeom>
          <a:noFill/>
        </p:spPr>
        <p:txBody>
          <a:bodyPr wrap="square">
            <a:spAutoFit/>
          </a:bodyPr>
          <a:lstStyle/>
          <a:p>
            <a:pPr marL="342900" marR="655955"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Dispute Resolution: </a:t>
            </a:r>
            <a:r>
              <a:rPr lang="en-US" sz="1800" spc="0" dirty="0">
                <a:effectLst/>
                <a:latin typeface="Times New Roman" panose="02020603050405020304" pitchFamily="18" charset="0"/>
                <a:ea typeface="Times New Roman" panose="02020603050405020304" pitchFamily="18" charset="0"/>
              </a:rPr>
              <a:t>One of the primary roles of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is to resolve conflicts and disputes within</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 community. It acts as a</a:t>
            </a:r>
            <a:r>
              <a:rPr lang="en-US" sz="1800" spc="-1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quasi-judicial body, providing a platform</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for individuals to present their grievances and seek justice. The decisions of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are usually based on customary laws, traditions, and local practices.</a:t>
            </a:r>
          </a:p>
          <a:p>
            <a:pPr marL="342900" marR="660400" lvl="0" indent="-342900" algn="just">
              <a:lnSpc>
                <a:spcPct val="150000"/>
              </a:lnSpc>
              <a:spcBef>
                <a:spcPts val="74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Law and </a:t>
            </a:r>
            <a:r>
              <a:rPr lang="en-US" sz="1800" b="1" spc="0" dirty="0" err="1">
                <a:effectLst/>
                <a:latin typeface="Times New Roman" panose="02020603050405020304" pitchFamily="18" charset="0"/>
                <a:ea typeface="Times New Roman" panose="02020603050405020304" pitchFamily="18" charset="0"/>
              </a:rPr>
              <a:t>Order:</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also plays a crucial role in maintaining law and order within the community.</a:t>
            </a:r>
            <a:r>
              <a:rPr lang="en-US" sz="1800" spc="-2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It</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collaborates</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with</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local</a:t>
            </a:r>
            <a:r>
              <a:rPr lang="en-US" sz="1800" spc="-5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police</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administration</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address</a:t>
            </a:r>
            <a:r>
              <a:rPr lang="en-US" sz="1800" spc="-1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issues</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related</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to crime, theft, and other social disturbances.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members, being well-respected and influential, hold considerable moral authority, and their involvement helps in resolving conflicts peacefully.</a:t>
            </a:r>
            <a:endParaRPr lang="en-US" baseline="30000" dirty="0">
              <a:latin typeface="Times New Roman" panose="02020603050405020304" pitchFamily="18" charset="0"/>
              <a:ea typeface="Times New Roman" panose="02020603050405020304" pitchFamily="18" charset="0"/>
            </a:endParaRPr>
          </a:p>
          <a:p>
            <a:pPr marL="342900" marR="660400" lvl="0" indent="-342900" algn="just">
              <a:lnSpc>
                <a:spcPct val="150000"/>
              </a:lnSpc>
              <a:spcBef>
                <a:spcPts val="740"/>
              </a:spcBef>
              <a:spcAft>
                <a:spcPts val="0"/>
              </a:spcAft>
              <a:buSzPts val="1200"/>
              <a:buFont typeface="Times New Roman" panose="02020603050405020304" pitchFamily="18" charset="0"/>
              <a:buAutoNum type="arabicPeriod"/>
              <a:tabLst>
                <a:tab pos="685800" algn="l"/>
              </a:tabLst>
            </a:pPr>
            <a:r>
              <a:rPr lang="en-US" sz="1800" b="1" dirty="0">
                <a:effectLst/>
                <a:latin typeface="Times New Roman" panose="02020603050405020304" pitchFamily="18" charset="0"/>
                <a:ea typeface="Times New Roman" panose="02020603050405020304" pitchFamily="18" charset="0"/>
              </a:rPr>
              <a:t>Socio-political Matters: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serves as a platform for discussing and addressing socio- political issues of the community. It plays an advisory role in matters such as village development, resource management, infrastructure development, and welfare programs. The decisions taken by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in these areas often hold significant influence over the community's direction</a:t>
            </a:r>
            <a:endParaRPr lang="en-US" dirty="0"/>
          </a:p>
        </p:txBody>
      </p:sp>
    </p:spTree>
    <p:extLst>
      <p:ext uri="{BB962C8B-B14F-4D97-AF65-F5344CB8AC3E}">
        <p14:creationId xmlns:p14="http://schemas.microsoft.com/office/powerpoint/2010/main" val="3164461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C8D296D-82D6-B05B-AADE-04F78BB2A3D0}"/>
              </a:ext>
            </a:extLst>
          </p:cNvPr>
          <p:cNvSpPr txBox="1"/>
          <p:nvPr/>
        </p:nvSpPr>
        <p:spPr>
          <a:xfrm>
            <a:off x="2842953" y="671544"/>
            <a:ext cx="7211290" cy="707886"/>
          </a:xfrm>
          <a:prstGeom prst="rect">
            <a:avLst/>
          </a:prstGeom>
          <a:noFill/>
        </p:spPr>
        <p:txBody>
          <a:bodyPr wrap="square">
            <a:spAutoFit/>
          </a:bodyPr>
          <a:lstStyle/>
          <a:p>
            <a:pPr algn="ctr"/>
            <a:r>
              <a:rPr lang="en-US" sz="4000" b="1" dirty="0">
                <a:effectLst/>
                <a:latin typeface="Times New Roman" panose="02020603050405020304" pitchFamily="18" charset="0"/>
                <a:ea typeface="Times New Roman" panose="02020603050405020304" pitchFamily="18" charset="0"/>
              </a:rPr>
              <a:t>RESEARCH</a:t>
            </a:r>
            <a:r>
              <a:rPr lang="en-US" sz="4000" b="1" spc="40"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QUESTIONS</a:t>
            </a:r>
            <a:r>
              <a:rPr lang="en-US" sz="4000" b="1" spc="30" dirty="0">
                <a:effectLst/>
                <a:latin typeface="Times New Roman" panose="02020603050405020304" pitchFamily="18" charset="0"/>
                <a:ea typeface="Times New Roman" panose="02020603050405020304" pitchFamily="18" charset="0"/>
              </a:rPr>
              <a:t> </a:t>
            </a:r>
            <a:endParaRPr lang="en-US" sz="4000" b="1" dirty="0"/>
          </a:p>
        </p:txBody>
      </p:sp>
      <p:sp>
        <p:nvSpPr>
          <p:cNvPr id="7" name="TextBox 6">
            <a:extLst>
              <a:ext uri="{FF2B5EF4-FFF2-40B4-BE49-F238E27FC236}">
                <a16:creationId xmlns:a16="http://schemas.microsoft.com/office/drawing/2014/main" id="{5EDE484D-0330-887D-9C5B-D99B33252C5E}"/>
              </a:ext>
            </a:extLst>
          </p:cNvPr>
          <p:cNvSpPr txBox="1"/>
          <p:nvPr/>
        </p:nvSpPr>
        <p:spPr>
          <a:xfrm>
            <a:off x="0" y="1379430"/>
            <a:ext cx="12020204" cy="5131148"/>
          </a:xfrm>
          <a:prstGeom prst="rect">
            <a:avLst/>
          </a:prstGeom>
          <a:noFill/>
        </p:spPr>
        <p:txBody>
          <a:bodyPr wrap="square">
            <a:spAutoFit/>
          </a:bodyPr>
          <a:lstStyle/>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How does the </a:t>
            </a:r>
            <a:r>
              <a:rPr lang="en-US" spc="0" dirty="0" err="1">
                <a:effectLst/>
                <a:latin typeface="Times New Roman" panose="02020603050405020304" pitchFamily="18" charset="0"/>
                <a:ea typeface="Times New Roman" panose="02020603050405020304" pitchFamily="18" charset="0"/>
              </a:rPr>
              <a:t>Kebang</a:t>
            </a:r>
            <a:r>
              <a:rPr lang="en-US" spc="0" dirty="0">
                <a:effectLst/>
                <a:latin typeface="Times New Roman" panose="02020603050405020304" pitchFamily="18" charset="0"/>
                <a:ea typeface="Times New Roman" panose="02020603050405020304" pitchFamily="18" charset="0"/>
              </a:rPr>
              <a:t> system of justice in Arunachal Pradesh function within the Indian</a:t>
            </a:r>
            <a:r>
              <a:rPr lang="en-US" spc="20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legal system?</a:t>
            </a: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What</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is</a:t>
            </a:r>
            <a:r>
              <a:rPr lang="en-US" spc="-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impact</a:t>
            </a:r>
            <a:r>
              <a:rPr lang="en-US" spc="-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8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3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8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on</a:t>
            </a:r>
            <a:r>
              <a:rPr lang="en-US" spc="-7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socio-political</a:t>
            </a:r>
            <a:r>
              <a:rPr lang="en-US" spc="-8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dynamics</a:t>
            </a:r>
            <a:r>
              <a:rPr lang="en-US" spc="-3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Arunachal</a:t>
            </a:r>
            <a:r>
              <a:rPr lang="en-US" spc="-8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Pradesh?</a:t>
            </a:r>
            <a:endParaRPr lang="en-US" dirty="0">
              <a:latin typeface="Times New Roman" panose="02020603050405020304" pitchFamily="18" charset="0"/>
              <a:ea typeface="Times New Roman" panose="02020603050405020304" pitchFamily="18" charset="0"/>
            </a:endParaRP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How</a:t>
            </a:r>
            <a:r>
              <a:rPr lang="en-US" spc="1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does</a:t>
            </a:r>
            <a:r>
              <a:rPr lang="en-US" spc="1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5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1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1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1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compare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and</a:t>
            </a:r>
            <a:r>
              <a:rPr lang="en-US" spc="1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contrast</a:t>
            </a:r>
            <a:r>
              <a:rPr lang="en-US" spc="14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to</a:t>
            </a:r>
            <a:r>
              <a:rPr lang="en-US" spc="16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other</a:t>
            </a:r>
            <a:r>
              <a:rPr lang="en-US" spc="17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forms</a:t>
            </a:r>
            <a:r>
              <a:rPr lang="en-US" spc="1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1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 systems in India?</a:t>
            </a: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What</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are</a:t>
            </a:r>
            <a:r>
              <a:rPr lang="en-US" spc="-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3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key</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differences</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0"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 when</a:t>
            </a:r>
            <a:r>
              <a:rPr lang="en-US" spc="-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compared</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to</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other</a:t>
            </a:r>
            <a:r>
              <a:rPr lang="en-US" spc="-2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forms of justice systems in India?</a:t>
            </a: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How</a:t>
            </a:r>
            <a:r>
              <a:rPr lang="en-US" spc="1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does</a:t>
            </a:r>
            <a:r>
              <a:rPr lang="en-US" spc="1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5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16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1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1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ensure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access</a:t>
            </a:r>
            <a:r>
              <a:rPr lang="en-US" spc="1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to</a:t>
            </a:r>
            <a:r>
              <a:rPr lang="en-US" spc="18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18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for</a:t>
            </a:r>
            <a:r>
              <a:rPr lang="en-US" spc="17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vulnerable</a:t>
            </a:r>
            <a:r>
              <a:rPr lang="en-US" spc="1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and marginalized communities in the state?</a:t>
            </a: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What</a:t>
            </a:r>
            <a:r>
              <a:rPr lang="en-US" spc="1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are</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challenges</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faced by</a:t>
            </a:r>
            <a:r>
              <a:rPr lang="en-US" spc="-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4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2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Arunachal</a:t>
            </a:r>
            <a:r>
              <a:rPr lang="en-US" spc="-4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Pradesh?</a:t>
            </a:r>
            <a:endParaRPr lang="en-US" dirty="0">
              <a:latin typeface="Times New Roman" panose="02020603050405020304" pitchFamily="18" charset="0"/>
              <a:ea typeface="Times New Roman" panose="02020603050405020304" pitchFamily="18" charset="0"/>
            </a:endParaRP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How</a:t>
            </a:r>
            <a:r>
              <a:rPr lang="en-US" spc="-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has</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0"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2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1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evolved</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over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time?</a:t>
            </a:r>
            <a:endParaRPr lang="en-US" dirty="0">
              <a:latin typeface="Times New Roman" panose="02020603050405020304" pitchFamily="18" charset="0"/>
              <a:ea typeface="Times New Roman" panose="02020603050405020304" pitchFamily="18" charset="0"/>
            </a:endParaRP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What role</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does</a:t>
            </a:r>
            <a:r>
              <a:rPr lang="en-US" spc="-2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5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2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play</a:t>
            </a:r>
            <a:r>
              <a:rPr lang="en-US" spc="-3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promoting</a:t>
            </a:r>
            <a:r>
              <a:rPr lang="en-US" spc="-1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gender</a:t>
            </a:r>
            <a:r>
              <a:rPr lang="en-US" spc="1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3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1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state?</a:t>
            </a:r>
            <a:endParaRPr lang="en-US" dirty="0">
              <a:latin typeface="Times New Roman" panose="02020603050405020304" pitchFamily="18" charset="0"/>
              <a:ea typeface="Times New Roman" panose="02020603050405020304" pitchFamily="18" charset="0"/>
            </a:endParaRP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How does the </a:t>
            </a:r>
            <a:r>
              <a:rPr lang="en-US" spc="0" dirty="0" err="1">
                <a:effectLst/>
                <a:latin typeface="Times New Roman" panose="02020603050405020304" pitchFamily="18" charset="0"/>
                <a:ea typeface="Times New Roman" panose="02020603050405020304" pitchFamily="18" charset="0"/>
              </a:rPr>
              <a:t>Kebang</a:t>
            </a:r>
            <a:r>
              <a:rPr lang="en-US" spc="0" dirty="0">
                <a:effectLst/>
                <a:latin typeface="Times New Roman" panose="02020603050405020304" pitchFamily="18" charset="0"/>
                <a:ea typeface="Times New Roman" panose="02020603050405020304" pitchFamily="18" charset="0"/>
              </a:rPr>
              <a:t> system of justice influence the overall development of Arunachal </a:t>
            </a:r>
            <a:r>
              <a:rPr lang="en-US" spc="-10" dirty="0">
                <a:effectLst/>
                <a:latin typeface="Times New Roman" panose="02020603050405020304" pitchFamily="18" charset="0"/>
                <a:ea typeface="Times New Roman" panose="02020603050405020304" pitchFamily="18" charset="0"/>
              </a:rPr>
              <a:t>Pradesh?</a:t>
            </a:r>
            <a:endParaRPr lang="en-US" dirty="0">
              <a:latin typeface="Times New Roman" panose="02020603050405020304" pitchFamily="18" charset="0"/>
              <a:ea typeface="Times New Roman" panose="02020603050405020304" pitchFamily="18" charset="0"/>
            </a:endParaRPr>
          </a:p>
          <a:p>
            <a:pPr marL="800100" marR="665480" lvl="1" indent="-342900" algn="just">
              <a:lnSpc>
                <a:spcPct val="150000"/>
              </a:lnSpc>
              <a:spcBef>
                <a:spcPts val="0"/>
              </a:spcBef>
              <a:spcAft>
                <a:spcPts val="0"/>
              </a:spcAft>
              <a:buSzPts val="1200"/>
              <a:buFont typeface="+mj-lt"/>
              <a:buAutoNum type="arabicPeriod"/>
              <a:tabLst>
                <a:tab pos="852805" algn="l"/>
              </a:tabLst>
            </a:pPr>
            <a:r>
              <a:rPr lang="en-US" spc="0" dirty="0">
                <a:effectLst/>
                <a:latin typeface="Times New Roman" panose="02020603050405020304" pitchFamily="18" charset="0"/>
                <a:ea typeface="Times New Roman" panose="02020603050405020304" pitchFamily="18" charset="0"/>
              </a:rPr>
              <a:t>What</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strategies</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could</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be</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employed</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to</a:t>
            </a:r>
            <a:r>
              <a:rPr lang="en-US" spc="-6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strengthen</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the</a:t>
            </a:r>
            <a:r>
              <a:rPr lang="en-US" spc="-75" dirty="0">
                <a:effectLst/>
                <a:latin typeface="Times New Roman" panose="02020603050405020304" pitchFamily="18" charset="0"/>
                <a:ea typeface="Times New Roman" panose="02020603050405020304" pitchFamily="18" charset="0"/>
              </a:rPr>
              <a:t> </a:t>
            </a:r>
            <a:r>
              <a:rPr lang="en-US" spc="0" dirty="0" err="1">
                <a:effectLst/>
                <a:latin typeface="Times New Roman" panose="02020603050405020304" pitchFamily="18" charset="0"/>
                <a:ea typeface="Times New Roman" panose="02020603050405020304" pitchFamily="18" charset="0"/>
              </a:rPr>
              <a:t>Kebang</a:t>
            </a:r>
            <a:r>
              <a:rPr lang="en-US" spc="-70"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system</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of</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justice</a:t>
            </a:r>
            <a:r>
              <a:rPr lang="en-US" spc="-5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in</a:t>
            </a:r>
            <a:r>
              <a:rPr lang="en-US" spc="-75" dirty="0">
                <a:effectLst/>
                <a:latin typeface="Times New Roman" panose="02020603050405020304" pitchFamily="18" charset="0"/>
                <a:ea typeface="Times New Roman" panose="02020603050405020304" pitchFamily="18" charset="0"/>
              </a:rPr>
              <a:t> </a:t>
            </a:r>
            <a:r>
              <a:rPr lang="en-US" spc="0" dirty="0">
                <a:effectLst/>
                <a:latin typeface="Times New Roman" panose="02020603050405020304" pitchFamily="18" charset="0"/>
                <a:ea typeface="Times New Roman" panose="02020603050405020304" pitchFamily="18" charset="0"/>
              </a:rPr>
              <a:t>Arunachal </a:t>
            </a:r>
            <a:r>
              <a:rPr lang="en-US" spc="-10" dirty="0">
                <a:effectLst/>
                <a:latin typeface="Times New Roman" panose="02020603050405020304" pitchFamily="18" charset="0"/>
                <a:ea typeface="Times New Roman" panose="02020603050405020304" pitchFamily="18" charset="0"/>
              </a:rPr>
              <a:t>Pradesh?</a:t>
            </a:r>
            <a:endParaRPr lang="en-US"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20364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F936BB4-254B-FEE8-FC3D-7B2A17D82FF3}"/>
              </a:ext>
            </a:extLst>
          </p:cNvPr>
          <p:cNvSpPr txBox="1"/>
          <p:nvPr/>
        </p:nvSpPr>
        <p:spPr>
          <a:xfrm>
            <a:off x="917170" y="903523"/>
            <a:ext cx="11055927" cy="1077218"/>
          </a:xfrm>
          <a:prstGeom prst="rect">
            <a:avLst/>
          </a:prstGeom>
          <a:noFill/>
        </p:spPr>
        <p:txBody>
          <a:bodyPr wrap="square">
            <a:spAutoFit/>
          </a:bodyPr>
          <a:lstStyle/>
          <a:p>
            <a:pPr marL="685800" marR="0" algn="ctr">
              <a:spcBef>
                <a:spcPts val="795"/>
              </a:spcBef>
              <a:spcAft>
                <a:spcPts val="0"/>
              </a:spcAft>
            </a:pPr>
            <a:r>
              <a:rPr lang="en-US" sz="3200" b="1" kern="0" dirty="0">
                <a:effectLst/>
                <a:latin typeface="Times New Roman" panose="02020603050405020304" pitchFamily="18" charset="0"/>
                <a:ea typeface="Times New Roman" panose="02020603050405020304" pitchFamily="18" charset="0"/>
              </a:rPr>
              <a:t>ADVANTAGES</a:t>
            </a:r>
            <a:r>
              <a:rPr lang="en-US" sz="3200" b="1" kern="0" spc="-1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OF</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THE</a:t>
            </a:r>
            <a:r>
              <a:rPr lang="en-US" sz="3200" b="1" kern="0" spc="-2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KEBANG'S</a:t>
            </a:r>
            <a:r>
              <a:rPr lang="en-US" sz="3200" b="1" kern="0" spc="-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ROLE IN</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JUSTICE </a:t>
            </a:r>
            <a:r>
              <a:rPr lang="en-US" sz="3200" b="1" kern="0" spc="-10" dirty="0">
                <a:effectLst/>
                <a:latin typeface="Times New Roman" panose="02020603050405020304" pitchFamily="18" charset="0"/>
                <a:ea typeface="Times New Roman" panose="02020603050405020304" pitchFamily="18" charset="0"/>
              </a:rPr>
              <a:t>ADMINISTRATION</a:t>
            </a:r>
            <a:endParaRPr lang="en-US" sz="32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C963D146-7332-4652-EC33-CE79E4AE225D}"/>
              </a:ext>
            </a:extLst>
          </p:cNvPr>
          <p:cNvSpPr txBox="1"/>
          <p:nvPr/>
        </p:nvSpPr>
        <p:spPr>
          <a:xfrm>
            <a:off x="351905" y="1980741"/>
            <a:ext cx="11621192" cy="4402744"/>
          </a:xfrm>
          <a:prstGeom prst="rect">
            <a:avLst/>
          </a:prstGeom>
          <a:noFill/>
        </p:spPr>
        <p:txBody>
          <a:bodyPr wrap="square">
            <a:spAutoFit/>
          </a:bodyPr>
          <a:lstStyle/>
          <a:p>
            <a:pPr marL="342900" marR="66040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Accessibility and Proximity: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operates at the village level, making justice administration more accessible to community members. Local residents can approach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easily, as it is familiar and located within their own community. </a:t>
            </a:r>
            <a:endParaRPr lang="en-US" sz="1600" spc="0" dirty="0">
              <a:effectLst/>
              <a:latin typeface="Times New Roman" panose="02020603050405020304" pitchFamily="18" charset="0"/>
              <a:ea typeface="Times New Roman" panose="02020603050405020304" pitchFamily="18" charset="0"/>
            </a:endParaRPr>
          </a:p>
          <a:p>
            <a:pPr marL="342900" marR="661670" lvl="0" indent="-342900" algn="just">
              <a:lnSpc>
                <a:spcPct val="150000"/>
              </a:lnSpc>
              <a:spcBef>
                <a:spcPts val="795"/>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Cultural Sensitivity: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Kebang's</a:t>
            </a:r>
            <a:r>
              <a:rPr lang="en-US" sz="1800" spc="0" dirty="0">
                <a:effectLst/>
                <a:latin typeface="Times New Roman" panose="02020603050405020304" pitchFamily="18" charset="0"/>
                <a:ea typeface="Times New Roman" panose="02020603050405020304" pitchFamily="18" charset="0"/>
              </a:rPr>
              <a:t> adherence to customary laws and practices ensures that justice is administered in a culturally sensitive manner. The council members have a deep understanding of the community's traditions and customs, allowing them to make decisions that respect and reflect the cultural nuances of the community. </a:t>
            </a:r>
          </a:p>
          <a:p>
            <a:pPr marL="342900" marR="661670" lvl="0" indent="-342900" algn="just">
              <a:lnSpc>
                <a:spcPct val="150000"/>
              </a:lnSpc>
              <a:spcBef>
                <a:spcPts val="795"/>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Community</a:t>
            </a:r>
            <a:r>
              <a:rPr lang="en-US" sz="1800" b="1" spc="-7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Involvement</a:t>
            </a:r>
            <a:r>
              <a:rPr lang="en-US" sz="1800" b="1" spc="-60"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and</a:t>
            </a:r>
            <a:r>
              <a:rPr lang="en-US" sz="1800" b="1" spc="-6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Empowerment:</a:t>
            </a:r>
            <a:r>
              <a:rPr lang="en-US" sz="1800" b="1"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50"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7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actively</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involves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 in the justice administration process. Community members have the opportunity to present their grievances, provide evidence, and participate in the decision-making discussions. </a:t>
            </a:r>
            <a:endParaRPr lang="en-US" sz="1600"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71833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D340E8-70C6-8EBC-9640-ECA7429E787B}"/>
              </a:ext>
            </a:extLst>
          </p:cNvPr>
          <p:cNvSpPr txBox="1"/>
          <p:nvPr/>
        </p:nvSpPr>
        <p:spPr>
          <a:xfrm>
            <a:off x="1845425" y="799053"/>
            <a:ext cx="9376755" cy="1077218"/>
          </a:xfrm>
          <a:prstGeom prst="rect">
            <a:avLst/>
          </a:prstGeom>
          <a:noFill/>
        </p:spPr>
        <p:txBody>
          <a:bodyPr wrap="square">
            <a:spAutoFit/>
          </a:bodyPr>
          <a:lstStyle/>
          <a:p>
            <a:pPr marL="685800" marR="0" algn="ctr">
              <a:spcBef>
                <a:spcPts val="770"/>
              </a:spcBef>
              <a:spcAft>
                <a:spcPts val="0"/>
              </a:spcAft>
            </a:pPr>
            <a:r>
              <a:rPr lang="en-US" sz="3200" b="1" kern="0" dirty="0">
                <a:effectLst/>
                <a:latin typeface="Times New Roman" panose="02020603050405020304" pitchFamily="18" charset="0"/>
                <a:ea typeface="Times New Roman" panose="02020603050405020304" pitchFamily="18" charset="0"/>
              </a:rPr>
              <a:t>CHALLENGES</a:t>
            </a:r>
            <a:r>
              <a:rPr lang="en-US" sz="3200" b="1" kern="0" spc="-2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OF</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THE KEBANG'S</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ROLE IN</a:t>
            </a:r>
            <a:r>
              <a:rPr lang="en-US" sz="3200" b="1" kern="0" spc="-1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JUSTICE</a:t>
            </a:r>
            <a:r>
              <a:rPr lang="en-US" sz="3200" b="1" kern="0" spc="-5" dirty="0">
                <a:effectLst/>
                <a:latin typeface="Times New Roman" panose="02020603050405020304" pitchFamily="18" charset="0"/>
                <a:ea typeface="Times New Roman" panose="02020603050405020304" pitchFamily="18" charset="0"/>
              </a:rPr>
              <a:t> </a:t>
            </a:r>
            <a:r>
              <a:rPr lang="en-US" sz="3200" b="1" kern="0" spc="-10" dirty="0">
                <a:effectLst/>
                <a:latin typeface="Times New Roman" panose="02020603050405020304" pitchFamily="18" charset="0"/>
                <a:ea typeface="Times New Roman" panose="02020603050405020304" pitchFamily="18" charset="0"/>
              </a:rPr>
              <a:t>ADMINISTRATION</a:t>
            </a:r>
            <a:endParaRPr lang="en-US" sz="32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275673A2-5959-6B03-AFA8-20EF23E9E2D6}"/>
              </a:ext>
            </a:extLst>
          </p:cNvPr>
          <p:cNvSpPr txBox="1"/>
          <p:nvPr/>
        </p:nvSpPr>
        <p:spPr>
          <a:xfrm>
            <a:off x="-180802" y="1876271"/>
            <a:ext cx="12553603" cy="4539961"/>
          </a:xfrm>
          <a:prstGeom prst="rect">
            <a:avLst/>
          </a:prstGeom>
          <a:noFill/>
        </p:spPr>
        <p:txBody>
          <a:bodyPr wrap="square">
            <a:spAutoFit/>
          </a:bodyPr>
          <a:lstStyle/>
          <a:p>
            <a:pPr marL="1028700" marR="662305" indent="-342900" algn="just">
              <a:lnSpc>
                <a:spcPct val="152000"/>
              </a:lnSpc>
              <a:spcBef>
                <a:spcPts val="1310"/>
              </a:spcBef>
              <a:spcAft>
                <a:spcPts val="0"/>
              </a:spcAft>
              <a:buFont typeface="+mj-lt"/>
              <a:buAutoNum type="arabicPeriod"/>
            </a:pPr>
            <a:r>
              <a:rPr lang="en-US" sz="1800" b="1" spc="0" dirty="0">
                <a:effectLst/>
                <a:latin typeface="Times New Roman" panose="02020603050405020304" pitchFamily="18" charset="0"/>
                <a:ea typeface="Times New Roman" panose="02020603050405020304" pitchFamily="18" charset="0"/>
              </a:rPr>
              <a:t>Lack</a:t>
            </a:r>
            <a:r>
              <a:rPr lang="en-US" sz="1800" b="1" spc="-3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of</a:t>
            </a:r>
            <a:r>
              <a:rPr lang="en-US" sz="1800" b="1" spc="-3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Legal</a:t>
            </a:r>
            <a:r>
              <a:rPr lang="en-US" sz="1800" b="1" spc="-40"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Codification: </a:t>
            </a:r>
            <a:r>
              <a:rPr lang="en-US" sz="1800" spc="0" dirty="0">
                <a:effectLst/>
                <a:latin typeface="Times New Roman" panose="02020603050405020304" pitchFamily="18" charset="0"/>
                <a:ea typeface="Times New Roman" panose="02020603050405020304" pitchFamily="18" charset="0"/>
              </a:rPr>
              <a:t>Customary</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laws,</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while</a:t>
            </a:r>
            <a:r>
              <a:rPr lang="en-US" sz="1800" spc="-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deeply</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ingrained in</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 may lack</a:t>
            </a:r>
            <a:r>
              <a:rPr lang="en-US" sz="1800" spc="39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formal</a:t>
            </a:r>
            <a:r>
              <a:rPr lang="en-US" sz="1800" spc="3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legal</a:t>
            </a:r>
            <a:r>
              <a:rPr lang="en-US" sz="1800" spc="3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codification.</a:t>
            </a:r>
            <a:r>
              <a:rPr lang="en-US" sz="1800" spc="38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This</a:t>
            </a:r>
            <a:r>
              <a:rPr lang="en-US" sz="1800" spc="3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can</a:t>
            </a:r>
            <a:r>
              <a:rPr lang="en-US" sz="1800" spc="3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create</a:t>
            </a:r>
            <a:r>
              <a:rPr lang="en-US" sz="1800" spc="3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challenges</a:t>
            </a:r>
            <a:r>
              <a:rPr lang="en-US" sz="1800" spc="38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a:t>
            </a:r>
            <a:r>
              <a:rPr lang="en-US" sz="1800" spc="3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ensuring</a:t>
            </a:r>
            <a:r>
              <a:rPr lang="en-US" sz="1800" spc="3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consistency</a:t>
            </a:r>
            <a:r>
              <a:rPr lang="en-US" sz="1800" spc="3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 </a:t>
            </a:r>
            <a:r>
              <a:rPr lang="en-US" sz="1800" dirty="0">
                <a:effectLst/>
                <a:latin typeface="Times New Roman" panose="02020603050405020304" pitchFamily="18" charset="0"/>
                <a:ea typeface="Times New Roman" panose="02020603050405020304" pitchFamily="18" charset="0"/>
              </a:rPr>
              <a:t>predictability in decision-making. </a:t>
            </a:r>
            <a:endParaRPr lang="en-US" baseline="30000" dirty="0">
              <a:latin typeface="Times New Roman" panose="02020603050405020304" pitchFamily="18" charset="0"/>
              <a:ea typeface="Times New Roman" panose="02020603050405020304" pitchFamily="18" charset="0"/>
            </a:endParaRPr>
          </a:p>
          <a:p>
            <a:pPr marL="1028700" marR="662305" indent="-342900" algn="just">
              <a:lnSpc>
                <a:spcPct val="152000"/>
              </a:lnSpc>
              <a:spcBef>
                <a:spcPts val="1310"/>
              </a:spcBef>
              <a:spcAft>
                <a:spcPts val="0"/>
              </a:spcAft>
              <a:buFont typeface="+mj-lt"/>
              <a:buAutoNum type="arabicPeriod"/>
            </a:pPr>
            <a:r>
              <a:rPr lang="en-US" sz="1800" b="1" spc="0" dirty="0">
                <a:effectLst/>
                <a:latin typeface="Times New Roman" panose="02020603050405020304" pitchFamily="18" charset="0"/>
                <a:ea typeface="Times New Roman" panose="02020603050405020304" pitchFamily="18" charset="0"/>
              </a:rPr>
              <a:t>Gender and Social Inclusion: </a:t>
            </a:r>
            <a:r>
              <a:rPr lang="en-US" sz="1800" spc="0" dirty="0">
                <a:effectLst/>
                <a:latin typeface="Times New Roman" panose="02020603050405020304" pitchFamily="18" charset="0"/>
                <a:ea typeface="Times New Roman" panose="02020603050405020304" pitchFamily="18" charset="0"/>
              </a:rPr>
              <a:t>Traditionally,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has been predominantly male- dominated, with limited representation of women and marginalized groups. This raises concerns</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about gender and social inclusivity</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 justice administration. </a:t>
            </a:r>
          </a:p>
          <a:p>
            <a:pPr marL="1028700" marR="662305" indent="-342900" algn="just">
              <a:lnSpc>
                <a:spcPct val="152000"/>
              </a:lnSpc>
              <a:spcBef>
                <a:spcPts val="1310"/>
              </a:spcBef>
              <a:spcAft>
                <a:spcPts val="0"/>
              </a:spcAft>
              <a:buFont typeface="+mj-lt"/>
              <a:buAutoNum type="arabicPeriod"/>
            </a:pPr>
            <a:r>
              <a:rPr lang="en-US" sz="1800" b="1" spc="0" dirty="0">
                <a:effectLst/>
                <a:latin typeface="Times New Roman" panose="02020603050405020304" pitchFamily="18" charset="0"/>
                <a:ea typeface="Times New Roman" panose="02020603050405020304" pitchFamily="18" charset="0"/>
              </a:rPr>
              <a:t>Balancing Traditional and Evolving Practices: </a:t>
            </a:r>
            <a:r>
              <a:rPr lang="en-US" sz="1800" spc="0" dirty="0">
                <a:effectLst/>
                <a:latin typeface="Times New Roman" panose="02020603050405020304" pitchFamily="18" charset="0"/>
                <a:ea typeface="Times New Roman" panose="02020603050405020304" pitchFamily="18" charset="0"/>
              </a:rPr>
              <a:t>As society evolves,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faces the challenge of striking a balance between traditional practices and the changing needs of the community. Adapting customary laws to address modern challenges such as land disputes, cybercrimes, and environmental issues requires thoughtful consideration and continuous </a:t>
            </a:r>
            <a:r>
              <a:rPr lang="en-US" sz="1800" spc="-10" dirty="0">
                <a:effectLst/>
                <a:latin typeface="Times New Roman" panose="02020603050405020304" pitchFamily="18" charset="0"/>
                <a:ea typeface="Times New Roman" panose="02020603050405020304" pitchFamily="18" charset="0"/>
              </a:rPr>
              <a:t>dialogue.</a:t>
            </a:r>
            <a:endParaRPr lang="en-US" sz="1800" spc="0" dirty="0">
              <a:effectLst/>
              <a:latin typeface="Times New Roman" panose="02020603050405020304" pitchFamily="18" charset="0"/>
              <a:ea typeface="Times New Roman" panose="02020603050405020304" pitchFamily="18" charset="0"/>
            </a:endParaRPr>
          </a:p>
          <a:p>
            <a:pPr marL="342900" marR="66167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endParaRPr lang="en-US" sz="1600"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12066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A454FA-6726-0EAB-2DA0-3E52A13D0E5E}"/>
              </a:ext>
            </a:extLst>
          </p:cNvPr>
          <p:cNvSpPr txBox="1"/>
          <p:nvPr/>
        </p:nvSpPr>
        <p:spPr>
          <a:xfrm>
            <a:off x="271549" y="1032842"/>
            <a:ext cx="11920451" cy="1077218"/>
          </a:xfrm>
          <a:prstGeom prst="rect">
            <a:avLst/>
          </a:prstGeom>
          <a:noFill/>
        </p:spPr>
        <p:txBody>
          <a:bodyPr wrap="square">
            <a:spAutoFit/>
          </a:bodyPr>
          <a:lstStyle/>
          <a:p>
            <a:pPr marL="685800" marR="0" algn="ctr">
              <a:spcBef>
                <a:spcPts val="795"/>
              </a:spcBef>
              <a:spcAft>
                <a:spcPts val="0"/>
              </a:spcAft>
            </a:pPr>
            <a:r>
              <a:rPr lang="en-US" sz="3200" b="1" kern="0" dirty="0">
                <a:effectLst/>
                <a:latin typeface="Times New Roman" panose="02020603050405020304" pitchFamily="18" charset="0"/>
                <a:ea typeface="Times New Roman" panose="02020603050405020304" pitchFamily="18" charset="0"/>
              </a:rPr>
              <a:t>CHALLENGES</a:t>
            </a:r>
            <a:r>
              <a:rPr lang="en-US" sz="3200" b="1" kern="0" spc="-2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OF</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THE KEBANG'S</a:t>
            </a:r>
            <a:r>
              <a:rPr lang="en-US" sz="3200" b="1" kern="0" spc="-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ROLE IN</a:t>
            </a:r>
            <a:r>
              <a:rPr lang="en-US" sz="3200" b="1" kern="0" spc="-1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SOCIO-POLITICAL</a:t>
            </a:r>
            <a:r>
              <a:rPr lang="en-US" sz="3200" b="1" kern="0" spc="-20" dirty="0">
                <a:effectLst/>
                <a:latin typeface="Times New Roman" panose="02020603050405020304" pitchFamily="18" charset="0"/>
                <a:ea typeface="Times New Roman" panose="02020603050405020304" pitchFamily="18" charset="0"/>
              </a:rPr>
              <a:t> </a:t>
            </a:r>
            <a:r>
              <a:rPr lang="en-US" sz="3200" b="1" kern="0" spc="-10" dirty="0">
                <a:effectLst/>
                <a:latin typeface="Times New Roman" panose="02020603050405020304" pitchFamily="18" charset="0"/>
                <a:ea typeface="Times New Roman" panose="02020603050405020304" pitchFamily="18" charset="0"/>
              </a:rPr>
              <a:t>DYNAMICS</a:t>
            </a:r>
            <a:endParaRPr lang="en-US" sz="32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FE37D8B5-5321-BDC6-8512-25C561DAE914}"/>
              </a:ext>
            </a:extLst>
          </p:cNvPr>
          <p:cNvSpPr txBox="1"/>
          <p:nvPr/>
        </p:nvSpPr>
        <p:spPr>
          <a:xfrm>
            <a:off x="271548" y="2109028"/>
            <a:ext cx="12347171" cy="4697696"/>
          </a:xfrm>
          <a:prstGeom prst="rect">
            <a:avLst/>
          </a:prstGeom>
          <a:noFill/>
        </p:spPr>
        <p:txBody>
          <a:bodyPr wrap="square">
            <a:spAutoFit/>
          </a:bodyPr>
          <a:lstStyle/>
          <a:p>
            <a:pPr marL="342900" marR="655320" lvl="0" indent="-342900" algn="just">
              <a:lnSpc>
                <a:spcPct val="150000"/>
              </a:lnSpc>
              <a:spcBef>
                <a:spcPts val="131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Balancing</a:t>
            </a:r>
            <a:r>
              <a:rPr lang="en-US" sz="1800" b="1" spc="-7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Tradition</a:t>
            </a:r>
            <a:r>
              <a:rPr lang="en-US" sz="1800" b="1" spc="-7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and</a:t>
            </a:r>
            <a:r>
              <a:rPr lang="en-US" sz="1800" b="1" spc="-7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Modernity:</a:t>
            </a:r>
            <a:r>
              <a:rPr lang="en-US" sz="1800" b="1"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faces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challenge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balancing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traditional practices</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with</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evolving</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needs</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aspirations</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a:t>
            </a:r>
            <a:r>
              <a:rPr lang="en-US" sz="1800" spc="-25" dirty="0">
                <a:effectLst/>
                <a:latin typeface="Times New Roman" panose="02020603050405020304" pitchFamily="18" charset="0"/>
                <a:ea typeface="Times New Roman" panose="02020603050405020304" pitchFamily="18" charset="0"/>
              </a:rPr>
              <a:t> </a:t>
            </a:r>
          </a:p>
          <a:p>
            <a:pPr marL="342900" marR="655320" lvl="0" indent="-342900" algn="just">
              <a:lnSpc>
                <a:spcPct val="150000"/>
              </a:lnSpc>
              <a:spcBef>
                <a:spcPts val="1310"/>
              </a:spcBef>
              <a:spcAft>
                <a:spcPts val="0"/>
              </a:spcAft>
              <a:buSzPts val="1200"/>
              <a:buFont typeface="Times New Roman" panose="02020603050405020304" pitchFamily="18" charset="0"/>
              <a:buAutoNum type="arabicPeriod"/>
              <a:tabLst>
                <a:tab pos="685800" algn="l"/>
              </a:tabLst>
            </a:pPr>
            <a:r>
              <a:rPr lang="en-US" sz="1800" b="1" spc="0" dirty="0" err="1">
                <a:effectLst/>
                <a:latin typeface="Times New Roman" panose="02020603050405020304" pitchFamily="18" charset="0"/>
                <a:ea typeface="Times New Roman" panose="02020603050405020304" pitchFamily="18" charset="0"/>
              </a:rPr>
              <a:t>Kebang</a:t>
            </a:r>
            <a:r>
              <a:rPr lang="en-US" sz="1800" b="1" spc="-55"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and</a:t>
            </a:r>
            <a:r>
              <a:rPr lang="en-US" sz="1800" b="1" spc="-50" dirty="0">
                <a:effectLst/>
                <a:latin typeface="Times New Roman" panose="02020603050405020304" pitchFamily="18" charset="0"/>
                <a:ea typeface="Times New Roman" panose="02020603050405020304" pitchFamily="18" charset="0"/>
              </a:rPr>
              <a:t> </a:t>
            </a:r>
            <a:r>
              <a:rPr lang="en-US" sz="1800" b="1" spc="0" dirty="0">
                <a:effectLst/>
                <a:latin typeface="Times New Roman" panose="02020603050405020304" pitchFamily="18" charset="0"/>
                <a:ea typeface="Times New Roman" panose="02020603050405020304" pitchFamily="18" charset="0"/>
              </a:rPr>
              <a:t>Socio-Political</a:t>
            </a:r>
            <a:r>
              <a:rPr lang="en-US" sz="1800" b="1" spc="-75" dirty="0">
                <a:effectLst/>
                <a:latin typeface="Times New Roman" panose="02020603050405020304" pitchFamily="18" charset="0"/>
                <a:ea typeface="Times New Roman" panose="02020603050405020304" pitchFamily="18" charset="0"/>
              </a:rPr>
              <a:t> </a:t>
            </a:r>
            <a:r>
              <a:rPr lang="en-US" sz="1800" b="1" spc="0" dirty="0" err="1">
                <a:effectLst/>
                <a:latin typeface="Times New Roman" panose="02020603050405020304" pitchFamily="18" charset="0"/>
                <a:ea typeface="Times New Roman" panose="02020603050405020304" pitchFamily="18" charset="0"/>
              </a:rPr>
              <a:t>Dynamics:</a:t>
            </a:r>
            <a:r>
              <a:rPr lang="en-US" sz="1800" spc="0" dirty="0" err="1">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traditional</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socio-political</a:t>
            </a:r>
            <a:r>
              <a:rPr lang="en-US" sz="1800" spc="-5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institution</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 Arunachal Pradesh, plays a significant role in shaping the socio-political dynamics of the region.</a:t>
            </a:r>
            <a:r>
              <a:rPr lang="en-US" sz="1800" spc="-45" dirty="0">
                <a:effectLst/>
                <a:latin typeface="Times New Roman" panose="02020603050405020304" pitchFamily="18" charset="0"/>
                <a:ea typeface="Times New Roman" panose="02020603050405020304" pitchFamily="18" charset="0"/>
              </a:rPr>
              <a:t> </a:t>
            </a:r>
          </a:p>
          <a:p>
            <a:pPr marL="342900" marR="655320" lvl="0" indent="-342900" algn="just">
              <a:lnSpc>
                <a:spcPct val="150000"/>
              </a:lnSpc>
              <a:spcBef>
                <a:spcPts val="131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Participatory Decision-Making and Community Involvement: </a:t>
            </a:r>
            <a:r>
              <a:rPr lang="en-US" sz="1800" spc="0" dirty="0">
                <a:effectLst/>
                <a:latin typeface="Times New Roman" panose="02020603050405020304" pitchFamily="18" charset="0"/>
                <a:ea typeface="Times New Roman" panose="02020603050405020304" pitchFamily="18" charset="0"/>
              </a:rPr>
              <a:t>One of the key features of 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is its emphasis on participatory decision-making. The council members facilitate discussions and deliberations, allowing community members to actively participate in the decision-making</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process. </a:t>
            </a:r>
          </a:p>
          <a:p>
            <a:pPr marL="342900" marR="655320" lvl="0" indent="-342900" algn="just">
              <a:lnSpc>
                <a:spcPct val="150000"/>
              </a:lnSpc>
              <a:spcBef>
                <a:spcPts val="131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Representation of Local Interests and Concerns: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serves as a platform for representing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addressing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local</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interests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concerns.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council</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members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act</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as</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advocates for</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a:t>
            </a:r>
            <a:r>
              <a:rPr lang="en-US" sz="1800" spc="-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voicing</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their</a:t>
            </a:r>
            <a:r>
              <a:rPr lang="en-US" sz="1800" spc="-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needs,</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aspirations,</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5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grievances.</a:t>
            </a:r>
            <a:r>
              <a:rPr lang="en-US" sz="1800" spc="-45" dirty="0">
                <a:effectLst/>
                <a:latin typeface="Times New Roman" panose="02020603050405020304" pitchFamily="18" charset="0"/>
                <a:ea typeface="Times New Roman" panose="02020603050405020304" pitchFamily="18" charset="0"/>
              </a:rPr>
              <a:t> </a:t>
            </a:r>
            <a:endParaRPr lang="en-US" sz="1600"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295986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422752F-7BBD-72B3-61A4-27EDE6585A10}"/>
              </a:ext>
            </a:extLst>
          </p:cNvPr>
          <p:cNvSpPr txBox="1"/>
          <p:nvPr/>
        </p:nvSpPr>
        <p:spPr>
          <a:xfrm>
            <a:off x="1579419" y="815678"/>
            <a:ext cx="9659388" cy="1077218"/>
          </a:xfrm>
          <a:prstGeom prst="rect">
            <a:avLst/>
          </a:prstGeom>
          <a:noFill/>
        </p:spPr>
        <p:txBody>
          <a:bodyPr wrap="square">
            <a:spAutoFit/>
          </a:bodyPr>
          <a:lstStyle/>
          <a:p>
            <a:pPr marL="685800" marR="0" algn="ctr">
              <a:spcBef>
                <a:spcPts val="860"/>
              </a:spcBef>
              <a:spcAft>
                <a:spcPts val="0"/>
              </a:spcAft>
            </a:pPr>
            <a:r>
              <a:rPr lang="en-US" sz="3200" b="1" kern="0" dirty="0">
                <a:effectLst/>
                <a:latin typeface="Times New Roman" panose="02020603050405020304" pitchFamily="18" charset="0"/>
                <a:ea typeface="Times New Roman" panose="02020603050405020304" pitchFamily="18" charset="0"/>
              </a:rPr>
              <a:t>ADVANTAGES</a:t>
            </a:r>
            <a:r>
              <a:rPr lang="en-US" sz="3200" b="1" kern="0" spc="-1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OF</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THE</a:t>
            </a:r>
            <a:r>
              <a:rPr lang="en-US" sz="3200" b="1" kern="0" spc="-2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KEBANG'S</a:t>
            </a:r>
            <a:r>
              <a:rPr lang="en-US" sz="3200" b="1" kern="0" spc="-5"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ROLE IN</a:t>
            </a:r>
            <a:r>
              <a:rPr lang="en-US" sz="3200" b="1" kern="0" spc="10" dirty="0">
                <a:effectLst/>
                <a:latin typeface="Times New Roman" panose="02020603050405020304" pitchFamily="18" charset="0"/>
                <a:ea typeface="Times New Roman" panose="02020603050405020304" pitchFamily="18" charset="0"/>
              </a:rPr>
              <a:t> </a:t>
            </a:r>
            <a:r>
              <a:rPr lang="en-US" sz="3200" b="1" kern="0" dirty="0">
                <a:effectLst/>
                <a:latin typeface="Times New Roman" panose="02020603050405020304" pitchFamily="18" charset="0"/>
                <a:ea typeface="Times New Roman" panose="02020603050405020304" pitchFamily="18" charset="0"/>
              </a:rPr>
              <a:t>SOCIO-POLITICAL</a:t>
            </a:r>
            <a:r>
              <a:rPr lang="en-US" sz="3200" b="1" kern="0" spc="-15" dirty="0">
                <a:effectLst/>
                <a:latin typeface="Times New Roman" panose="02020603050405020304" pitchFamily="18" charset="0"/>
                <a:ea typeface="Times New Roman" panose="02020603050405020304" pitchFamily="18" charset="0"/>
              </a:rPr>
              <a:t> </a:t>
            </a:r>
            <a:r>
              <a:rPr lang="en-US" sz="3200" b="1" kern="0" spc="-10" dirty="0">
                <a:effectLst/>
                <a:latin typeface="Times New Roman" panose="02020603050405020304" pitchFamily="18" charset="0"/>
                <a:ea typeface="Times New Roman" panose="02020603050405020304" pitchFamily="18" charset="0"/>
              </a:rPr>
              <a:t>DYNAMICS</a:t>
            </a:r>
            <a:endParaRPr lang="en-US" sz="32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7CF4DB41-1219-5D2F-286E-BBCC577D176C}"/>
              </a:ext>
            </a:extLst>
          </p:cNvPr>
          <p:cNvSpPr txBox="1"/>
          <p:nvPr/>
        </p:nvSpPr>
        <p:spPr>
          <a:xfrm>
            <a:off x="749531" y="1892896"/>
            <a:ext cx="11319163" cy="4197559"/>
          </a:xfrm>
          <a:prstGeom prst="rect">
            <a:avLst/>
          </a:prstGeom>
          <a:noFill/>
        </p:spPr>
        <p:txBody>
          <a:bodyPr wrap="square">
            <a:spAutoFit/>
          </a:bodyPr>
          <a:lstStyle/>
          <a:p>
            <a:pPr marL="342900" marR="66040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Grassroots Democracy: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serves as a grassroots democratic institution, allowing community members to actively participate in the decision-making processes. </a:t>
            </a:r>
            <a:endParaRPr lang="en-US" sz="1600" spc="0" dirty="0">
              <a:effectLst/>
              <a:latin typeface="Times New Roman" panose="02020603050405020304" pitchFamily="18" charset="0"/>
              <a:ea typeface="Times New Roman" panose="02020603050405020304" pitchFamily="18" charset="0"/>
            </a:endParaRPr>
          </a:p>
          <a:p>
            <a:pPr marL="342900" marR="66040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Preservation of Indigenous Identity: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a:t>
            </a:r>
            <a:r>
              <a:rPr lang="en-US" sz="1800" spc="0" dirty="0">
                <a:effectLst/>
                <a:latin typeface="Times New Roman" panose="02020603050405020304" pitchFamily="18" charset="0"/>
                <a:ea typeface="Times New Roman" panose="02020603050405020304" pitchFamily="18" charset="0"/>
              </a:rPr>
              <a:t> plays a pivotal role in preserving the indigenous</a:t>
            </a:r>
            <a:r>
              <a:rPr lang="en-US" sz="1800" spc="-2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identity</a:t>
            </a:r>
            <a:r>
              <a:rPr lang="en-US" sz="1800" spc="-7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a:t>
            </a:r>
            <a:r>
              <a:rPr lang="en-US" sz="1800" spc="-2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It</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ensures</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that</a:t>
            </a:r>
            <a:r>
              <a:rPr lang="en-US" sz="1800" spc="-3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decisions</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policies</a:t>
            </a:r>
            <a:r>
              <a:rPr lang="en-US" sz="1800" spc="-4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are</a:t>
            </a:r>
            <a:r>
              <a:rPr lang="en-US" sz="1800" spc="-1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line</a:t>
            </a:r>
            <a:r>
              <a:rPr lang="en-US" sz="1800" spc="-4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with</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 community's cultural heritage, traditions, and customs. </a:t>
            </a:r>
          </a:p>
          <a:p>
            <a:pPr marL="342900" marR="66040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Community Cohesion and Social Capital: </a:t>
            </a:r>
            <a:r>
              <a:rPr lang="en-US" sz="1800" spc="0" dirty="0">
                <a:effectLst/>
                <a:latin typeface="Times New Roman" panose="02020603050405020304" pitchFamily="18" charset="0"/>
                <a:ea typeface="Times New Roman" panose="02020603050405020304" pitchFamily="18" charset="0"/>
              </a:rPr>
              <a:t>The </a:t>
            </a:r>
            <a:r>
              <a:rPr lang="en-US" sz="1800" spc="0" dirty="0" err="1">
                <a:effectLst/>
                <a:latin typeface="Times New Roman" panose="02020603050405020304" pitchFamily="18" charset="0"/>
                <a:ea typeface="Times New Roman" panose="02020603050405020304" pitchFamily="18" charset="0"/>
              </a:rPr>
              <a:t>Kebang's</a:t>
            </a:r>
            <a:r>
              <a:rPr lang="en-US" sz="1800" spc="0" dirty="0">
                <a:effectLst/>
                <a:latin typeface="Times New Roman" panose="02020603050405020304" pitchFamily="18" charset="0"/>
                <a:ea typeface="Times New Roman" panose="02020603050405020304" pitchFamily="18" charset="0"/>
              </a:rPr>
              <a:t> emphasis on community involvement and participatory</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decision-making fosters community</a:t>
            </a:r>
            <a:r>
              <a:rPr lang="en-US" sz="1800" spc="-3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cohesion</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 builds social capital. </a:t>
            </a:r>
          </a:p>
          <a:p>
            <a:pPr marL="342900" marR="660400" lvl="0" indent="-342900" algn="just">
              <a:lnSpc>
                <a:spcPct val="150000"/>
              </a:lnSpc>
              <a:spcBef>
                <a:spcPts val="0"/>
              </a:spcBef>
              <a:spcAft>
                <a:spcPts val="0"/>
              </a:spcAft>
              <a:buSzPts val="1200"/>
              <a:buFont typeface="Times New Roman" panose="02020603050405020304" pitchFamily="18" charset="0"/>
              <a:buAutoNum type="arabicPeriod"/>
              <a:tabLst>
                <a:tab pos="685800" algn="l"/>
              </a:tabLst>
            </a:pPr>
            <a:r>
              <a:rPr lang="en-US" sz="1800" b="1" spc="0" dirty="0">
                <a:effectLst/>
                <a:latin typeface="Times New Roman" panose="02020603050405020304" pitchFamily="18" charset="0"/>
                <a:ea typeface="Times New Roman" panose="02020603050405020304" pitchFamily="18" charset="0"/>
              </a:rPr>
              <a:t>Challenges of </a:t>
            </a:r>
            <a:r>
              <a:rPr lang="en-US" sz="1800" b="1" spc="0" dirty="0" err="1">
                <a:effectLst/>
                <a:latin typeface="Times New Roman" panose="02020603050405020304" pitchFamily="18" charset="0"/>
                <a:ea typeface="Times New Roman" panose="02020603050405020304" pitchFamily="18" charset="0"/>
              </a:rPr>
              <a:t>theKebang's</a:t>
            </a:r>
            <a:r>
              <a:rPr lang="en-US" sz="1800" b="1" spc="0" dirty="0">
                <a:effectLst/>
                <a:latin typeface="Times New Roman" panose="02020603050405020304" pitchFamily="18" charset="0"/>
                <a:ea typeface="Times New Roman" panose="02020603050405020304" pitchFamily="18" charset="0"/>
              </a:rPr>
              <a:t> Role in Socio-Political </a:t>
            </a:r>
            <a:r>
              <a:rPr lang="en-US" sz="1800" b="1" spc="0" dirty="0" err="1">
                <a:effectLst/>
                <a:latin typeface="Times New Roman" panose="02020603050405020304" pitchFamily="18" charset="0"/>
                <a:ea typeface="Times New Roman" panose="02020603050405020304" pitchFamily="18" charset="0"/>
              </a:rPr>
              <a:t>Dynamics:</a:t>
            </a:r>
            <a:r>
              <a:rPr lang="en-US" sz="1800" spc="0" dirty="0" err="1">
                <a:effectLst/>
                <a:latin typeface="Times New Roman" panose="02020603050405020304" pitchFamily="18" charset="0"/>
                <a:ea typeface="Times New Roman" panose="02020603050405020304" pitchFamily="18" charset="0"/>
              </a:rPr>
              <a:t>Balancing</a:t>
            </a:r>
            <a:r>
              <a:rPr lang="en-US" sz="1800" spc="0" dirty="0">
                <a:effectLst/>
                <a:latin typeface="Times New Roman" panose="02020603050405020304" pitchFamily="18" charset="0"/>
                <a:ea typeface="Times New Roman" panose="02020603050405020304" pitchFamily="18" charset="0"/>
              </a:rPr>
              <a:t> Tradition and Modernity:</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spc="0" dirty="0" err="1">
                <a:effectLst/>
                <a:latin typeface="Times New Roman" panose="02020603050405020304" pitchFamily="18" charset="0"/>
                <a:ea typeface="Times New Roman" panose="02020603050405020304" pitchFamily="18" charset="0"/>
              </a:rPr>
              <a:t>Kebang</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faces</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challenge</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balancing</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traditional</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practices</a:t>
            </a:r>
            <a:r>
              <a:rPr lang="en-US" sz="1800" spc="-7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with</a:t>
            </a:r>
            <a:r>
              <a:rPr lang="en-US" sz="1800" spc="-7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evolving needs</a:t>
            </a:r>
            <a:r>
              <a:rPr lang="en-US" sz="1800" spc="20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and</a:t>
            </a:r>
            <a:r>
              <a:rPr lang="en-US" sz="1800" spc="29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aspirations</a:t>
            </a:r>
            <a:r>
              <a:rPr lang="en-US" sz="1800" spc="20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a:t>
            </a:r>
            <a:r>
              <a:rPr lang="en-US" sz="1800" spc="20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29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community.</a:t>
            </a:r>
            <a:r>
              <a:rPr lang="en-US" sz="1800" spc="305" dirty="0">
                <a:effectLst/>
                <a:latin typeface="Times New Roman" panose="02020603050405020304" pitchFamily="18" charset="0"/>
                <a:ea typeface="Times New Roman" panose="02020603050405020304" pitchFamily="18" charset="0"/>
              </a:rPr>
              <a:t> </a:t>
            </a:r>
            <a:endParaRPr lang="en-US" sz="1600"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6676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03D724-01BC-90B5-3371-2076BCB8DDDC}"/>
              </a:ext>
            </a:extLst>
          </p:cNvPr>
          <p:cNvSpPr txBox="1"/>
          <p:nvPr/>
        </p:nvSpPr>
        <p:spPr>
          <a:xfrm>
            <a:off x="2460568" y="738047"/>
            <a:ext cx="8129847" cy="1077218"/>
          </a:xfrm>
          <a:prstGeom prst="rect">
            <a:avLst/>
          </a:prstGeom>
          <a:noFill/>
        </p:spPr>
        <p:txBody>
          <a:bodyPr wrap="square">
            <a:spAutoFit/>
          </a:bodyPr>
          <a:lstStyle/>
          <a:p>
            <a:pPr algn="ctr"/>
            <a:r>
              <a:rPr lang="en-US" sz="3200" b="1" dirty="0">
                <a:effectLst/>
                <a:latin typeface="Times New Roman" panose="02020603050405020304" pitchFamily="18" charset="0"/>
                <a:ea typeface="Times New Roman" panose="02020603050405020304" pitchFamily="18" charset="0"/>
              </a:rPr>
              <a:t>HYPOTHETICAL CASE STUDIES AND EXAMPLES </a:t>
            </a:r>
            <a:endParaRPr lang="en-US" sz="3200" b="1" dirty="0"/>
          </a:p>
        </p:txBody>
      </p:sp>
      <p:sp>
        <p:nvSpPr>
          <p:cNvPr id="7" name="TextBox 6">
            <a:extLst>
              <a:ext uri="{FF2B5EF4-FFF2-40B4-BE49-F238E27FC236}">
                <a16:creationId xmlns:a16="http://schemas.microsoft.com/office/drawing/2014/main" id="{262FFFEC-6857-04BF-3518-EF04E634216B}"/>
              </a:ext>
            </a:extLst>
          </p:cNvPr>
          <p:cNvSpPr txBox="1"/>
          <p:nvPr/>
        </p:nvSpPr>
        <p:spPr>
          <a:xfrm>
            <a:off x="169025" y="1829444"/>
            <a:ext cx="11853949" cy="5028556"/>
          </a:xfrm>
          <a:prstGeom prst="rect">
            <a:avLst/>
          </a:prstGeom>
          <a:noFill/>
        </p:spPr>
        <p:txBody>
          <a:bodyPr wrap="square">
            <a:spAutoFit/>
          </a:bodyPr>
          <a:lstStyle/>
          <a:p>
            <a:pPr marL="971550" marR="3427095" indent="-285750" algn="l">
              <a:lnSpc>
                <a:spcPct val="150000"/>
              </a:lnSpc>
              <a:spcBef>
                <a:spcPts val="770"/>
              </a:spcBef>
              <a:spcAft>
                <a:spcPts val="0"/>
              </a:spcAft>
              <a:buFont typeface="Arial" panose="020B0604020202020204" pitchFamily="34" charset="0"/>
              <a:buChar char="•"/>
            </a:pPr>
            <a:r>
              <a:rPr lang="en-US" sz="1800" b="1" kern="0" dirty="0">
                <a:effectLst/>
                <a:latin typeface="Times New Roman" panose="02020603050405020304" pitchFamily="18" charset="0"/>
                <a:ea typeface="Times New Roman" panose="02020603050405020304" pitchFamily="18" charset="0"/>
              </a:rPr>
              <a:t>Case</a:t>
            </a:r>
            <a:r>
              <a:rPr lang="en-US" sz="1800" b="1" kern="0" spc="-2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Study</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1:</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Resolution</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of</a:t>
            </a:r>
            <a:r>
              <a:rPr lang="en-US" sz="1800" b="1" kern="0" spc="-3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the</a:t>
            </a:r>
            <a:r>
              <a:rPr lang="en-US" sz="1800" b="1" kern="0" spc="-4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Land</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Dispute</a:t>
            </a:r>
          </a:p>
          <a:p>
            <a:pPr marL="68580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In</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village</a:t>
            </a:r>
            <a:r>
              <a:rPr lang="en-US" sz="1800" spc="2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Arunachal</a:t>
            </a:r>
            <a:r>
              <a:rPr lang="en-US" sz="1800" spc="20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Pradesh,</a:t>
            </a:r>
            <a:r>
              <a:rPr lang="en-US" sz="1800" spc="2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land</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dispute</a:t>
            </a:r>
            <a:r>
              <a:rPr lang="en-US" sz="1800" spc="2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emerged</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between</a:t>
            </a:r>
            <a:r>
              <a:rPr lang="en-US" sz="1800" spc="2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two</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families</a:t>
            </a:r>
            <a:r>
              <a:rPr lang="en-US" sz="1800" spc="2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over</a:t>
            </a:r>
            <a:r>
              <a:rPr lang="en-US" sz="1800" spc="260" dirty="0">
                <a:effectLst/>
                <a:latin typeface="Times New Roman" panose="02020603050405020304" pitchFamily="18" charset="0"/>
                <a:ea typeface="Times New Roman" panose="02020603050405020304" pitchFamily="18" charset="0"/>
              </a:rPr>
              <a:t> </a:t>
            </a:r>
            <a:r>
              <a:rPr lang="en-US" sz="1800" spc="-50" dirty="0">
                <a:effectLst/>
                <a:latin typeface="Times New Roman" panose="02020603050405020304" pitchFamily="18" charset="0"/>
                <a:ea typeface="Times New Roman" panose="02020603050405020304" pitchFamily="18" charset="0"/>
              </a:rPr>
              <a:t>a</a:t>
            </a:r>
            <a:r>
              <a:rPr lang="en-US" spc="-50"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boundary</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issue.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dispute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escalated,</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causing</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tension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discord</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within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community.</a:t>
            </a:r>
            <a:r>
              <a:rPr lang="en-US" sz="1800" spc="-30" dirty="0">
                <a:effectLst/>
                <a:latin typeface="Times New Roman" panose="02020603050405020304" pitchFamily="18" charset="0"/>
                <a:ea typeface="Times New Roman" panose="02020603050405020304" pitchFamily="18" charset="0"/>
              </a:rPr>
              <a:t> </a:t>
            </a:r>
          </a:p>
          <a:p>
            <a:pPr marL="971550" marR="0" indent="-285750" algn="just">
              <a:lnSpc>
                <a:spcPct val="150000"/>
              </a:lnSpc>
              <a:spcBef>
                <a:spcPts val="0"/>
              </a:spcBef>
              <a:spcAft>
                <a:spcPts val="0"/>
              </a:spcAft>
              <a:buFont typeface="Arial" panose="020B0604020202020204" pitchFamily="34" charset="0"/>
              <a:buChar char="•"/>
            </a:pPr>
            <a:r>
              <a:rPr lang="en-US" sz="1800" b="1" kern="0" dirty="0">
                <a:effectLst/>
                <a:latin typeface="Times New Roman" panose="02020603050405020304" pitchFamily="18" charset="0"/>
                <a:ea typeface="Times New Roman" panose="02020603050405020304" pitchFamily="18" charset="0"/>
              </a:rPr>
              <a:t>Case</a:t>
            </a:r>
            <a:r>
              <a:rPr lang="en-US" sz="1800" b="1" kern="0" spc="-2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Study</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2:</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Community</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Development</a:t>
            </a:r>
            <a:r>
              <a:rPr lang="en-US" sz="1800" b="1" kern="0" spc="-10" dirty="0">
                <a:effectLst/>
                <a:latin typeface="Times New Roman" panose="02020603050405020304" pitchFamily="18" charset="0"/>
                <a:ea typeface="Times New Roman" panose="02020603050405020304" pitchFamily="18" charset="0"/>
              </a:rPr>
              <a:t> Initiatives</a:t>
            </a:r>
          </a:p>
          <a:p>
            <a:pPr marL="685800" algn="just">
              <a:lnSpc>
                <a:spcPct val="150000"/>
              </a:lnSpc>
            </a:pPr>
            <a:r>
              <a:rPr lang="en-US" sz="1800" dirty="0">
                <a:effectLst/>
                <a:latin typeface="Times New Roman" panose="02020603050405020304" pitchFamily="18" charset="0"/>
                <a:ea typeface="Times New Roman" panose="02020603050405020304" pitchFamily="18" charset="0"/>
              </a:rPr>
              <a:t>In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another village,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initiated a community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development project to address the lack of</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access to clean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drinking water. </a:t>
            </a:r>
          </a:p>
          <a:p>
            <a:pPr marL="971550" indent="-285750" algn="just">
              <a:lnSpc>
                <a:spcPct val="150000"/>
              </a:lnSpc>
              <a:buFont typeface="Arial" panose="020B0604020202020204" pitchFamily="34" charset="0"/>
              <a:buChar char="•"/>
            </a:pPr>
            <a:r>
              <a:rPr lang="en-US" sz="1800" b="1" kern="0" dirty="0">
                <a:effectLst/>
                <a:latin typeface="Times New Roman" panose="02020603050405020304" pitchFamily="18" charset="0"/>
                <a:ea typeface="Times New Roman" panose="02020603050405020304" pitchFamily="18" charset="0"/>
              </a:rPr>
              <a:t>Case</a:t>
            </a:r>
            <a:r>
              <a:rPr lang="en-US" sz="1800" b="1" kern="0" spc="-3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Study</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3:</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Environmental</a:t>
            </a:r>
            <a:r>
              <a:rPr lang="en-US" sz="1800" b="1" kern="0" spc="-3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Conservation</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and</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Resource</a:t>
            </a:r>
            <a:r>
              <a:rPr lang="en-US" sz="1800" b="1" kern="0" spc="-15" dirty="0">
                <a:effectLst/>
                <a:latin typeface="Times New Roman" panose="02020603050405020304" pitchFamily="18" charset="0"/>
                <a:ea typeface="Times New Roman" panose="02020603050405020304" pitchFamily="18" charset="0"/>
              </a:rPr>
              <a:t> </a:t>
            </a:r>
            <a:r>
              <a:rPr lang="en-US" sz="1800" b="1" kern="0" spc="-10" dirty="0">
                <a:effectLst/>
                <a:latin typeface="Times New Roman" panose="02020603050405020304" pitchFamily="18" charset="0"/>
                <a:ea typeface="Times New Roman" panose="02020603050405020304" pitchFamily="18" charset="0"/>
              </a:rPr>
              <a:t>Management</a:t>
            </a:r>
          </a:p>
          <a:p>
            <a:pPr marL="685800" algn="just">
              <a:lnSpc>
                <a:spcPct val="150000"/>
              </a:lnSpc>
            </a:pPr>
            <a:r>
              <a:rPr lang="en-US" sz="1800" dirty="0">
                <a:effectLst/>
                <a:latin typeface="Times New Roman" panose="02020603050405020304" pitchFamily="18" charset="0"/>
                <a:ea typeface="Times New Roman" panose="02020603050405020304" pitchFamily="18" charset="0"/>
              </a:rPr>
              <a:t>In a village located near a pristine forest area,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played a crucial</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role in addressing the challenges of environmental conservation and resource management. </a:t>
            </a:r>
          </a:p>
          <a:p>
            <a:pPr marL="971550" indent="-285750" algn="just">
              <a:lnSpc>
                <a:spcPct val="150000"/>
              </a:lnSpc>
              <a:buFont typeface="Arial" panose="020B0604020202020204" pitchFamily="34" charset="0"/>
              <a:buChar char="•"/>
            </a:pPr>
            <a:r>
              <a:rPr lang="en-US" sz="1800" b="1" kern="0" dirty="0">
                <a:effectLst/>
                <a:latin typeface="Times New Roman" panose="02020603050405020304" pitchFamily="18" charset="0"/>
                <a:ea typeface="Times New Roman" panose="02020603050405020304" pitchFamily="18" charset="0"/>
              </a:rPr>
              <a:t>Case</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Study</a:t>
            </a:r>
            <a:r>
              <a:rPr lang="en-US" sz="1800" b="1" kern="0" spc="-10"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4:</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Conflict Resolution</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in</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Inter-Village</a:t>
            </a:r>
            <a:r>
              <a:rPr lang="en-US" sz="1800" b="1" kern="0" spc="-10" dirty="0">
                <a:effectLst/>
                <a:latin typeface="Times New Roman" panose="02020603050405020304" pitchFamily="18" charset="0"/>
                <a:ea typeface="Times New Roman" panose="02020603050405020304" pitchFamily="18" charset="0"/>
              </a:rPr>
              <a:t> Disputes</a:t>
            </a:r>
          </a:p>
          <a:p>
            <a:pPr marL="685800" algn="just">
              <a:lnSpc>
                <a:spcPct val="150000"/>
              </a:lnSpc>
            </a:pPr>
            <a:r>
              <a:rPr lang="en-US" sz="1800" dirty="0">
                <a:effectLst/>
                <a:latin typeface="Times New Roman" panose="02020603050405020304" pitchFamily="18" charset="0"/>
                <a:ea typeface="Times New Roman" panose="02020603050405020304" pitchFamily="18" charset="0"/>
              </a:rPr>
              <a:t>Inter-village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conflicts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can</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arise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due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various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factors,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resource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competition,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historical grievances, or disputes over territorial claims. </a:t>
            </a:r>
            <a:endParaRPr lang="en-US" sz="1800" b="1" kern="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52125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9924AE-17AB-8B15-E097-7A8CD5BABED2}"/>
              </a:ext>
            </a:extLst>
          </p:cNvPr>
          <p:cNvSpPr txBox="1"/>
          <p:nvPr/>
        </p:nvSpPr>
        <p:spPr>
          <a:xfrm>
            <a:off x="2265218" y="821174"/>
            <a:ext cx="8325196" cy="1323439"/>
          </a:xfrm>
          <a:prstGeom prst="rect">
            <a:avLst/>
          </a:prstGeom>
          <a:noFill/>
        </p:spPr>
        <p:txBody>
          <a:bodyPr wrap="square">
            <a:spAutoFit/>
          </a:bodyPr>
          <a:lstStyle/>
          <a:p>
            <a:pPr algn="ctr"/>
            <a:r>
              <a:rPr lang="en-US" sz="4000" b="1" dirty="0">
                <a:effectLst/>
                <a:latin typeface="Times New Roman" panose="02020603050405020304" pitchFamily="18" charset="0"/>
                <a:ea typeface="Times New Roman" panose="02020603050405020304" pitchFamily="18" charset="0"/>
              </a:rPr>
              <a:t>FINDINGS AND FUTURE DIRECTIONS </a:t>
            </a:r>
            <a:endParaRPr lang="en-US" sz="4000" dirty="0"/>
          </a:p>
        </p:txBody>
      </p:sp>
      <p:sp>
        <p:nvSpPr>
          <p:cNvPr id="7" name="TextBox 6">
            <a:extLst>
              <a:ext uri="{FF2B5EF4-FFF2-40B4-BE49-F238E27FC236}">
                <a16:creationId xmlns:a16="http://schemas.microsoft.com/office/drawing/2014/main" id="{8C254A33-315D-0DE1-4CF9-7F068A945926}"/>
              </a:ext>
            </a:extLst>
          </p:cNvPr>
          <p:cNvSpPr txBox="1"/>
          <p:nvPr/>
        </p:nvSpPr>
        <p:spPr>
          <a:xfrm>
            <a:off x="0" y="2144613"/>
            <a:ext cx="11925993" cy="4466864"/>
          </a:xfrm>
          <a:prstGeom prst="rect">
            <a:avLst/>
          </a:prstGeom>
          <a:noFill/>
        </p:spPr>
        <p:txBody>
          <a:bodyPr wrap="square">
            <a:spAutoFit/>
          </a:bodyPr>
          <a:lstStyle/>
          <a:p>
            <a:pPr marL="971550" marR="664845" indent="-285750" algn="just">
              <a:lnSpc>
                <a:spcPct val="150000"/>
              </a:lnSpc>
              <a:spcBef>
                <a:spcPts val="720"/>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findings of this research contribute to the understanding of the </a:t>
            </a:r>
            <a:r>
              <a:rPr lang="en-US" sz="1800" dirty="0" err="1">
                <a:effectLst/>
                <a:latin typeface="Times New Roman" panose="02020603050405020304" pitchFamily="18" charset="0"/>
                <a:ea typeface="Times New Roman" panose="02020603050405020304" pitchFamily="18" charset="0"/>
              </a:rPr>
              <a:t>Kebang's</a:t>
            </a:r>
            <a:r>
              <a:rPr lang="en-US" sz="1800" dirty="0">
                <a:effectLst/>
                <a:latin typeface="Times New Roman" panose="02020603050405020304" pitchFamily="18" charset="0"/>
                <a:ea typeface="Times New Roman" panose="02020603050405020304" pitchFamily="18" charset="0"/>
              </a:rPr>
              <a:t> significance in Arunachal Pradesh, highlighting its role in providing accessible justice, preserving indigenous identity, and fostering community cohesion. The policy implications provide guidance for practical implementation and further research.</a:t>
            </a:r>
          </a:p>
          <a:p>
            <a:pPr marL="971550" marR="664845" indent="-285750" algn="just">
              <a:lnSpc>
                <a:spcPct val="150000"/>
              </a:lnSpc>
              <a:spcBef>
                <a:spcPts val="720"/>
              </a:spcBef>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Future directions for research can explore in-depth case studies, comparative analysis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other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traditional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institutions, 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impact of</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policy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interventions on the functioning and effectiveness of the </a:t>
            </a:r>
            <a:r>
              <a:rPr lang="en-US" sz="1800" dirty="0" err="1">
                <a:effectLst/>
                <a:latin typeface="Times New Roman" panose="02020603050405020304" pitchFamily="18" charset="0"/>
                <a:ea typeface="Times New Roman" panose="02020603050405020304" pitchFamily="18" charset="0"/>
              </a:rPr>
              <a:t>Kebang</a:t>
            </a:r>
            <a:r>
              <a:rPr lang="en-US" sz="1800" dirty="0">
                <a:effectLst/>
                <a:latin typeface="Times New Roman" panose="02020603050405020304" pitchFamily="18" charset="0"/>
                <a:ea typeface="Times New Roman" panose="02020603050405020304" pitchFamily="18" charset="0"/>
              </a:rPr>
              <a:t>. </a:t>
            </a:r>
          </a:p>
          <a:p>
            <a:pPr marL="971550" marR="664845" indent="-285750" algn="just">
              <a:lnSpc>
                <a:spcPct val="150000"/>
              </a:lnSpc>
              <a:spcBef>
                <a:spcPts val="720"/>
              </a:spcBef>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Continued research and practical implementation can further enhance the </a:t>
            </a:r>
            <a:r>
              <a:rPr lang="en-US" sz="1800" dirty="0" err="1">
                <a:effectLst/>
                <a:latin typeface="Times New Roman" panose="02020603050405020304" pitchFamily="18" charset="0"/>
                <a:ea typeface="Times New Roman" panose="02020603050405020304" pitchFamily="18" charset="0"/>
              </a:rPr>
              <a:t>Kebang's</a:t>
            </a:r>
            <a:r>
              <a:rPr lang="en-US" sz="1800" dirty="0">
                <a:effectLst/>
                <a:latin typeface="Times New Roman" panose="02020603050405020304" pitchFamily="18" charset="0"/>
                <a:ea typeface="Times New Roman" panose="02020603050405020304" pitchFamily="18" charset="0"/>
              </a:rPr>
              <a:t> role in justice administration and socio- political dynamics, contributing to the overall well-being and development of Arunachal </a:t>
            </a:r>
            <a:r>
              <a:rPr lang="en-US" sz="1800" spc="-10" dirty="0">
                <a:effectLst/>
                <a:latin typeface="Times New Roman" panose="02020603050405020304" pitchFamily="18" charset="0"/>
                <a:ea typeface="Times New Roman" panose="02020603050405020304" pitchFamily="18" charset="0"/>
              </a:rPr>
              <a:t>Pradesh.</a:t>
            </a:r>
            <a:endParaRPr lang="en-US" sz="1800" dirty="0">
              <a:effectLst/>
              <a:latin typeface="Times New Roman" panose="02020603050405020304" pitchFamily="18" charset="0"/>
              <a:ea typeface="Times New Roman" panose="02020603050405020304" pitchFamily="18" charset="0"/>
            </a:endParaRPr>
          </a:p>
          <a:p>
            <a:pPr marL="971550" marR="664845" indent="-285750" algn="just">
              <a:lnSpc>
                <a:spcPct val="150000"/>
              </a:lnSpc>
              <a:spcBef>
                <a:spcPts val="720"/>
              </a:spcBef>
              <a:spcAft>
                <a:spcPts val="0"/>
              </a:spcAft>
              <a:buFont typeface="Arial" panose="020B0604020202020204" pitchFamily="34" charset="0"/>
              <a:buChar char="•"/>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25449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13905DF-CB3F-0BE9-F7D3-607EEAAF7195}"/>
              </a:ext>
            </a:extLst>
          </p:cNvPr>
          <p:cNvSpPr txBox="1"/>
          <p:nvPr/>
        </p:nvSpPr>
        <p:spPr>
          <a:xfrm>
            <a:off x="2747357" y="472039"/>
            <a:ext cx="6093228" cy="707886"/>
          </a:xfrm>
          <a:prstGeom prst="rect">
            <a:avLst/>
          </a:prstGeom>
          <a:noFill/>
        </p:spPr>
        <p:txBody>
          <a:bodyPr wrap="square">
            <a:spAutoFit/>
          </a:bodyPr>
          <a:lstStyle/>
          <a:p>
            <a:pPr marL="685800" marR="0" algn="ctr">
              <a:spcBef>
                <a:spcPts val="835"/>
              </a:spcBef>
              <a:spcAft>
                <a:spcPts val="0"/>
              </a:spcAft>
            </a:pPr>
            <a:r>
              <a:rPr lang="en-US" sz="4000" b="1" kern="0" spc="-10" dirty="0">
                <a:effectLst/>
                <a:latin typeface="Times New Roman" panose="02020603050405020304" pitchFamily="18" charset="0"/>
                <a:ea typeface="Times New Roman" panose="02020603050405020304" pitchFamily="18" charset="0"/>
              </a:rPr>
              <a:t>BIBLIOGRAPHY</a:t>
            </a:r>
            <a:endParaRPr lang="en-US" sz="4000" b="1" kern="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9B599DD2-21CE-8F23-5B4B-BF4A6F8B0E66}"/>
              </a:ext>
            </a:extLst>
          </p:cNvPr>
          <p:cNvSpPr txBox="1"/>
          <p:nvPr/>
        </p:nvSpPr>
        <p:spPr>
          <a:xfrm>
            <a:off x="445424" y="1429307"/>
            <a:ext cx="11301152" cy="5028556"/>
          </a:xfrm>
          <a:prstGeom prst="rect">
            <a:avLst/>
          </a:prstGeom>
          <a:noFill/>
        </p:spPr>
        <p:txBody>
          <a:bodyPr wrap="square">
            <a:spAutoFit/>
          </a:bodyPr>
          <a:lstStyle/>
          <a:p>
            <a:pPr marL="285750" marR="658495" lvl="0" indent="-285750" algn="just">
              <a:lnSpc>
                <a:spcPct val="150000"/>
              </a:lnSpc>
              <a:spcBef>
                <a:spcPts val="0"/>
              </a:spcBef>
              <a:spcAft>
                <a:spcPts val="0"/>
              </a:spcAft>
              <a:buSzPts val="1000"/>
              <a:buFont typeface="Wingdings" panose="05000000000000000000" pitchFamily="2" charset="2"/>
              <a:buChar char="ü"/>
              <a:tabLst>
                <a:tab pos="685800" algn="l"/>
              </a:tabLst>
            </a:pPr>
            <a:r>
              <a:rPr lang="en-US" i="1" spc="0" dirty="0">
                <a:effectLst/>
                <a:latin typeface="Times New Roman" panose="02020603050405020304" pitchFamily="18" charset="0"/>
                <a:ea typeface="Times New Roman" panose="02020603050405020304" pitchFamily="18" charset="0"/>
              </a:rPr>
              <a:t>Smith, J. (2019). Customary</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Law</a:t>
            </a:r>
            <a:r>
              <a:rPr lang="en-US" i="1" spc="-4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and</a:t>
            </a:r>
            <a:r>
              <a:rPr lang="en-US" i="1" spc="-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Governance: A Case</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Study</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of the</a:t>
            </a:r>
            <a:r>
              <a:rPr lang="en-US" i="1" spc="-10" dirty="0">
                <a:effectLst/>
                <a:latin typeface="Times New Roman" panose="02020603050405020304" pitchFamily="18" charset="0"/>
                <a:ea typeface="Times New Roman" panose="02020603050405020304" pitchFamily="18" charset="0"/>
              </a:rPr>
              <a:t> </a:t>
            </a:r>
            <a:r>
              <a:rPr lang="en-US" i="1" spc="0" dirty="0" err="1">
                <a:effectLst/>
                <a:latin typeface="Times New Roman" panose="02020603050405020304" pitchFamily="18" charset="0"/>
                <a:ea typeface="Times New Roman" panose="02020603050405020304" pitchFamily="18" charset="0"/>
              </a:rPr>
              <a:t>Kebang</a:t>
            </a:r>
            <a:r>
              <a:rPr lang="en-US" i="1" spc="-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in</a:t>
            </a:r>
            <a:r>
              <a:rPr lang="en-US" i="1" spc="-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Arunachal Pradesh. Journal of Legal Anthropology, 15(2), 123-145.</a:t>
            </a:r>
            <a:endParaRPr lang="en-US" i="1" dirty="0">
              <a:latin typeface="Times New Roman" panose="02020603050405020304" pitchFamily="18" charset="0"/>
              <a:ea typeface="Times New Roman" panose="02020603050405020304" pitchFamily="18" charset="0"/>
            </a:endParaRPr>
          </a:p>
          <a:p>
            <a:pPr marL="285750" marR="658495" lvl="0" indent="-285750" algn="just">
              <a:lnSpc>
                <a:spcPct val="150000"/>
              </a:lnSpc>
              <a:spcBef>
                <a:spcPts val="0"/>
              </a:spcBef>
              <a:spcAft>
                <a:spcPts val="0"/>
              </a:spcAft>
              <a:buSzPts val="1000"/>
              <a:buFont typeface="Wingdings" panose="05000000000000000000" pitchFamily="2" charset="2"/>
              <a:buChar char="ü"/>
              <a:tabLst>
                <a:tab pos="685800" algn="l"/>
              </a:tabLst>
            </a:pPr>
            <a:r>
              <a:rPr lang="en-US" i="1" spc="0" dirty="0">
                <a:effectLst/>
                <a:latin typeface="Times New Roman" panose="02020603050405020304" pitchFamily="18" charset="0"/>
                <a:ea typeface="Times New Roman" panose="02020603050405020304" pitchFamily="18" charset="0"/>
              </a:rPr>
              <a:t>Doe,</a:t>
            </a:r>
            <a:r>
              <a:rPr lang="en-US" i="1" spc="-2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A.</a:t>
            </a:r>
            <a:r>
              <a:rPr lang="en-US" i="1" spc="-2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(2020).</a:t>
            </a:r>
            <a:r>
              <a:rPr lang="en-US" i="1" spc="-1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The</a:t>
            </a:r>
            <a:r>
              <a:rPr lang="en-US" i="1" spc="-4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Role</a:t>
            </a:r>
            <a:r>
              <a:rPr lang="en-US" i="1" spc="-1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of</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the</a:t>
            </a:r>
            <a:r>
              <a:rPr lang="en-US" i="1" spc="-40" dirty="0">
                <a:effectLst/>
                <a:latin typeface="Times New Roman" panose="02020603050405020304" pitchFamily="18" charset="0"/>
                <a:ea typeface="Times New Roman" panose="02020603050405020304" pitchFamily="18" charset="0"/>
              </a:rPr>
              <a:t> </a:t>
            </a:r>
            <a:r>
              <a:rPr lang="en-US" i="1" spc="0" dirty="0" err="1">
                <a:effectLst/>
                <a:latin typeface="Times New Roman" panose="02020603050405020304" pitchFamily="18" charset="0"/>
                <a:ea typeface="Times New Roman" panose="02020603050405020304" pitchFamily="18" charset="0"/>
              </a:rPr>
              <a:t>Kebang</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in</a:t>
            </a:r>
            <a:r>
              <a:rPr lang="en-US" i="1" spc="-3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Socio-Political</a:t>
            </a:r>
            <a:r>
              <a:rPr lang="en-US" i="1" spc="-10"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Dynamics:</a:t>
            </a:r>
            <a:r>
              <a:rPr lang="en-US" i="1" spc="-2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A</a:t>
            </a:r>
            <a:r>
              <a:rPr lang="en-US" i="1" spc="-2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Comparative</a:t>
            </a:r>
            <a:r>
              <a:rPr lang="en-US" i="1" spc="-1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Study</a:t>
            </a:r>
            <a:r>
              <a:rPr lang="en-US" i="1" spc="-1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of Arunachal Pradesh and Nagaland. In M. Kumar (Ed.), Traditional Institutions and Governance in Northeast India (pp. 67-89). New</a:t>
            </a:r>
            <a:r>
              <a:rPr lang="en-US" i="1" spc="-5" dirty="0">
                <a:effectLst/>
                <a:latin typeface="Times New Roman" panose="02020603050405020304" pitchFamily="18" charset="0"/>
                <a:ea typeface="Times New Roman" panose="02020603050405020304" pitchFamily="18" charset="0"/>
              </a:rPr>
              <a:t> </a:t>
            </a:r>
            <a:r>
              <a:rPr lang="en-US" i="1" spc="0" dirty="0">
                <a:effectLst/>
                <a:latin typeface="Times New Roman" panose="02020603050405020304" pitchFamily="18" charset="0"/>
                <a:ea typeface="Times New Roman" panose="02020603050405020304" pitchFamily="18" charset="0"/>
              </a:rPr>
              <a:t>Delhi: Oxford University Press.</a:t>
            </a:r>
            <a:endParaRPr lang="en-US" i="1" dirty="0">
              <a:latin typeface="Times New Roman" panose="02020603050405020304" pitchFamily="18" charset="0"/>
              <a:ea typeface="Times New Roman" panose="02020603050405020304" pitchFamily="18" charset="0"/>
            </a:endParaRPr>
          </a:p>
          <a:p>
            <a:pPr marL="285750" marR="658495" lvl="0" indent="-285750" algn="just">
              <a:lnSpc>
                <a:spcPct val="150000"/>
              </a:lnSpc>
              <a:spcBef>
                <a:spcPts val="0"/>
              </a:spcBef>
              <a:spcAft>
                <a:spcPts val="0"/>
              </a:spcAft>
              <a:buSzPts val="1000"/>
              <a:buFont typeface="Wingdings" panose="05000000000000000000" pitchFamily="2" charset="2"/>
              <a:buChar char="ü"/>
              <a:tabLst>
                <a:tab pos="685800" algn="l"/>
              </a:tabLst>
            </a:pPr>
            <a:r>
              <a:rPr lang="en-US" i="1" spc="0" dirty="0">
                <a:effectLst/>
                <a:latin typeface="Times New Roman" panose="02020603050405020304" pitchFamily="18" charset="0"/>
                <a:ea typeface="Times New Roman" panose="02020603050405020304" pitchFamily="18" charset="0"/>
              </a:rPr>
              <a:t>Government of Arunachal Pradesh. (2021). The </a:t>
            </a:r>
            <a:r>
              <a:rPr lang="en-US" i="1" spc="0" dirty="0" err="1">
                <a:effectLst/>
                <a:latin typeface="Times New Roman" panose="02020603050405020304" pitchFamily="18" charset="0"/>
                <a:ea typeface="Times New Roman" panose="02020603050405020304" pitchFamily="18" charset="0"/>
              </a:rPr>
              <a:t>Kebang</a:t>
            </a:r>
            <a:r>
              <a:rPr lang="en-US" i="1" spc="0" dirty="0">
                <a:effectLst/>
                <a:latin typeface="Times New Roman" panose="02020603050405020304" pitchFamily="18" charset="0"/>
                <a:ea typeface="Times New Roman" panose="02020603050405020304" pitchFamily="18" charset="0"/>
              </a:rPr>
              <a:t>: A Study on its Administration of </a:t>
            </a:r>
            <a:r>
              <a:rPr lang="en-US" i="1" spc="-10" dirty="0">
                <a:effectLst/>
                <a:latin typeface="Times New Roman" panose="02020603050405020304" pitchFamily="18" charset="0"/>
                <a:ea typeface="Times New Roman" panose="02020603050405020304" pitchFamily="18" charset="0"/>
              </a:rPr>
              <a:t>Justice</a:t>
            </a:r>
            <a:r>
              <a:rPr lang="en-US" i="1" spc="0" dirty="0">
                <a:effectLst/>
                <a:latin typeface="Times New Roman" panose="02020603050405020304" pitchFamily="18" charset="0"/>
                <a:ea typeface="Times New Roman" panose="02020603050405020304" pitchFamily="18" charset="0"/>
              </a:rPr>
              <a:t>	</a:t>
            </a:r>
            <a:r>
              <a:rPr lang="en-US" i="1" spc="-20" dirty="0">
                <a:effectLst/>
                <a:latin typeface="Times New Roman" panose="02020603050405020304" pitchFamily="18" charset="0"/>
                <a:ea typeface="Times New Roman" panose="02020603050405020304" pitchFamily="18" charset="0"/>
              </a:rPr>
              <a:t>and</a:t>
            </a:r>
            <a:r>
              <a:rPr lang="en-US" i="1" spc="0" dirty="0">
                <a:effectLst/>
                <a:latin typeface="Times New Roman" panose="02020603050405020304" pitchFamily="18" charset="0"/>
                <a:ea typeface="Times New Roman" panose="02020603050405020304" pitchFamily="18" charset="0"/>
              </a:rPr>
              <a:t>	</a:t>
            </a:r>
            <a:r>
              <a:rPr lang="en-US" i="1" spc="-10" dirty="0">
                <a:effectLst/>
                <a:latin typeface="Times New Roman" panose="02020603050405020304" pitchFamily="18" charset="0"/>
                <a:ea typeface="Times New Roman" panose="02020603050405020304" pitchFamily="18" charset="0"/>
              </a:rPr>
              <a:t>Socio-Political</a:t>
            </a:r>
            <a:r>
              <a:rPr lang="en-US" i="1" spc="0" dirty="0">
                <a:effectLst/>
                <a:latin typeface="Times New Roman" panose="02020603050405020304" pitchFamily="18" charset="0"/>
                <a:ea typeface="Times New Roman" panose="02020603050405020304" pitchFamily="18" charset="0"/>
              </a:rPr>
              <a:t>	</a:t>
            </a:r>
            <a:r>
              <a:rPr lang="en-US" i="1" spc="-10" dirty="0">
                <a:effectLst/>
                <a:latin typeface="Times New Roman" panose="02020603050405020304" pitchFamily="18" charset="0"/>
                <a:ea typeface="Times New Roman" panose="02020603050405020304" pitchFamily="18" charset="0"/>
              </a:rPr>
              <a:t>Implications.</a:t>
            </a:r>
            <a:r>
              <a:rPr lang="en-US" i="1" spc="0" dirty="0">
                <a:effectLst/>
                <a:latin typeface="Times New Roman" panose="02020603050405020304" pitchFamily="18" charset="0"/>
                <a:ea typeface="Times New Roman" panose="02020603050405020304" pitchFamily="18" charset="0"/>
              </a:rPr>
              <a:t>	</a:t>
            </a:r>
            <a:r>
              <a:rPr lang="en-US" i="1" spc="-10" dirty="0">
                <a:effectLst/>
                <a:latin typeface="Times New Roman" panose="02020603050405020304" pitchFamily="18" charset="0"/>
                <a:ea typeface="Times New Roman" panose="02020603050405020304" pitchFamily="18" charset="0"/>
              </a:rPr>
              <a:t>Retrieved</a:t>
            </a:r>
            <a:r>
              <a:rPr lang="en-US" i="1" spc="0" dirty="0">
                <a:effectLst/>
                <a:latin typeface="Times New Roman" panose="02020603050405020304" pitchFamily="18" charset="0"/>
                <a:ea typeface="Times New Roman" panose="02020603050405020304" pitchFamily="18" charset="0"/>
              </a:rPr>
              <a:t>	</a:t>
            </a:r>
            <a:r>
              <a:rPr lang="en-US" i="1" spc="-20" dirty="0">
                <a:effectLst/>
                <a:latin typeface="Times New Roman" panose="02020603050405020304" pitchFamily="18" charset="0"/>
                <a:ea typeface="Times New Roman" panose="02020603050405020304" pitchFamily="18" charset="0"/>
              </a:rPr>
              <a:t>from </a:t>
            </a:r>
            <a:r>
              <a:rPr lang="en-US" i="1" u="sng" spc="-1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http://www.arunachalgov.in/researchreports/kebang-study-2021.pdf</a:t>
            </a:r>
            <a:r>
              <a:rPr lang="en-US" i="1" spc="-10" dirty="0">
                <a:effectLst/>
                <a:latin typeface="Times New Roman" panose="02020603050405020304" pitchFamily="18" charset="0"/>
                <a:ea typeface="Times New Roman" panose="02020603050405020304" pitchFamily="18" charset="0"/>
              </a:rPr>
              <a:t>.</a:t>
            </a:r>
            <a:endParaRPr lang="en-US" i="1" dirty="0">
              <a:latin typeface="Times New Roman" panose="02020603050405020304" pitchFamily="18" charset="0"/>
              <a:ea typeface="Times New Roman" panose="02020603050405020304" pitchFamily="18" charset="0"/>
            </a:endParaRPr>
          </a:p>
          <a:p>
            <a:pPr marL="285750" marR="658495" lvl="0" indent="-285750" algn="just">
              <a:lnSpc>
                <a:spcPct val="150000"/>
              </a:lnSpc>
              <a:spcBef>
                <a:spcPts val="0"/>
              </a:spcBef>
              <a:spcAft>
                <a:spcPts val="0"/>
              </a:spcAft>
              <a:buSzPts val="1000"/>
              <a:buFont typeface="Wingdings" panose="05000000000000000000" pitchFamily="2" charset="2"/>
              <a:buChar char="ü"/>
              <a:tabLst>
                <a:tab pos="685800" algn="l"/>
              </a:tabLst>
            </a:pPr>
            <a:r>
              <a:rPr lang="en-US" i="1" spc="0" dirty="0">
                <a:effectLst/>
                <a:latin typeface="Times New Roman" panose="02020603050405020304" pitchFamily="18" charset="0"/>
                <a:ea typeface="Times New Roman" panose="02020603050405020304" pitchFamily="18" charset="0"/>
              </a:rPr>
              <a:t>Choudhury, B. M. (2007). Customary Laws of the </a:t>
            </a:r>
            <a:r>
              <a:rPr lang="en-US" i="1" spc="0" dirty="0" err="1">
                <a:effectLst/>
                <a:latin typeface="Times New Roman" panose="02020603050405020304" pitchFamily="18" charset="0"/>
                <a:ea typeface="Times New Roman" panose="02020603050405020304" pitchFamily="18" charset="0"/>
              </a:rPr>
              <a:t>Nyishis</a:t>
            </a:r>
            <a:r>
              <a:rPr lang="en-US" i="1" spc="0" dirty="0">
                <a:effectLst/>
                <a:latin typeface="Times New Roman" panose="02020603050405020304" pitchFamily="18" charset="0"/>
                <a:ea typeface="Times New Roman" panose="02020603050405020304" pitchFamily="18" charset="0"/>
              </a:rPr>
              <a:t> of Arunachal Pradesh. Delhi: Akansha Publishing House.</a:t>
            </a:r>
            <a:endParaRPr lang="en-US" i="1" dirty="0">
              <a:latin typeface="Times New Roman" panose="02020603050405020304" pitchFamily="18" charset="0"/>
              <a:ea typeface="Times New Roman" panose="02020603050405020304" pitchFamily="18" charset="0"/>
            </a:endParaRPr>
          </a:p>
          <a:p>
            <a:pPr marL="285750" marR="658495" lvl="0" indent="-285750" algn="just">
              <a:lnSpc>
                <a:spcPct val="150000"/>
              </a:lnSpc>
              <a:spcBef>
                <a:spcPts val="0"/>
              </a:spcBef>
              <a:spcAft>
                <a:spcPts val="0"/>
              </a:spcAft>
              <a:buSzPts val="1000"/>
              <a:buFont typeface="Wingdings" panose="05000000000000000000" pitchFamily="2" charset="2"/>
              <a:buChar char="ü"/>
              <a:tabLst>
                <a:tab pos="685800" algn="l"/>
              </a:tabLst>
            </a:pPr>
            <a:r>
              <a:rPr lang="en-US" i="1" spc="0" dirty="0">
                <a:effectLst/>
                <a:latin typeface="Times New Roman" panose="02020603050405020304" pitchFamily="18" charset="0"/>
                <a:ea typeface="Times New Roman" panose="02020603050405020304" pitchFamily="18" charset="0"/>
              </a:rPr>
              <a:t>Martin, P. G. (2010). Customary Law and the Judiciary in Northeast India. Economic and Political Weekly, 45(13), 59-68.</a:t>
            </a:r>
          </a:p>
        </p:txBody>
      </p:sp>
    </p:spTree>
    <p:extLst>
      <p:ext uri="{BB962C8B-B14F-4D97-AF65-F5344CB8AC3E}">
        <p14:creationId xmlns:p14="http://schemas.microsoft.com/office/powerpoint/2010/main" val="1360423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57CA-132C-1F38-115D-4D94947ADA33}"/>
              </a:ext>
            </a:extLst>
          </p:cNvPr>
          <p:cNvSpPr>
            <a:spLocks noGrp="1"/>
          </p:cNvSpPr>
          <p:nvPr>
            <p:ph type="title"/>
          </p:nvPr>
        </p:nvSpPr>
        <p:spPr>
          <a:xfrm>
            <a:off x="1532312" y="1995055"/>
            <a:ext cx="8610600" cy="2610195"/>
          </a:xfrm>
        </p:spPr>
        <p:txBody>
          <a:bodyPr>
            <a:normAutofit/>
          </a:bodyPr>
          <a:lstStyle/>
          <a:p>
            <a:pPr algn="ctr"/>
            <a:r>
              <a:rPr lang="en-US" sz="4800" b="1" i="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40766097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137</TotalTime>
  <Words>1728</Words>
  <Application>Microsoft Office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Times New Roman</vt:lpstr>
      <vt:lpstr>Wingdings</vt:lpstr>
      <vt:lpstr>Vapor Trail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2</cp:revision>
  <dcterms:created xsi:type="dcterms:W3CDTF">2024-09-27T10:03:05Z</dcterms:created>
  <dcterms:modified xsi:type="dcterms:W3CDTF">2024-09-27T12:20:51Z</dcterms:modified>
</cp:coreProperties>
</file>