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5"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39B9C-CD1C-AD96-69FF-C578E29ADE6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7E7701D8-446F-32F5-FA53-359818B82E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AD431196-1F18-C303-34A5-74F3A74E9586}"/>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5" name="Footer Placeholder 4">
            <a:extLst>
              <a:ext uri="{FF2B5EF4-FFF2-40B4-BE49-F238E27FC236}">
                <a16:creationId xmlns:a16="http://schemas.microsoft.com/office/drawing/2014/main" id="{F49EA807-3A27-04A9-0015-77FB489CAB9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56E4F0-93C5-A220-6CEF-67B113D08881}"/>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85685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F6DCE-EB9A-7103-A9B3-53BD2F826C7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84F1302-3631-9157-E375-E53F24EE1C7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3C2CCD2-32E9-A5FF-7227-C20B91B37191}"/>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5" name="Footer Placeholder 4">
            <a:extLst>
              <a:ext uri="{FF2B5EF4-FFF2-40B4-BE49-F238E27FC236}">
                <a16:creationId xmlns:a16="http://schemas.microsoft.com/office/drawing/2014/main" id="{A18DDB89-C400-865E-1A0F-D54CE92DC93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7B3BFD5-64C2-FC82-AA56-5147C65DCB5F}"/>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451615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8C5F1-38F5-E07E-1794-42F94D942C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145D1C6A-9FA1-BF7F-14A6-633462E851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4BBFB1-B54A-2326-0C85-4752FF882A87}"/>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5" name="Footer Placeholder 4">
            <a:extLst>
              <a:ext uri="{FF2B5EF4-FFF2-40B4-BE49-F238E27FC236}">
                <a16:creationId xmlns:a16="http://schemas.microsoft.com/office/drawing/2014/main" id="{6F1DA37F-84E1-8E63-527E-7320728E38D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BC1F012-7D68-03AC-81FB-7102F71B8F55}"/>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518445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F0AB7-9343-0F3F-6405-F39FC466A3B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0E560E0-B55A-B106-2970-8A85CAF606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CACF59CB-19FB-3FF9-E0EE-63A539149A8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617978FE-ECB2-084C-B7C9-CA2FD20F91F0}"/>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6" name="Footer Placeholder 5">
            <a:extLst>
              <a:ext uri="{FF2B5EF4-FFF2-40B4-BE49-F238E27FC236}">
                <a16:creationId xmlns:a16="http://schemas.microsoft.com/office/drawing/2014/main" id="{93AEB6CF-7F8E-895B-9AAF-143C18E5586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5B87A4B-83A3-3332-3329-284BBF4C3352}"/>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75925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02B4E-49BF-5EBF-03EB-064B0D70B2B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2380484-5392-5DBC-F51A-EC5DA8A6E7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42AD0A-D2E7-FA31-CBAA-A553F150C9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6EFA136D-0697-0897-32D7-177F8C4563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E3206C-E10B-C767-B9BA-F97E214A4B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4699445D-9699-8F91-DFBD-1E93167CF245}"/>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8" name="Footer Placeholder 7">
            <a:extLst>
              <a:ext uri="{FF2B5EF4-FFF2-40B4-BE49-F238E27FC236}">
                <a16:creationId xmlns:a16="http://schemas.microsoft.com/office/drawing/2014/main" id="{AFECFD9D-9980-8450-1E31-3AE856194D0A}"/>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A10B017-02A2-00FC-48EF-B9DA7B444D87}"/>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159297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868CA-12F3-F853-2C73-4C75FAAC468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38E9C91-24BC-CE15-00C4-E6A90922077C}"/>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4" name="Footer Placeholder 3">
            <a:extLst>
              <a:ext uri="{FF2B5EF4-FFF2-40B4-BE49-F238E27FC236}">
                <a16:creationId xmlns:a16="http://schemas.microsoft.com/office/drawing/2014/main" id="{87A09CED-B031-20F7-532C-DEA772DEE336}"/>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6CD7410B-36A3-CF76-28B2-035968C2F551}"/>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3486500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30E14A-445B-365D-ED02-A0370608A6BB}"/>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3" name="Footer Placeholder 2">
            <a:extLst>
              <a:ext uri="{FF2B5EF4-FFF2-40B4-BE49-F238E27FC236}">
                <a16:creationId xmlns:a16="http://schemas.microsoft.com/office/drawing/2014/main" id="{FCA9C949-2C3F-5CE4-AA46-BCF78742F1E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19AB9CB9-87F6-A85E-F94C-BFD267036370}"/>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3957711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CA15D-C142-02A3-2210-2A615F28E0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08DD73E6-BA74-D6EC-9958-BC25BC0893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466CE520-DBA9-90CE-2E14-9995605A6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CE5A56-4911-5263-4B95-A28AEBE45FE3}"/>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6" name="Footer Placeholder 5">
            <a:extLst>
              <a:ext uri="{FF2B5EF4-FFF2-40B4-BE49-F238E27FC236}">
                <a16:creationId xmlns:a16="http://schemas.microsoft.com/office/drawing/2014/main" id="{FD8024D1-B924-BEF5-A5D1-06AAC0A031A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088A4F2-2278-9511-C848-AE3BCE6B0ED5}"/>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599205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9F7EA-882D-5CBA-35E6-0718609436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7F9F3A5-8C1C-B4D4-3C90-3F062483356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48406B5C-4FD7-D639-B204-A39CC1C05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333C7F-C81C-96A4-E5B1-0A9A8DC8C4C8}"/>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6" name="Footer Placeholder 5">
            <a:extLst>
              <a:ext uri="{FF2B5EF4-FFF2-40B4-BE49-F238E27FC236}">
                <a16:creationId xmlns:a16="http://schemas.microsoft.com/office/drawing/2014/main" id="{9B6E6DD3-5A27-2E4E-5D5D-9425DF4E242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4A3A953-6619-3AB9-3D2A-628A65F8F744}"/>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407443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A5ADD-F89F-033C-39F5-0E65933F33C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73BE7F0-5E4C-F92C-1F90-B21B47BC98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6E75558-634C-AEF8-1EB8-985E07A51D02}"/>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5" name="Footer Placeholder 4">
            <a:extLst>
              <a:ext uri="{FF2B5EF4-FFF2-40B4-BE49-F238E27FC236}">
                <a16:creationId xmlns:a16="http://schemas.microsoft.com/office/drawing/2014/main" id="{36967FAC-9B02-9E6A-6DA5-99FA0D1EE2C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B96843C-C898-EAA1-7870-C35F8B9AA374}"/>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230883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DA869E-515B-5287-7B3A-EC959C724BF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E8F9DAC-7EFB-9D72-3B8D-9152D888C9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ACBC7ED-1937-22CC-A2C0-ECC3EB0E927E}"/>
              </a:ext>
            </a:extLst>
          </p:cNvPr>
          <p:cNvSpPr>
            <a:spLocks noGrp="1"/>
          </p:cNvSpPr>
          <p:nvPr>
            <p:ph type="dt" sz="half" idx="10"/>
          </p:nvPr>
        </p:nvSpPr>
        <p:spPr/>
        <p:txBody>
          <a:bodyPr/>
          <a:lstStyle/>
          <a:p>
            <a:fld id="{6F538C3A-3A25-4D61-8C98-6DE17D05A8A7}" type="datetimeFigureOut">
              <a:rPr lang="en-IN" smtClean="0"/>
              <a:t>25-11-2024</a:t>
            </a:fld>
            <a:endParaRPr lang="en-IN"/>
          </a:p>
        </p:txBody>
      </p:sp>
      <p:sp>
        <p:nvSpPr>
          <p:cNvPr id="5" name="Footer Placeholder 4">
            <a:extLst>
              <a:ext uri="{FF2B5EF4-FFF2-40B4-BE49-F238E27FC236}">
                <a16:creationId xmlns:a16="http://schemas.microsoft.com/office/drawing/2014/main" id="{1F9830F8-7BEC-6331-632E-165914534CC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DDEE002-6234-D1BF-EA12-5CBFB3B28931}"/>
              </a:ext>
            </a:extLst>
          </p:cNvPr>
          <p:cNvSpPr>
            <a:spLocks noGrp="1"/>
          </p:cNvSpPr>
          <p:nvPr>
            <p:ph type="sldNum" sz="quarter" idx="12"/>
          </p:nvPr>
        </p:nvSpPr>
        <p:spPr/>
        <p:txBody>
          <a:bodyPr/>
          <a:lstStyle/>
          <a:p>
            <a:fld id="{4C86911B-018D-4CE0-9A3C-2BD76C411AE1}" type="slidenum">
              <a:rPr lang="en-IN" smtClean="0"/>
              <a:t>‹#›</a:t>
            </a:fld>
            <a:endParaRPr lang="en-IN"/>
          </a:p>
        </p:txBody>
      </p:sp>
    </p:spTree>
    <p:extLst>
      <p:ext uri="{BB962C8B-B14F-4D97-AF65-F5344CB8AC3E}">
        <p14:creationId xmlns:p14="http://schemas.microsoft.com/office/powerpoint/2010/main" val="137563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F6E4DB-CF91-3CE0-B6AF-11D1CFFE01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FA2C728-E0D7-6328-6E90-5A7581BC20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DD31D95-41A2-8AE4-B16D-C4142FC3F2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538C3A-3A25-4D61-8C98-6DE17D05A8A7}" type="datetimeFigureOut">
              <a:rPr lang="en-IN" smtClean="0"/>
              <a:t>25-11-2024</a:t>
            </a:fld>
            <a:endParaRPr lang="en-IN"/>
          </a:p>
        </p:txBody>
      </p:sp>
      <p:sp>
        <p:nvSpPr>
          <p:cNvPr id="5" name="Footer Placeholder 4">
            <a:extLst>
              <a:ext uri="{FF2B5EF4-FFF2-40B4-BE49-F238E27FC236}">
                <a16:creationId xmlns:a16="http://schemas.microsoft.com/office/drawing/2014/main" id="{3DEEBE17-E28D-6831-2A13-C368499115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B0521931-5E80-1074-D357-EE6DA12059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86911B-018D-4CE0-9A3C-2BD76C411AE1}" type="slidenum">
              <a:rPr lang="en-IN" smtClean="0"/>
              <a:t>‹#›</a:t>
            </a:fld>
            <a:endParaRPr lang="en-IN"/>
          </a:p>
        </p:txBody>
      </p:sp>
    </p:spTree>
    <p:extLst>
      <p:ext uri="{BB962C8B-B14F-4D97-AF65-F5344CB8AC3E}">
        <p14:creationId xmlns:p14="http://schemas.microsoft.com/office/powerpoint/2010/main" val="2370802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48+ Free Powerpoint Backgrounds">
            <a:extLst>
              <a:ext uri="{FF2B5EF4-FFF2-40B4-BE49-F238E27FC236}">
                <a16:creationId xmlns:a16="http://schemas.microsoft.com/office/drawing/2014/main" id="{B9E357F3-44B9-FD15-B39E-118DCFF9AF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3D30DCD9-93B5-F086-1841-069E49F7D17A}"/>
              </a:ext>
            </a:extLst>
          </p:cNvPr>
          <p:cNvSpPr>
            <a:spLocks noGrp="1"/>
          </p:cNvSpPr>
          <p:nvPr>
            <p:ph type="subTitle" idx="1"/>
          </p:nvPr>
        </p:nvSpPr>
        <p:spPr>
          <a:xfrm>
            <a:off x="291547" y="607046"/>
            <a:ext cx="11608905" cy="1655762"/>
          </a:xfrm>
        </p:spPr>
        <p:txBody>
          <a:bodyPr>
            <a:normAutofit/>
          </a:bodyPr>
          <a:lstStyle/>
          <a:p>
            <a:pPr>
              <a:lnSpc>
                <a:spcPct val="150000"/>
              </a:lnSpc>
            </a:pP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PIGMENT VARIATIONS IN SOIL-ISOLATED CYANOBACTERIA: A CASE STUDY OF THE MEERUT REGION</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FA71F259-5A2C-8A87-5752-3B26FCA0E958}"/>
              </a:ext>
            </a:extLst>
          </p:cNvPr>
          <p:cNvSpPr txBox="1"/>
          <p:nvPr/>
        </p:nvSpPr>
        <p:spPr>
          <a:xfrm>
            <a:off x="4651512" y="3429000"/>
            <a:ext cx="7354956" cy="3328091"/>
          </a:xfrm>
          <a:prstGeom prst="rect">
            <a:avLst/>
          </a:prstGeom>
          <a:noFill/>
        </p:spPr>
        <p:txBody>
          <a:bodyPr wrap="square">
            <a:spAutoFit/>
          </a:bodyPr>
          <a:lstStyle/>
          <a:p>
            <a:pPr algn="r">
              <a:lnSpc>
                <a:spcPct val="115000"/>
              </a:lnSpc>
              <a:spcAft>
                <a:spcPts val="8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Anjali singh</a:t>
            </a:r>
            <a:r>
              <a:rPr lang="en-US" b="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 Kamakshi</a:t>
            </a:r>
            <a:r>
              <a:rPr lang="en-US" b="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 Riya Ahlawat</a:t>
            </a:r>
            <a:r>
              <a:rPr lang="en-US" b="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kern="0" dirty="0" err="1">
                <a:effectLst/>
                <a:latin typeface="Times New Roman" panose="02020603050405020304" pitchFamily="18" charset="0"/>
                <a:ea typeface="Times New Roman" panose="02020603050405020304" pitchFamily="18" charset="0"/>
                <a:cs typeface="Times New Roman" panose="02020603050405020304" pitchFamily="18" charset="0"/>
              </a:rPr>
              <a:t>Kumud</a:t>
            </a: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 gaur</a:t>
            </a:r>
            <a:r>
              <a:rPr lang="en-US" b="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and Devendra Kumar</a:t>
            </a:r>
            <a:r>
              <a:rPr lang="en-US" b="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800"/>
              </a:spcAft>
            </a:pPr>
            <a:r>
              <a:rPr lang="en-US" i="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Department Biology, SRM Institute of Science and Technology (DELHI NCR Campus) </a:t>
            </a:r>
            <a:r>
              <a:rPr lang="en-US" i="1" kern="0" dirty="0" err="1">
                <a:effectLst/>
                <a:latin typeface="Times New Roman" panose="02020603050405020304" pitchFamily="18" charset="0"/>
                <a:ea typeface="Times New Roman" panose="02020603050405020304" pitchFamily="18" charset="0"/>
                <a:cs typeface="Times New Roman" panose="02020603050405020304" pitchFamily="18" charset="0"/>
              </a:rPr>
              <a:t>Modinagar</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 Ghaziabad, 201204.</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800"/>
              </a:spcAft>
            </a:pPr>
            <a:r>
              <a:rPr lang="en-US" i="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Department of Biology, SRM Institute of Science and Technology (DELHI NCR Campus) </a:t>
            </a:r>
            <a:r>
              <a:rPr lang="en-US" i="1" kern="0" dirty="0" err="1">
                <a:effectLst/>
                <a:latin typeface="Times New Roman" panose="02020603050405020304" pitchFamily="18" charset="0"/>
                <a:ea typeface="Times New Roman" panose="02020603050405020304" pitchFamily="18" charset="0"/>
                <a:cs typeface="Times New Roman" panose="02020603050405020304" pitchFamily="18" charset="0"/>
              </a:rPr>
              <a:t>Modinagar</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 Ghaziabad, 201204.</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800"/>
              </a:spcAft>
            </a:pPr>
            <a:r>
              <a:rPr lang="en-US" i="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Department of Biotechnology, SRM Institute of Science and Technology (DELHI NCR Campus) </a:t>
            </a:r>
            <a:r>
              <a:rPr lang="en-US" i="1" kern="0" dirty="0" err="1">
                <a:effectLst/>
                <a:latin typeface="Times New Roman" panose="02020603050405020304" pitchFamily="18" charset="0"/>
                <a:ea typeface="Times New Roman" panose="02020603050405020304" pitchFamily="18" charset="0"/>
                <a:cs typeface="Times New Roman" panose="02020603050405020304" pitchFamily="18" charset="0"/>
              </a:rPr>
              <a:t>Modinagar</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 Ghaziabad, 201204.</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r>
              <a:rPr lang="en-US" i="1" kern="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i="1" kern="0" dirty="0">
                <a:effectLst/>
                <a:latin typeface="Times New Roman" panose="02020603050405020304" pitchFamily="18" charset="0"/>
                <a:ea typeface="Times New Roman" panose="02020603050405020304" pitchFamily="18" charset="0"/>
                <a:cs typeface="Times New Roman" panose="02020603050405020304" pitchFamily="18" charset="0"/>
              </a:rPr>
              <a:t>Department of Microbiology, C.C.S University Meerut 250004.</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830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76C5BBEB-CDA4-9A00-E1CC-C0441F4AD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9B05D20-A9B4-3E8B-9132-7EEEAA1303C1}"/>
              </a:ext>
            </a:extLst>
          </p:cNvPr>
          <p:cNvSpPr txBox="1"/>
          <p:nvPr/>
        </p:nvSpPr>
        <p:spPr>
          <a:xfrm>
            <a:off x="238539" y="0"/>
            <a:ext cx="11622157" cy="916982"/>
          </a:xfrm>
          <a:prstGeom prst="rect">
            <a:avLst/>
          </a:prstGeom>
          <a:noFill/>
        </p:spPr>
        <p:txBody>
          <a:bodyPr wrap="square">
            <a:spAutoFit/>
          </a:bodyPr>
          <a:lstStyle/>
          <a:p>
            <a:pPr algn="ctr">
              <a:lnSpc>
                <a:spcPct val="150000"/>
              </a:lnSpc>
              <a:spcAft>
                <a:spcPts val="800"/>
              </a:spcAft>
            </a:pP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8515EB50-6464-3F2C-9FC3-4F29AA5DB3B7}"/>
              </a:ext>
            </a:extLst>
          </p:cNvPr>
          <p:cNvSpPr txBox="1"/>
          <p:nvPr/>
        </p:nvSpPr>
        <p:spPr>
          <a:xfrm>
            <a:off x="331304" y="993125"/>
            <a:ext cx="11714922"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rPr>
              <a:t>Pigments are compounds with specific chemical properties that can absorb light within the visible spectrum. </a:t>
            </a:r>
            <a:r>
              <a:rPr lang="en-US" sz="1800" dirty="0">
                <a:solidFill>
                  <a:srgbClr val="0D0D0D"/>
                </a:solidFill>
                <a:effectLst/>
                <a:latin typeface="Times New Roman" panose="02020603050405020304" pitchFamily="18" charset="0"/>
                <a:ea typeface="Calibri" panose="020F0502020204030204" pitchFamily="34" charset="0"/>
              </a:rPr>
              <a:t>Cyanobacteria are a diverse group of photosynthetic prokaryotes known for their ability to perform oxygenic photosynthesis, making them crucial contributors to Earth's oxygen-rich atmosphere and primary production in aquatic ecosystems.</a:t>
            </a:r>
          </a:p>
          <a:p>
            <a:pPr marL="285750" indent="-285750" algn="just">
              <a:lnSpc>
                <a:spcPct val="150000"/>
              </a:lnSpc>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rPr>
              <a:t>Understanding the physiological characteristics of cyanobacteria, such as the levels of chlorophyll, carotenoids, and phycobiliproteins, offers valuable knowledge about their methods of adaptability and ecological importance. Chlorophyll is the main pigment that captures light energy during the process of photosynthesis</a:t>
            </a:r>
            <a:r>
              <a:rPr lang="en-US" kern="0" dirty="0">
                <a:solidFill>
                  <a:srgbClr val="222222"/>
                </a:solidFill>
                <a:latin typeface="Times New Roman" panose="02020603050405020304" pitchFamily="18" charset="0"/>
                <a:ea typeface="Times New Roman" panose="02020603050405020304" pitchFamily="18" charset="0"/>
              </a:rPr>
              <a:t>.</a:t>
            </a:r>
          </a:p>
          <a:p>
            <a:pPr marL="285750" indent="-285750" algn="just">
              <a:lnSpc>
                <a:spcPct val="150000"/>
              </a:lnSpc>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rPr>
              <a:t>Cyanobacteria mostly contain chlorophyll-a as their primary photosynthetic pigment, in addition to accessory pigments including carotenoids and phycobiliprotein</a:t>
            </a:r>
            <a:r>
              <a:rPr lang="en-US" kern="0" dirty="0">
                <a:solidFill>
                  <a:srgbClr val="222222"/>
                </a:solidFill>
                <a:latin typeface="Times New Roman" panose="02020603050405020304" pitchFamily="18" charset="0"/>
                <a:ea typeface="Times New Roman" panose="02020603050405020304" pitchFamily="18" charset="0"/>
              </a:rPr>
              <a:t>.</a:t>
            </a:r>
            <a:r>
              <a:rPr lang="en-IN" sz="1800" kern="0" dirty="0">
                <a:effectLst/>
                <a:latin typeface="Times New Roman" panose="02020603050405020304" pitchFamily="18" charset="0"/>
                <a:ea typeface="Times New Roman" panose="02020603050405020304" pitchFamily="18" charset="0"/>
              </a:rPr>
              <a:t>Carotenoids have crucial functions in protecting against damage from excessive light energy and removing reactive oxygen species.</a:t>
            </a:r>
          </a:p>
          <a:p>
            <a:pPr marL="285750" indent="-285750" algn="just">
              <a:lnSpc>
                <a:spcPct val="150000"/>
              </a:lnSpc>
              <a:buFont typeface="Arial" panose="020B0604020202020204" pitchFamily="34" charset="0"/>
              <a:buChar char="•"/>
            </a:pPr>
            <a:r>
              <a:rPr lang="en-IN" sz="1800" kern="0" dirty="0">
                <a:effectLst/>
                <a:latin typeface="Times New Roman" panose="02020603050405020304" pitchFamily="18" charset="0"/>
                <a:ea typeface="Times New Roman" panose="02020603050405020304" pitchFamily="18" charset="0"/>
              </a:rPr>
              <a:t>The physiological characteristics of cyanobacteria, including their composition and abundance, can undergo substantial variations Regarding environmental issues, such as light intensity, nutrition availability, temperature, and pH</a:t>
            </a:r>
            <a:r>
              <a:rPr lang="en-US" sz="1800" dirty="0">
                <a:solidFill>
                  <a:srgbClr val="222222"/>
                </a:solidFill>
                <a:effectLst/>
                <a:latin typeface="Times New Roman" panose="02020603050405020304" pitchFamily="18" charset="0"/>
                <a:ea typeface="Calibri" panose="020F0502020204030204" pitchFamily="34" charset="0"/>
              </a:rPr>
              <a:t>.</a:t>
            </a:r>
            <a:r>
              <a:rPr lang="en-US" sz="1800" kern="0" dirty="0">
                <a:effectLst/>
                <a:latin typeface="Times New Roman" panose="02020603050405020304" pitchFamily="18" charset="0"/>
                <a:ea typeface="Times New Roman" panose="02020603050405020304" pitchFamily="18" charset="0"/>
              </a:rPr>
              <a:t> </a:t>
            </a:r>
            <a:r>
              <a:rPr lang="en-IN" sz="1800" kern="0" dirty="0">
                <a:effectLst/>
                <a:latin typeface="Times New Roman" panose="02020603050405020304" pitchFamily="18" charset="0"/>
                <a:ea typeface="Times New Roman" panose="02020603050405020304" pitchFamily="18" charset="0"/>
              </a:rPr>
              <a:t>Under conditions where nutrients are limited, cyanobacteria can modify their pigment composition to maximize light absorption and optimize energy use</a:t>
            </a:r>
            <a:r>
              <a:rPr lang="en-US" kern="0" dirty="0">
                <a:solidFill>
                  <a:srgbClr val="222222"/>
                </a:solidFill>
                <a:latin typeface="Times New Roman" panose="02020603050405020304" pitchFamily="18" charset="0"/>
                <a:ea typeface="Times New Roman" panose="02020603050405020304" pitchFamily="18" charset="0"/>
              </a:rPr>
              <a:t>.</a:t>
            </a:r>
            <a:endParaRPr lang="en-IN" dirty="0"/>
          </a:p>
        </p:txBody>
      </p:sp>
    </p:spTree>
    <p:extLst>
      <p:ext uri="{BB962C8B-B14F-4D97-AF65-F5344CB8AC3E}">
        <p14:creationId xmlns:p14="http://schemas.microsoft.com/office/powerpoint/2010/main" val="30541907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48+ Free Powerpoint Backgrounds">
            <a:extLst>
              <a:ext uri="{FF2B5EF4-FFF2-40B4-BE49-F238E27FC236}">
                <a16:creationId xmlns:a16="http://schemas.microsoft.com/office/drawing/2014/main" id="{103DBDA7-6A2E-D2EE-C1BF-16C0BF982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8BEBABC-4686-5600-483F-9520BE2A199B}"/>
              </a:ext>
            </a:extLst>
          </p:cNvPr>
          <p:cNvSpPr txBox="1"/>
          <p:nvPr/>
        </p:nvSpPr>
        <p:spPr>
          <a:xfrm>
            <a:off x="351182" y="0"/>
            <a:ext cx="11489635" cy="916982"/>
          </a:xfrm>
          <a:prstGeom prst="rect">
            <a:avLst/>
          </a:prstGeom>
          <a:noFill/>
        </p:spPr>
        <p:txBody>
          <a:bodyPr wrap="square">
            <a:spAutoFit/>
          </a:bodyPr>
          <a:lstStyle/>
          <a:p>
            <a:pPr algn="ctr">
              <a:lnSpc>
                <a:spcPct val="150000"/>
              </a:lnSpc>
              <a:spcAft>
                <a:spcPts val="800"/>
              </a:spcAft>
            </a:pP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METHOD AND MATERIALS</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DEB9EC61-91A0-5E0B-100C-B32E024B1769}"/>
              </a:ext>
            </a:extLst>
          </p:cNvPr>
          <p:cNvSpPr txBox="1"/>
          <p:nvPr/>
        </p:nvSpPr>
        <p:spPr>
          <a:xfrm>
            <a:off x="106018" y="934599"/>
            <a:ext cx="6997148" cy="5757153"/>
          </a:xfrm>
          <a:prstGeom prst="rect">
            <a:avLst/>
          </a:prstGeom>
          <a:noFill/>
        </p:spPr>
        <p:txBody>
          <a:bodyPr wrap="square">
            <a:spAutoFit/>
          </a:bodyPr>
          <a:lstStyle/>
          <a:p>
            <a:pPr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ISOLATION OF CYANOBACTERIAL STRAINS FROM SOIL SAMPLES</a:t>
            </a:r>
          </a:p>
          <a:p>
            <a:pPr marL="285750" indent="-285750" algn="just">
              <a:lnSpc>
                <a:spcPct val="150000"/>
              </a:lnSpc>
              <a:spcAft>
                <a:spcPts val="800"/>
              </a:spcAft>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soil samples were gathered from the inhabited areas of the Meerut region in western Uttar Pradesh, India. 10 grams of soil samples were thoroughly shifted to the flask containing 90ml sterile distilled water and homogenized for 30 minutes at 120 rpm following the serial dilution up to 10</a:t>
            </a:r>
            <a:r>
              <a:rPr lang="en-US" sz="1800" kern="100" baseline="30000" dirty="0">
                <a:effectLst/>
                <a:latin typeface="Times New Roman" panose="02020603050405020304" pitchFamily="18" charset="0"/>
                <a:ea typeface="Calibri" panose="020F0502020204030204" pitchFamily="34" charset="0"/>
                <a:cs typeface="Mangal" panose="02040503050203030202" pitchFamily="18" charset="0"/>
              </a:rPr>
              <a:t>-4</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p>
          <a:p>
            <a:pPr marL="285750" indent="-285750" algn="just">
              <a:lnSpc>
                <a:spcPct val="150000"/>
              </a:lnSpc>
              <a:spcAft>
                <a:spcPts val="800"/>
              </a:spcAft>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1ml aliquots were spread and grown in a BG-11 medium at 28±2°C under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Light:Dark</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cycle of 16:8 h; light intensity 3-4 Klux for one weak. identified using the keys given by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Desikachary</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1959 for microscopic parameters. </a:t>
            </a:r>
          </a:p>
          <a:p>
            <a:pPr marL="285750" indent="-285750" algn="just">
              <a:lnSpc>
                <a:spcPct val="150000"/>
              </a:lnSpc>
              <a:spcAft>
                <a:spcPts val="800"/>
              </a:spcAft>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These isolates were examined under controlled conditions for pigment analysis at the exponential growth stage.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69FAC6DC-391E-62FF-6599-074C63BA2453}"/>
              </a:ext>
            </a:extLst>
          </p:cNvPr>
          <p:cNvSpPr txBox="1"/>
          <p:nvPr/>
        </p:nvSpPr>
        <p:spPr>
          <a:xfrm>
            <a:off x="7276437" y="817587"/>
            <a:ext cx="4663772" cy="791499"/>
          </a:xfrm>
          <a:prstGeom prst="rect">
            <a:avLst/>
          </a:prstGeom>
          <a:noFill/>
        </p:spPr>
        <p:txBody>
          <a:bodyPr wrap="square">
            <a:spAutoFit/>
          </a:bodyPr>
          <a:lstStyle/>
          <a:p>
            <a:pPr algn="ctr">
              <a:lnSpc>
                <a:spcPct val="150000"/>
              </a:lnSpc>
            </a:pPr>
            <a:r>
              <a:rPr lang="en-US" sz="1600" dirty="0">
                <a:effectLst/>
                <a:latin typeface="Times New Roman" panose="02020603050405020304" pitchFamily="18" charset="0"/>
                <a:ea typeface="Calibri" panose="020F0502020204030204" pitchFamily="34" charset="0"/>
              </a:rPr>
              <a:t>List of cyanobacteria isolated from soil from 3 porch areas of Meerut region of Uttar Pradesh</a:t>
            </a:r>
            <a:endParaRPr lang="en-IN" sz="1600" dirty="0"/>
          </a:p>
        </p:txBody>
      </p:sp>
      <p:graphicFrame>
        <p:nvGraphicFramePr>
          <p:cNvPr id="8" name="Table 7">
            <a:extLst>
              <a:ext uri="{FF2B5EF4-FFF2-40B4-BE49-F238E27FC236}">
                <a16:creationId xmlns:a16="http://schemas.microsoft.com/office/drawing/2014/main" id="{17648336-44C0-3860-2D6D-E33429CFC3BC}"/>
              </a:ext>
            </a:extLst>
          </p:cNvPr>
          <p:cNvGraphicFramePr>
            <a:graphicFrameLocks noGrp="1"/>
          </p:cNvGraphicFramePr>
          <p:nvPr>
            <p:extLst>
              <p:ext uri="{D42A27DB-BD31-4B8C-83A1-F6EECF244321}">
                <p14:modId xmlns:p14="http://schemas.microsoft.com/office/powerpoint/2010/main" val="1307058542"/>
              </p:ext>
            </p:extLst>
          </p:nvPr>
        </p:nvGraphicFramePr>
        <p:xfrm>
          <a:off x="7276437" y="1609086"/>
          <a:ext cx="4809545" cy="4882164"/>
        </p:xfrm>
        <a:graphic>
          <a:graphicData uri="http://schemas.openxmlformats.org/drawingml/2006/table">
            <a:tbl>
              <a:tblPr firstRow="1" firstCol="1" bandRow="1">
                <a:tableStyleId>{5C22544A-7EE6-4342-B048-85BDC9FD1C3A}</a:tableStyleId>
              </a:tblPr>
              <a:tblGrid>
                <a:gridCol w="410339">
                  <a:extLst>
                    <a:ext uri="{9D8B030D-6E8A-4147-A177-3AD203B41FA5}">
                      <a16:colId xmlns:a16="http://schemas.microsoft.com/office/drawing/2014/main" val="3510212729"/>
                    </a:ext>
                  </a:extLst>
                </a:gridCol>
                <a:gridCol w="2136068">
                  <a:extLst>
                    <a:ext uri="{9D8B030D-6E8A-4147-A177-3AD203B41FA5}">
                      <a16:colId xmlns:a16="http://schemas.microsoft.com/office/drawing/2014/main" val="2208311808"/>
                    </a:ext>
                  </a:extLst>
                </a:gridCol>
                <a:gridCol w="2263138">
                  <a:extLst>
                    <a:ext uri="{9D8B030D-6E8A-4147-A177-3AD203B41FA5}">
                      <a16:colId xmlns:a16="http://schemas.microsoft.com/office/drawing/2014/main" val="2854553729"/>
                    </a:ext>
                  </a:extLst>
                </a:gridCol>
              </a:tblGrid>
              <a:tr h="338638">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S. No.</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Generic description</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Origin/site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44748445"/>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Anabaena</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KANKER KHERA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56601259"/>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As2</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Nostoc</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KANKER KHERA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33440620"/>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As3</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err="1">
                          <a:effectLst/>
                          <a:latin typeface="Times New Roman" panose="02020603050405020304" pitchFamily="18" charset="0"/>
                          <a:cs typeface="Times New Roman" panose="02020603050405020304" pitchFamily="18" charset="0"/>
                        </a:rPr>
                        <a:t>Phormidium</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KANKER KHERA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85118846"/>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Anabaena</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KANKER KHERA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35755092"/>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Nostoc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BANK ROAD, MEERUT CANTT </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538253"/>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As6</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Calothrix</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BANK ROAD, MEERUT CANTT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8970799"/>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As7</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err="1">
                          <a:effectLst/>
                          <a:latin typeface="Times New Roman" panose="02020603050405020304" pitchFamily="18" charset="0"/>
                          <a:cs typeface="Times New Roman" panose="02020603050405020304" pitchFamily="18" charset="0"/>
                        </a:rPr>
                        <a:t>Plectonema</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BANK ROAD, MEERUT CANTT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00736198"/>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As8</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Aulosira</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BANK ROAD, MEERUT CANTT</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8405679"/>
                  </a:ext>
                </a:extLst>
              </a:tr>
              <a:tr h="214701">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As9</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Anabaena</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BANK ROAD, MEERUT CANTT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81214445"/>
                  </a:ext>
                </a:extLst>
              </a:tr>
              <a:tr h="338638">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As10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Oscillatoria</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GANGA NAGAR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54828406"/>
                  </a:ext>
                </a:extLst>
              </a:tr>
              <a:tr h="338638">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As11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Calothrix</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GANGA NAGAR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78987888"/>
                  </a:ext>
                </a:extLst>
              </a:tr>
              <a:tr h="338638">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As12</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Anabaena</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GANGA NAGAR MEERUT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56825296"/>
                  </a:ext>
                </a:extLst>
              </a:tr>
              <a:tr h="338638">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As13</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Westielopsis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GANGA NAGAR MEERUT</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51002105"/>
                  </a:ext>
                </a:extLst>
              </a:tr>
              <a:tr h="338638">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As14</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a:effectLst/>
                          <a:latin typeface="Times New Roman" panose="02020603050405020304" pitchFamily="18" charset="0"/>
                          <a:cs typeface="Times New Roman" panose="02020603050405020304" pitchFamily="18" charset="0"/>
                        </a:rPr>
                        <a:t>Chrococcus</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0000"/>
                        </a:lnSpc>
                        <a:spcAft>
                          <a:spcPts val="800"/>
                        </a:spcAft>
                      </a:pPr>
                      <a:r>
                        <a:rPr lang="en-US" sz="1200" kern="100" dirty="0">
                          <a:effectLst/>
                          <a:latin typeface="Times New Roman" panose="02020603050405020304" pitchFamily="18" charset="0"/>
                          <a:cs typeface="Times New Roman" panose="02020603050405020304" pitchFamily="18" charset="0"/>
                        </a:rPr>
                        <a:t>GANGA NAGAR MEERUT</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76996961"/>
                  </a:ext>
                </a:extLst>
              </a:tr>
            </a:tbl>
          </a:graphicData>
        </a:graphic>
      </p:graphicFrame>
    </p:spTree>
    <p:extLst>
      <p:ext uri="{BB962C8B-B14F-4D97-AF65-F5344CB8AC3E}">
        <p14:creationId xmlns:p14="http://schemas.microsoft.com/office/powerpoint/2010/main" val="470368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898C7F08-BF90-D737-3461-70C201A943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374C30-E341-5981-D6E0-77DC63C8EAD9}"/>
              </a:ext>
            </a:extLst>
          </p:cNvPr>
          <p:cNvSpPr txBox="1"/>
          <p:nvPr/>
        </p:nvSpPr>
        <p:spPr>
          <a:xfrm>
            <a:off x="265043" y="298389"/>
            <a:ext cx="11675166" cy="916982"/>
          </a:xfrm>
          <a:prstGeom prst="rect">
            <a:avLst/>
          </a:prstGeom>
          <a:noFill/>
        </p:spPr>
        <p:txBody>
          <a:bodyPr wrap="square">
            <a:spAutoFit/>
          </a:bodyPr>
          <a:lstStyle/>
          <a:p>
            <a:pPr algn="ctr">
              <a:lnSpc>
                <a:spcPct val="150000"/>
              </a:lnSpc>
              <a:spcAft>
                <a:spcPts val="800"/>
              </a:spcAft>
            </a:pPr>
            <a:r>
              <a:rPr lang="en-US" sz="4000" b="1" kern="100">
                <a:effectLst/>
                <a:latin typeface="Times New Roman" panose="02020603050405020304" pitchFamily="18" charset="0"/>
                <a:ea typeface="Calibri" panose="020F0502020204030204" pitchFamily="34" charset="0"/>
                <a:cs typeface="Mangal" panose="02040503050203030202" pitchFamily="18" charset="0"/>
              </a:rPr>
              <a:t>ESTIMATION OF PIGMENTS</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57B99B85-E9FD-425C-36BF-3644B93D04DB}"/>
              </a:ext>
            </a:extLst>
          </p:cNvPr>
          <p:cNvSpPr txBox="1"/>
          <p:nvPr/>
        </p:nvSpPr>
        <p:spPr>
          <a:xfrm>
            <a:off x="424069" y="1427406"/>
            <a:ext cx="11516140" cy="4710520"/>
          </a:xfrm>
          <a:prstGeom prst="rect">
            <a:avLst/>
          </a:prstGeom>
          <a:noFill/>
        </p:spPr>
        <p:txBody>
          <a:bodyPr wrap="square">
            <a:spAutoFit/>
          </a:bodyPr>
          <a:lstStyle/>
          <a:p>
            <a:pPr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CHLOROPHYLL</a:t>
            </a:r>
          </a:p>
          <a:p>
            <a:pPr marL="285750" indent="-285750" algn="just">
              <a:lnSpc>
                <a:spcPct val="150000"/>
              </a:lnSpc>
              <a:spcAft>
                <a:spcPts val="8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Chlorophyll estimation was done, and centrifugation was done for a homogenized suspension for 5 mins at 4000 g. At 60 °C for 30 minutes chlorophyll was extracted from the pellet with 95% methanol. </a:t>
            </a:r>
          </a:p>
          <a:p>
            <a:pPr marL="285750" indent="-285750" algn="just">
              <a:lnSpc>
                <a:spcPct val="150000"/>
              </a:lnSpc>
              <a:spcAft>
                <a:spcPts val="800"/>
              </a:spcAft>
              <a:buFont typeface="Wingdings" panose="05000000000000000000" pitchFamily="2" charset="2"/>
              <a:buChar char="§"/>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Subsequently, the last volume was prepared and the amount of chlorophyll was determined by measuring the optical density at wavelengths of 650 and 665 nm. In 1941, McKinney calculated the total amount of chlorophyll.</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CAROTENOIDS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At 4000 g for about 10 minutes, the algal suspension was centrifuged. The adhering salt traces were removed by washing them off with distilled water.</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a:t>
            </a:r>
          </a:p>
          <a:p>
            <a:pPr marL="285750" indent="-285750" algn="just">
              <a:lnSpc>
                <a:spcPct val="150000"/>
              </a:lnSpc>
              <a:spcAft>
                <a:spcPts val="800"/>
              </a:spcAft>
              <a:buFont typeface="Wingdings" panose="05000000000000000000" pitchFamily="2" charset="2"/>
              <a:buChar char="§"/>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Subsequently, 2-3 ml of 85% acetone was introduced and exposed to a series of freezing and thawing cycles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Until acetone became colorless continuous extraction was performed.</a:t>
            </a:r>
          </a:p>
        </p:txBody>
      </p:sp>
    </p:spTree>
    <p:extLst>
      <p:ext uri="{BB962C8B-B14F-4D97-AF65-F5344CB8AC3E}">
        <p14:creationId xmlns:p14="http://schemas.microsoft.com/office/powerpoint/2010/main" val="3684560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9E01977C-6620-2917-CC9F-76DE7A0CD8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DA8F621-B355-1C65-9EB6-9DCC731C0FB0}"/>
              </a:ext>
            </a:extLst>
          </p:cNvPr>
          <p:cNvSpPr txBox="1"/>
          <p:nvPr/>
        </p:nvSpPr>
        <p:spPr>
          <a:xfrm>
            <a:off x="424069" y="675052"/>
            <a:ext cx="11529391" cy="3156249"/>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 pooled acetone fraction was obtained and total volume was recorded. </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The total carotenoid concentration was determined by measuring the maximum absorbance at 450 nm using 85% acetone as a blank, according to Jensen (1978).</a:t>
            </a:r>
            <a:endParaRPr lang="en-US" sz="1800" b="1" kern="100" dirty="0">
              <a:effectLst/>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PHYCOBILLIPROTEINS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200"/>
              </a:spcAft>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amount of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phycobilins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(Phycocyanin, Phycoerythrin, Allophycocyanin) was extracted by following the process of repeated freezing and thawing at a pH of 7.5 until </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the particle lost its </a:t>
            </a:r>
            <a:r>
              <a:rPr lang="en-IN" sz="1800" kern="0" dirty="0" err="1">
                <a:effectLst/>
                <a:latin typeface="Times New Roman" panose="02020603050405020304" pitchFamily="18" charset="0"/>
                <a:ea typeface="Times New Roman" panose="02020603050405020304" pitchFamily="18" charset="0"/>
                <a:cs typeface="Mangal" panose="02040503050203030202" pitchFamily="18" charset="0"/>
              </a:rPr>
              <a:t>color</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as the pigments seeped out into a supernatant. </a:t>
            </a:r>
          </a:p>
        </p:txBody>
      </p:sp>
    </p:spTree>
    <p:extLst>
      <p:ext uri="{BB962C8B-B14F-4D97-AF65-F5344CB8AC3E}">
        <p14:creationId xmlns:p14="http://schemas.microsoft.com/office/powerpoint/2010/main" val="3545610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72CD3BD9-A50C-C0CD-21BC-2CB65124A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9FDB827-51FC-2612-636D-BBBCAEF4CA87}"/>
              </a:ext>
            </a:extLst>
          </p:cNvPr>
          <p:cNvSpPr txBox="1"/>
          <p:nvPr/>
        </p:nvSpPr>
        <p:spPr>
          <a:xfrm>
            <a:off x="238539" y="444163"/>
            <a:ext cx="11675165" cy="916982"/>
          </a:xfrm>
          <a:prstGeom prst="rect">
            <a:avLst/>
          </a:prstGeom>
          <a:noFill/>
        </p:spPr>
        <p:txBody>
          <a:bodyPr wrap="square">
            <a:spAutoFit/>
          </a:bodyPr>
          <a:lstStyle/>
          <a:p>
            <a:pPr algn="ctr">
              <a:lnSpc>
                <a:spcPct val="150000"/>
              </a:lnSpc>
              <a:spcAft>
                <a:spcPts val="800"/>
              </a:spcAft>
            </a:pPr>
            <a:r>
              <a:rPr lang="en-US" sz="4000" b="1" kern="100">
                <a:effectLst/>
                <a:latin typeface="Times New Roman" panose="02020603050405020304" pitchFamily="18" charset="0"/>
                <a:ea typeface="Calibri" panose="020F0502020204030204" pitchFamily="34" charset="0"/>
                <a:cs typeface="Mangal" panose="02040503050203030202" pitchFamily="18" charset="0"/>
              </a:rPr>
              <a:t>RESULT AND DISCUSSION</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5D044E0B-A244-BF35-25FF-9979C1879383}"/>
              </a:ext>
            </a:extLst>
          </p:cNvPr>
          <p:cNvSpPr txBox="1"/>
          <p:nvPr/>
        </p:nvSpPr>
        <p:spPr>
          <a:xfrm>
            <a:off x="278296" y="1361145"/>
            <a:ext cx="11463130" cy="5033879"/>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Cyanobacterial strains from different locations of Meerut were isolated and grown in BG11 medium for estimation of pigments (dry weight). The strains were observed on the 14</a:t>
            </a:r>
            <a:r>
              <a:rPr lang="en-US" sz="1800" baseline="30000" dirty="0">
                <a:effectLst/>
                <a:latin typeface="Times New Roman" panose="02020603050405020304" pitchFamily="18" charset="0"/>
                <a:ea typeface="Calibri" panose="020F0502020204030204" pitchFamily="34" charset="0"/>
              </a:rPr>
              <a:t>th</a:t>
            </a:r>
            <a:r>
              <a:rPr lang="en-US" sz="1800" dirty="0">
                <a:effectLst/>
                <a:latin typeface="Times New Roman" panose="02020603050405020304" pitchFamily="18" charset="0"/>
                <a:ea typeface="Calibri" panose="020F0502020204030204" pitchFamily="34" charset="0"/>
              </a:rPr>
              <a:t> day of the incubation period. </a:t>
            </a:r>
          </a:p>
          <a:p>
            <a:pPr marL="285750" indent="-285750" algn="just">
              <a:lnSpc>
                <a:spcPct val="150000"/>
              </a:lnSpc>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rPr>
              <a:t>Chlorophyll is the main photosynthetic pigment found in cyanobacteria. The various aspects of physiological parameters in cyanobacteria has been studied by the members of IARI. Little attention has been given to the physiological parameters as compared to the nitrogen fixation.</a:t>
            </a:r>
          </a:p>
          <a:p>
            <a:pPr marL="285750" indent="-285750" algn="just">
              <a:lnSpc>
                <a:spcPct val="150000"/>
              </a:lnSpc>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rPr>
              <a:t>Total chlorophyll content was recorded highest of 0.96 µg/mg</a:t>
            </a:r>
            <a:r>
              <a:rPr lang="en-IN" sz="1800" kern="0" baseline="30000" dirty="0">
                <a:effectLst/>
                <a:latin typeface="Times New Roman" panose="02020603050405020304" pitchFamily="18" charset="0"/>
                <a:ea typeface="Times New Roman" panose="02020603050405020304" pitchFamily="18" charset="0"/>
              </a:rPr>
              <a:t>-1</a:t>
            </a:r>
            <a:r>
              <a:rPr lang="en-IN" sz="1800" kern="0" dirty="0">
                <a:effectLst/>
                <a:latin typeface="Times New Roman" panose="02020603050405020304" pitchFamily="18" charset="0"/>
                <a:ea typeface="Times New Roman" panose="02020603050405020304" pitchFamily="18" charset="0"/>
              </a:rPr>
              <a:t> dry weight in (As5) </a:t>
            </a:r>
            <a:r>
              <a:rPr lang="en-IN" sz="1800" i="1" kern="0" dirty="0">
                <a:effectLst/>
                <a:latin typeface="Times New Roman" panose="02020603050405020304" pitchFamily="18" charset="0"/>
                <a:ea typeface="Times New Roman" panose="02020603050405020304" pitchFamily="18" charset="0"/>
              </a:rPr>
              <a:t>Nostoc sp.</a:t>
            </a:r>
            <a:r>
              <a:rPr lang="en-IN" sz="1800" kern="0" dirty="0">
                <a:effectLst/>
                <a:latin typeface="Times New Roman" panose="02020603050405020304" pitchFamily="18" charset="0"/>
                <a:ea typeface="Times New Roman" panose="02020603050405020304" pitchFamily="18" charset="0"/>
              </a:rPr>
              <a:t> followed by Anabaena sp. and Calothrix sp. ranging between 0.06 to 0.77µg/mg</a:t>
            </a:r>
            <a:r>
              <a:rPr lang="en-IN" sz="1800" kern="0" baseline="30000" dirty="0">
                <a:effectLst/>
                <a:latin typeface="Times New Roman" panose="02020603050405020304" pitchFamily="18" charset="0"/>
                <a:ea typeface="Times New Roman" panose="02020603050405020304" pitchFamily="18" charset="0"/>
              </a:rPr>
              <a:t>-1</a:t>
            </a:r>
            <a:r>
              <a:rPr lang="en-IN" sz="1800" kern="0" dirty="0">
                <a:effectLst/>
                <a:latin typeface="Times New Roman" panose="02020603050405020304" pitchFamily="18" charset="0"/>
                <a:ea typeface="Times New Roman" panose="02020603050405020304" pitchFamily="18" charset="0"/>
              </a:rPr>
              <a:t>.</a:t>
            </a:r>
            <a:r>
              <a:rPr lang="en-IN" sz="1800" dirty="0">
                <a:effectLst/>
                <a:latin typeface="Times New Roman" panose="02020603050405020304" pitchFamily="18" charset="0"/>
                <a:ea typeface="Calibri" panose="020F0502020204030204" pitchFamily="34" charset="0"/>
              </a:rPr>
              <a:t> </a:t>
            </a:r>
            <a:r>
              <a:rPr lang="en-IN" sz="1800" kern="0" dirty="0">
                <a:effectLst/>
                <a:latin typeface="Times New Roman" panose="02020603050405020304" pitchFamily="18" charset="0"/>
                <a:ea typeface="Times New Roman" panose="02020603050405020304" pitchFamily="18" charset="0"/>
              </a:rPr>
              <a:t>Cyanobacteria include carotenoids, a distinct pigment category</a:t>
            </a:r>
            <a:r>
              <a:rPr lang="en-IN" kern="0" dirty="0">
                <a:solidFill>
                  <a:srgbClr val="222222"/>
                </a:solidFill>
                <a:latin typeface="Times New Roman" panose="02020603050405020304" pitchFamily="18" charset="0"/>
                <a:ea typeface="Times New Roman" panose="02020603050405020304" pitchFamily="18" charset="0"/>
              </a:rPr>
              <a:t>.</a:t>
            </a:r>
          </a:p>
          <a:p>
            <a:pPr marL="285750" indent="-285750" algn="just">
              <a:lnSpc>
                <a:spcPct val="150000"/>
              </a:lnSpc>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rPr>
              <a:t>The highest among all carotenoids was recorded in </a:t>
            </a:r>
            <a:r>
              <a:rPr lang="en-IN" sz="1800" i="1" kern="0" dirty="0">
                <a:effectLst/>
                <a:latin typeface="Times New Roman" panose="02020603050405020304" pitchFamily="18" charset="0"/>
                <a:ea typeface="Times New Roman" panose="02020603050405020304" pitchFamily="18" charset="0"/>
              </a:rPr>
              <a:t>Anabaena sp.</a:t>
            </a:r>
            <a:r>
              <a:rPr lang="en-IN" sz="1800" kern="0" dirty="0">
                <a:effectLst/>
                <a:latin typeface="Times New Roman" panose="02020603050405020304" pitchFamily="18" charset="0"/>
                <a:ea typeface="Times New Roman" panose="02020603050405020304" pitchFamily="18" charset="0"/>
              </a:rPr>
              <a:t> (As1) at 0.79 µg/mg</a:t>
            </a:r>
            <a:r>
              <a:rPr lang="en-IN" sz="1800" kern="0" baseline="30000" dirty="0">
                <a:effectLst/>
                <a:latin typeface="Times New Roman" panose="02020603050405020304" pitchFamily="18" charset="0"/>
                <a:ea typeface="Times New Roman" panose="02020603050405020304" pitchFamily="18" charset="0"/>
              </a:rPr>
              <a:t>-1</a:t>
            </a:r>
            <a:r>
              <a:rPr lang="en-IN" sz="1800" kern="0" dirty="0">
                <a:effectLst/>
                <a:latin typeface="Times New Roman" panose="02020603050405020304" pitchFamily="18" charset="0"/>
                <a:ea typeface="Times New Roman" panose="02020603050405020304" pitchFamily="18" charset="0"/>
              </a:rPr>
              <a:t> dry weight and lowest in (As7) </a:t>
            </a:r>
            <a:r>
              <a:rPr lang="en-IN" sz="1800" i="1" kern="0" dirty="0" err="1">
                <a:effectLst/>
                <a:latin typeface="Times New Roman" panose="02020603050405020304" pitchFamily="18" charset="0"/>
                <a:ea typeface="Times New Roman" panose="02020603050405020304" pitchFamily="18" charset="0"/>
              </a:rPr>
              <a:t>Plectonema</a:t>
            </a:r>
            <a:r>
              <a:rPr lang="en-IN" sz="1800" i="1" kern="0" dirty="0">
                <a:effectLst/>
                <a:latin typeface="Times New Roman" panose="02020603050405020304" pitchFamily="18" charset="0"/>
                <a:ea typeface="Times New Roman" panose="02020603050405020304" pitchFamily="18" charset="0"/>
              </a:rPr>
              <a:t> sp.</a:t>
            </a:r>
            <a:r>
              <a:rPr lang="en-IN" sz="1800" kern="0" dirty="0">
                <a:effectLst/>
                <a:latin typeface="Times New Roman" panose="02020603050405020304" pitchFamily="18" charset="0"/>
                <a:ea typeface="Times New Roman" panose="02020603050405020304" pitchFamily="18" charset="0"/>
              </a:rPr>
              <a:t> 0.08 µg/mg</a:t>
            </a:r>
            <a:r>
              <a:rPr lang="en-IN" sz="1800" kern="0" baseline="30000" dirty="0">
                <a:effectLst/>
                <a:latin typeface="Times New Roman" panose="02020603050405020304" pitchFamily="18" charset="0"/>
                <a:ea typeface="Times New Roman" panose="02020603050405020304" pitchFamily="18" charset="0"/>
              </a:rPr>
              <a:t>-1</a:t>
            </a:r>
            <a:r>
              <a:rPr lang="en-IN" sz="1800" kern="0" dirty="0">
                <a:effectLst/>
                <a:latin typeface="Times New Roman" panose="02020603050405020304" pitchFamily="18" charset="0"/>
                <a:ea typeface="Times New Roman" panose="02020603050405020304" pitchFamily="18" charset="0"/>
              </a:rPr>
              <a:t>. In addition to chlorophyll, Nitrogen-fixing </a:t>
            </a:r>
            <a:r>
              <a:rPr lang="en-IN" sz="1800" kern="0" dirty="0" err="1">
                <a:effectLst/>
                <a:latin typeface="Times New Roman" panose="02020603050405020304" pitchFamily="18" charset="0"/>
                <a:ea typeface="Times New Roman" panose="02020603050405020304" pitchFamily="18" charset="0"/>
              </a:rPr>
              <a:t>heterocystous</a:t>
            </a:r>
            <a:r>
              <a:rPr lang="en-IN" sz="1800" kern="0" dirty="0">
                <a:effectLst/>
                <a:latin typeface="Times New Roman" panose="02020603050405020304" pitchFamily="18" charset="0"/>
                <a:ea typeface="Times New Roman" panose="02020603050405020304" pitchFamily="18" charset="0"/>
              </a:rPr>
              <a:t> species of filamentous cyanobacteria are highly valued for their ability to produce phycobiliproteins and carotenoids, and other significant compounds that act as accessory pigments in photosynthesis.</a:t>
            </a:r>
            <a:endParaRPr lang="en-IN" dirty="0"/>
          </a:p>
        </p:txBody>
      </p:sp>
    </p:spTree>
    <p:extLst>
      <p:ext uri="{BB962C8B-B14F-4D97-AF65-F5344CB8AC3E}">
        <p14:creationId xmlns:p14="http://schemas.microsoft.com/office/powerpoint/2010/main" val="2016376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8+ Free Powerpoint Backgrounds">
            <a:extLst>
              <a:ext uri="{FF2B5EF4-FFF2-40B4-BE49-F238E27FC236}">
                <a16:creationId xmlns:a16="http://schemas.microsoft.com/office/drawing/2014/main" id="{1F95427E-214F-9776-0D5D-4554362C0C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DE1190F-487D-BEED-61AD-BE17F748F1AD}"/>
              </a:ext>
            </a:extLst>
          </p:cNvPr>
          <p:cNvSpPr txBox="1"/>
          <p:nvPr/>
        </p:nvSpPr>
        <p:spPr>
          <a:xfrm>
            <a:off x="205408" y="653035"/>
            <a:ext cx="11781183" cy="5341655"/>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Carotenoids safeguard cyanobacterial cells from photooxidative harm and are commonly linked with proteins</a:t>
            </a:r>
            <a:r>
              <a:rPr lang="en-US" kern="100" dirty="0">
                <a:solidFill>
                  <a:srgbClr val="222222"/>
                </a:solidFill>
                <a:latin typeface="Times New Roman" panose="02020603050405020304" pitchFamily="18" charset="0"/>
                <a:ea typeface="Times New Roman" panose="02020603050405020304" pitchFamily="18" charset="0"/>
                <a:cs typeface="Mangal" panose="02040503050203030202" pitchFamily="18" charset="0"/>
              </a:rPr>
              <a:t>.</a:t>
            </a:r>
          </a:p>
          <a:p>
            <a:pPr marL="285750" indent="-285750" algn="just">
              <a:lnSpc>
                <a:spcPct val="150000"/>
              </a:lnSpc>
              <a:spcAft>
                <a:spcPts val="800"/>
              </a:spcAft>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Phycocyanin varied from the highest of   4.5µg/mg</a:t>
            </a:r>
            <a:r>
              <a:rPr lang="en-IN" sz="1800" kern="0" baseline="30000" dirty="0">
                <a:effectLst/>
                <a:latin typeface="Times New Roman" panose="02020603050405020304" pitchFamily="18" charset="0"/>
                <a:ea typeface="Times New Roman" panose="02020603050405020304" pitchFamily="18" charset="0"/>
                <a:cs typeface="Mangal" panose="02040503050203030202" pitchFamily="18" charset="0"/>
              </a:rPr>
              <a:t>-1</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in </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Nostoc sp. </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(As2) to the lowest of 0.94 µg/mg</a:t>
            </a:r>
            <a:r>
              <a:rPr lang="en-IN" sz="1800" kern="0" baseline="30000" dirty="0">
                <a:effectLst/>
                <a:latin typeface="Times New Roman" panose="02020603050405020304" pitchFamily="18" charset="0"/>
                <a:ea typeface="Times New Roman" panose="02020603050405020304" pitchFamily="18" charset="0"/>
                <a:cs typeface="Mangal" panose="02040503050203030202" pitchFamily="18" charset="0"/>
              </a:rPr>
              <a:t>-1</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dry weight in (As7) </a:t>
            </a:r>
            <a:r>
              <a:rPr lang="en-IN" sz="1800" i="1" kern="0" dirty="0" err="1">
                <a:effectLst/>
                <a:latin typeface="Times New Roman" panose="02020603050405020304" pitchFamily="18" charset="0"/>
                <a:ea typeface="Times New Roman" panose="02020603050405020304" pitchFamily="18" charset="0"/>
                <a:cs typeface="Mangal" panose="02040503050203030202" pitchFamily="18" charset="0"/>
              </a:rPr>
              <a:t>Phormidium</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 sp</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Phycoerythrin was highest at 3.34µg/mg</a:t>
            </a:r>
            <a:r>
              <a:rPr lang="en-IN" sz="1800" kern="0" baseline="30000" dirty="0">
                <a:effectLst/>
                <a:latin typeface="Times New Roman" panose="02020603050405020304" pitchFamily="18" charset="0"/>
                <a:ea typeface="Times New Roman" panose="02020603050405020304" pitchFamily="18" charset="0"/>
                <a:cs typeface="Mangal" panose="02040503050203030202" pitchFamily="18" charset="0"/>
              </a:rPr>
              <a:t>-1</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dry weight in </a:t>
            </a:r>
            <a:r>
              <a:rPr lang="en-IN" sz="1800" i="1" kern="0" dirty="0" err="1">
                <a:effectLst/>
                <a:latin typeface="Times New Roman" panose="02020603050405020304" pitchFamily="18" charset="0"/>
                <a:ea typeface="Times New Roman" panose="02020603050405020304" pitchFamily="18" charset="0"/>
                <a:cs typeface="Mangal" panose="02040503050203030202" pitchFamily="18" charset="0"/>
              </a:rPr>
              <a:t>Westielopsis</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 sp</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(As13) and minimum in </a:t>
            </a:r>
            <a:r>
              <a:rPr lang="en-IN" sz="1800" i="1" kern="0" dirty="0" err="1">
                <a:effectLst/>
                <a:latin typeface="Times New Roman" panose="02020603050405020304" pitchFamily="18" charset="0"/>
                <a:ea typeface="Times New Roman" panose="02020603050405020304" pitchFamily="18" charset="0"/>
                <a:cs typeface="Mangal" panose="02040503050203030202" pitchFamily="18" charset="0"/>
              </a:rPr>
              <a:t>Phormidium</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 sp.</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(As3) 0.63µg/mg</a:t>
            </a:r>
            <a:r>
              <a:rPr lang="en-IN" sz="1800" kern="0" baseline="30000" dirty="0">
                <a:effectLst/>
                <a:latin typeface="Times New Roman" panose="02020603050405020304" pitchFamily="18" charset="0"/>
                <a:ea typeface="Times New Roman" panose="02020603050405020304" pitchFamily="18" charset="0"/>
                <a:cs typeface="Mangal" panose="02040503050203030202" pitchFamily="18" charset="0"/>
              </a:rPr>
              <a:t>-1</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dry weight. Allophycocyanin was highest in (As5)</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 Nostoc sp</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20.05µg/mg</a:t>
            </a:r>
            <a:r>
              <a:rPr lang="en-IN" sz="1800" kern="0" baseline="30000" dirty="0">
                <a:effectLst/>
                <a:latin typeface="Times New Roman" panose="02020603050405020304" pitchFamily="18" charset="0"/>
                <a:ea typeface="Times New Roman" panose="02020603050405020304" pitchFamily="18" charset="0"/>
                <a:cs typeface="Mangal" panose="02040503050203030202" pitchFamily="18" charset="0"/>
              </a:rPr>
              <a:t>-1</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followed by </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Nostoc sp.</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15.02µg/mg</a:t>
            </a:r>
            <a:r>
              <a:rPr lang="en-IN" sz="1800" kern="0" baseline="30000" dirty="0">
                <a:effectLst/>
                <a:latin typeface="Times New Roman" panose="02020603050405020304" pitchFamily="18" charset="0"/>
                <a:ea typeface="Times New Roman" panose="02020603050405020304" pitchFamily="18" charset="0"/>
                <a:cs typeface="Mangal" panose="02040503050203030202" pitchFamily="18" charset="0"/>
              </a:rPr>
              <a:t>-1</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dry weight and lowest in </a:t>
            </a:r>
            <a:r>
              <a:rPr lang="en-IN" sz="1800" i="1" kern="0" dirty="0" err="1">
                <a:effectLst/>
                <a:latin typeface="Times New Roman" panose="02020603050405020304" pitchFamily="18" charset="0"/>
                <a:ea typeface="Times New Roman" panose="02020603050405020304" pitchFamily="18" charset="0"/>
                <a:cs typeface="Mangal" panose="02040503050203030202" pitchFamily="18" charset="0"/>
              </a:rPr>
              <a:t>Phormidium</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sp. and </a:t>
            </a:r>
            <a:r>
              <a:rPr lang="en-IN" sz="1800" i="1" kern="0" dirty="0" err="1">
                <a:effectLst/>
                <a:latin typeface="Times New Roman" panose="02020603050405020304" pitchFamily="18" charset="0"/>
                <a:ea typeface="Times New Roman" panose="02020603050405020304" pitchFamily="18" charset="0"/>
                <a:cs typeface="Mangal" panose="02040503050203030202" pitchFamily="18" charset="0"/>
              </a:rPr>
              <a:t>Aulosira</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 sp.</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Phycobiliproteins play a major role in the photosynthetic process of cyanobacteria by facilitating the effective absorption and utilization of light energy.</a:t>
            </a:r>
          </a:p>
          <a:p>
            <a:pPr marL="285750" indent="-285750" algn="just">
              <a:lnSpc>
                <a:spcPct val="150000"/>
              </a:lnSpc>
              <a:spcAft>
                <a:spcPts val="800"/>
              </a:spcAft>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The continuous research emphasizes the significance of these organisms not only in ecological settings but also in biotechnological advancements. Due to their distinct characteristics, they possess significant value in a diverse array of applications, spanning from scientific investigations to commercial merchandise examines the evolutionary importance of several phycobiliproteins, specifically phycoerythrocyanin, in cyanobacteria. </a:t>
            </a:r>
          </a:p>
          <a:p>
            <a:pPr marL="285750" indent="-285750" algn="just">
              <a:lnSpc>
                <a:spcPct val="150000"/>
              </a:lnSpc>
              <a:spcAft>
                <a:spcPts val="800"/>
              </a:spcAft>
              <a:buFont typeface="Wingdings" panose="05000000000000000000" pitchFamily="2" charset="2"/>
              <a:buChar char="q"/>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An extensive examination of the chemical characteristics of phycobiliproteins and their many uses in biotechnology, including their utilization as organic pigments and in photodynamic therapy.</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35127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48+ Free Powerpoint Backgrounds">
            <a:extLst>
              <a:ext uri="{FF2B5EF4-FFF2-40B4-BE49-F238E27FC236}">
                <a16:creationId xmlns:a16="http://schemas.microsoft.com/office/drawing/2014/main" id="{4522D11E-3017-4FA8-BD1A-1F0147923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2982DD5-DC7D-EEE6-5FE3-485F977028FB}"/>
              </a:ext>
            </a:extLst>
          </p:cNvPr>
          <p:cNvSpPr txBox="1"/>
          <p:nvPr/>
        </p:nvSpPr>
        <p:spPr>
          <a:xfrm>
            <a:off x="324678" y="285137"/>
            <a:ext cx="11343861" cy="916982"/>
          </a:xfrm>
          <a:prstGeom prst="rect">
            <a:avLst/>
          </a:prstGeom>
          <a:noFill/>
        </p:spPr>
        <p:txBody>
          <a:bodyPr wrap="square">
            <a:spAutoFit/>
          </a:bodyPr>
          <a:lstStyle/>
          <a:p>
            <a:pPr algn="ctr">
              <a:lnSpc>
                <a:spcPct val="150000"/>
              </a:lnSpc>
              <a:spcAft>
                <a:spcPts val="800"/>
              </a:spcAft>
            </a:pP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4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5AA548BC-0A9D-60D8-B51C-A46C00BDF09E}"/>
              </a:ext>
            </a:extLst>
          </p:cNvPr>
          <p:cNvSpPr txBox="1"/>
          <p:nvPr/>
        </p:nvSpPr>
        <p:spPr>
          <a:xfrm>
            <a:off x="324678" y="1848214"/>
            <a:ext cx="11542644" cy="3161571"/>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v"/>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The present study concludes that the Porsche areas of Meerut, U.P are rich in useful blue-green algae and further investigation and advancement in these crucial domains will not only unleash the complete capabilities of cyanobacteria in transforming agriculture but also guarantee their secure and sustainable application, which can be harnessed for commercial purposes.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ACKNOWLEDGMENT</a:t>
            </a:r>
            <a:endParaRPr lang="en-IN" sz="1600" b="1" kern="1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v"/>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I want to express my gratitude to those who have offered assistance and made significant contributions to the successful completion of our study project.</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569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48+ Free Powerpoint Backgrounds">
            <a:extLst>
              <a:ext uri="{FF2B5EF4-FFF2-40B4-BE49-F238E27FC236}">
                <a16:creationId xmlns:a16="http://schemas.microsoft.com/office/drawing/2014/main" id="{792F55ED-C469-4C4C-5991-3312895E07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CF646C6-A861-4E6E-784F-3309DB57757E}"/>
              </a:ext>
            </a:extLst>
          </p:cNvPr>
          <p:cNvSpPr txBox="1"/>
          <p:nvPr/>
        </p:nvSpPr>
        <p:spPr>
          <a:xfrm>
            <a:off x="450574" y="596348"/>
            <a:ext cx="11410122" cy="707886"/>
          </a:xfrm>
          <a:prstGeom prst="rect">
            <a:avLst/>
          </a:prstGeom>
          <a:noFill/>
        </p:spPr>
        <p:txBody>
          <a:bodyPr wrap="square" rtlCol="0">
            <a:spAutoFit/>
          </a:bodyPr>
          <a:lstStyle/>
          <a:p>
            <a:pPr algn="ctr"/>
            <a:r>
              <a:rPr lang="en-IN" sz="4000" b="1" dirty="0">
                <a:latin typeface="Times New Roman" panose="02020603050405020304" pitchFamily="18" charset="0"/>
                <a:cs typeface="Times New Roman" panose="02020603050405020304" pitchFamily="18" charset="0"/>
              </a:rPr>
              <a:t>REFERENCES</a:t>
            </a:r>
            <a:r>
              <a:rPr lang="en-IN" dirty="0"/>
              <a:t> </a:t>
            </a:r>
          </a:p>
        </p:txBody>
      </p:sp>
      <p:sp>
        <p:nvSpPr>
          <p:cNvPr id="4" name="TextBox 3">
            <a:extLst>
              <a:ext uri="{FF2B5EF4-FFF2-40B4-BE49-F238E27FC236}">
                <a16:creationId xmlns:a16="http://schemas.microsoft.com/office/drawing/2014/main" id="{C6B7423A-1F83-3987-6BC7-1D1E7C9E6CCC}"/>
              </a:ext>
            </a:extLst>
          </p:cNvPr>
          <p:cNvSpPr txBox="1"/>
          <p:nvPr/>
        </p:nvSpPr>
        <p:spPr>
          <a:xfrm>
            <a:off x="284922" y="1618696"/>
            <a:ext cx="11622156" cy="4715843"/>
          </a:xfrm>
          <a:prstGeom prst="rect">
            <a:avLst/>
          </a:prstGeom>
          <a:noFill/>
        </p:spPr>
        <p:txBody>
          <a:bodyPr wrap="square">
            <a:spAutoFit/>
          </a:bodyPr>
          <a:lstStyle/>
          <a:p>
            <a:pPr marL="342900" indent="-342900" algn="just">
              <a:lnSpc>
                <a:spcPct val="150000"/>
              </a:lnSpc>
              <a:spcAft>
                <a:spcPts val="12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Vidal L, Ballot A, Azevedo SM,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Padisák</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J, Welker M. Introduction to cyanobacteria. Toxic Cyanobacteria in Water, 2nd ed.; Chorus, I., Welker, M., Eds. 2021 Mar 7:163-211.</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12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Abed RM,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Dobretsov</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 Sudesh K. Applications of cyanobacteria in biotechnology. Journal of applied microbiology. 2009 Jan 1;106(1):1-2.</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Jaiswal, 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Koli</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D.K., Kumar, A., Kumar, S. and Sagar, S., 2018. Pigments analysis of cyanobacterial strains.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Int. J. Chem. Stud</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i="1" kern="100" dirty="0">
                <a:effectLst/>
                <a:latin typeface="Times New Roman" panose="02020603050405020304" pitchFamily="18" charset="0"/>
                <a:ea typeface="Calibri" panose="020F0502020204030204" pitchFamily="34" charset="0"/>
                <a:cs typeface="Mangal" panose="02040503050203030202" pitchFamily="18" charset="0"/>
              </a:rPr>
              <a:t>6</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(2), pp.1248-1251.</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Zavřel</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T,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Sinetova</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Červený</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J. Measurement of chlorophyll a and carotenoids concentration in cyanobacteria. Bio-protocol. 2015 May 5;5(9):e1467-.</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Trees CC, Clark DK,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Bidigare</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RR,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Ondrusek</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ME, Mueller JL. Accessory pigments versus chlorophyll a concentrations within the euphotic zone: A ubiquitous relationship. Limnology and Oceanography. 2000 Jul;45(5):1130-43.</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69949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48+ Free Powerpoint Backgrounds">
            <a:extLst>
              <a:ext uri="{FF2B5EF4-FFF2-40B4-BE49-F238E27FC236}">
                <a16:creationId xmlns:a16="http://schemas.microsoft.com/office/drawing/2014/main" id="{E302B22D-EFCD-FD14-0809-90EB0C5B9D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6F8F23F-D4CC-90E5-FB87-7E502F9C3590}"/>
              </a:ext>
            </a:extLst>
          </p:cNvPr>
          <p:cNvSpPr txBox="1"/>
          <p:nvPr/>
        </p:nvSpPr>
        <p:spPr>
          <a:xfrm>
            <a:off x="258417" y="2411897"/>
            <a:ext cx="11675165" cy="1311449"/>
          </a:xfrm>
          <a:prstGeom prst="rect">
            <a:avLst/>
          </a:prstGeom>
          <a:noFill/>
          <a:effectLst>
            <a:outerShdw blurRad="50800" dist="38100" dir="18900000" algn="bl" rotWithShape="0">
              <a:prstClr val="black">
                <a:alpha val="40000"/>
              </a:prstClr>
            </a:outerShdw>
          </a:effectLst>
        </p:spPr>
        <p:txBody>
          <a:bodyPr wrap="square" rtlCol="0">
            <a:spAutoFit/>
          </a:bodyPr>
          <a:lstStyle/>
          <a:p>
            <a:pPr algn="ctr">
              <a:lnSpc>
                <a:spcPct val="150000"/>
              </a:lnSpc>
            </a:pP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473258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1422</Words>
  <Application>Microsoft Office PowerPoint</Application>
  <PresentationFormat>Widescreen</PresentationFormat>
  <Paragraphs>92</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13</cp:revision>
  <dcterms:created xsi:type="dcterms:W3CDTF">2024-11-25T12:20:13Z</dcterms:created>
  <dcterms:modified xsi:type="dcterms:W3CDTF">2024-11-25T12:49:51Z</dcterms:modified>
</cp:coreProperties>
</file>