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5" d="100"/>
          <a:sy n="65" d="100"/>
        </p:scale>
        <p:origin x="66"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61CB0C6E-3BE5-46A8-957E-F1F3C1B48C07}" type="datetimeFigureOut">
              <a:rPr lang="en-IN" smtClean="0"/>
              <a:t>30-05-2025</a:t>
            </a:fld>
            <a:endParaRPr lang="en-IN"/>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IN"/>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70C5E234-4DC5-4DE0-94FC-317860A7F7D0}" type="slidenum">
              <a:rPr lang="en-IN" smtClean="0"/>
              <a:t>‹#›</a:t>
            </a:fld>
            <a:endParaRPr lang="en-IN"/>
          </a:p>
        </p:txBody>
      </p:sp>
    </p:spTree>
    <p:extLst>
      <p:ext uri="{BB962C8B-B14F-4D97-AF65-F5344CB8AC3E}">
        <p14:creationId xmlns:p14="http://schemas.microsoft.com/office/powerpoint/2010/main" val="3067638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1CB0C6E-3BE5-46A8-957E-F1F3C1B48C07}" type="datetimeFigureOut">
              <a:rPr lang="en-IN" smtClean="0"/>
              <a:t>30-05-2025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10558300" y="5956137"/>
            <a:ext cx="1052508" cy="365125"/>
          </a:xfrm>
        </p:spPr>
        <p:txBody>
          <a:bodyPr/>
          <a:lstStyle/>
          <a:p>
            <a:fld id="{70C5E234-4DC5-4DE0-94FC-317860A7F7D0}" type="slidenum">
              <a:rPr lang="en-IN" smtClean="0"/>
              <a:t>‹#›</a:t>
            </a:fld>
            <a:endParaRPr lang="en-IN"/>
          </a:p>
        </p:txBody>
      </p:sp>
    </p:spTree>
    <p:extLst>
      <p:ext uri="{BB962C8B-B14F-4D97-AF65-F5344CB8AC3E}">
        <p14:creationId xmlns:p14="http://schemas.microsoft.com/office/powerpoint/2010/main" val="28068318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61CB0C6E-3BE5-46A8-957E-F1F3C1B48C07}" type="datetimeFigureOut">
              <a:rPr lang="en-IN" smtClean="0"/>
              <a:t>30-05-2025</a:t>
            </a:fld>
            <a:endParaRPr lang="en-IN"/>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IN"/>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70C5E234-4DC5-4DE0-94FC-317860A7F7D0}" type="slidenum">
              <a:rPr lang="en-IN" smtClean="0"/>
              <a:t>‹#›</a:t>
            </a:fld>
            <a:endParaRPr lang="en-IN"/>
          </a:p>
        </p:txBody>
      </p:sp>
    </p:spTree>
    <p:extLst>
      <p:ext uri="{BB962C8B-B14F-4D97-AF65-F5344CB8AC3E}">
        <p14:creationId xmlns:p14="http://schemas.microsoft.com/office/powerpoint/2010/main" val="13625183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1CB0C6E-3BE5-46A8-957E-F1F3C1B48C07}" type="datetimeFigureOut">
              <a:rPr lang="en-IN" smtClean="0"/>
              <a:t>30-05-2025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0C5E234-4DC5-4DE0-94FC-317860A7F7D0}" type="slidenum">
              <a:rPr lang="en-IN" smtClean="0"/>
              <a:t>‹#›</a:t>
            </a:fld>
            <a:endParaRPr lang="en-IN"/>
          </a:p>
        </p:txBody>
      </p:sp>
    </p:spTree>
    <p:extLst>
      <p:ext uri="{BB962C8B-B14F-4D97-AF65-F5344CB8AC3E}">
        <p14:creationId xmlns:p14="http://schemas.microsoft.com/office/powerpoint/2010/main" val="17339597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1CB0C6E-3BE5-46A8-957E-F1F3C1B48C07}" type="datetimeFigureOut">
              <a:rPr lang="en-IN" smtClean="0"/>
              <a:t>30-05-2025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0C5E234-4DC5-4DE0-94FC-317860A7F7D0}" type="slidenum">
              <a:rPr lang="en-IN" smtClean="0"/>
              <a:t>‹#›</a:t>
            </a:fld>
            <a:endParaRPr lang="en-IN"/>
          </a:p>
        </p:txBody>
      </p:sp>
    </p:spTree>
    <p:extLst>
      <p:ext uri="{BB962C8B-B14F-4D97-AF65-F5344CB8AC3E}">
        <p14:creationId xmlns:p14="http://schemas.microsoft.com/office/powerpoint/2010/main" val="16161518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1CB0C6E-3BE5-46A8-957E-F1F3C1B48C07}" type="datetimeFigureOut">
              <a:rPr lang="en-IN" smtClean="0"/>
              <a:t>30-05-2025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0C5E234-4DC5-4DE0-94FC-317860A7F7D0}" type="slidenum">
              <a:rPr lang="en-IN" smtClean="0"/>
              <a:t>‹#›</a:t>
            </a:fld>
            <a:endParaRPr lang="en-IN"/>
          </a:p>
        </p:txBody>
      </p:sp>
    </p:spTree>
    <p:extLst>
      <p:ext uri="{BB962C8B-B14F-4D97-AF65-F5344CB8AC3E}">
        <p14:creationId xmlns:p14="http://schemas.microsoft.com/office/powerpoint/2010/main" val="33391572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CB0C6E-3BE5-46A8-957E-F1F3C1B48C07}" type="datetimeFigureOut">
              <a:rPr lang="en-IN" smtClean="0"/>
              <a:t>30-05-2025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0C5E234-4DC5-4DE0-94FC-317860A7F7D0}" type="slidenum">
              <a:rPr lang="en-IN" smtClean="0"/>
              <a:t>‹#›</a:t>
            </a:fld>
            <a:endParaRPr lang="en-IN"/>
          </a:p>
        </p:txBody>
      </p:sp>
    </p:spTree>
    <p:extLst>
      <p:ext uri="{BB962C8B-B14F-4D97-AF65-F5344CB8AC3E}">
        <p14:creationId xmlns:p14="http://schemas.microsoft.com/office/powerpoint/2010/main" val="643246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61CB0C6E-3BE5-46A8-957E-F1F3C1B48C07}" type="datetimeFigureOut">
              <a:rPr lang="en-IN" smtClean="0"/>
              <a:t>30-05-2025</a:t>
            </a:fld>
            <a:endParaRPr lang="en-IN"/>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70C5E234-4DC5-4DE0-94FC-317860A7F7D0}" type="slidenum">
              <a:rPr lang="en-IN" smtClean="0"/>
              <a:t>‹#›</a:t>
            </a:fld>
            <a:endParaRPr lang="en-IN"/>
          </a:p>
        </p:txBody>
      </p:sp>
    </p:spTree>
    <p:extLst>
      <p:ext uri="{BB962C8B-B14F-4D97-AF65-F5344CB8AC3E}">
        <p14:creationId xmlns:p14="http://schemas.microsoft.com/office/powerpoint/2010/main" val="1761818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1CB0C6E-3BE5-46A8-957E-F1F3C1B48C07}" type="datetimeFigureOut">
              <a:rPr lang="en-IN" smtClean="0"/>
              <a:t>30-05-2025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0C5E234-4DC5-4DE0-94FC-317860A7F7D0}" type="slidenum">
              <a:rPr lang="en-IN" smtClean="0"/>
              <a:t>‹#›</a:t>
            </a:fld>
            <a:endParaRPr lang="en-IN"/>
          </a:p>
        </p:txBody>
      </p:sp>
    </p:spTree>
    <p:extLst>
      <p:ext uri="{BB962C8B-B14F-4D97-AF65-F5344CB8AC3E}">
        <p14:creationId xmlns:p14="http://schemas.microsoft.com/office/powerpoint/2010/main" val="23807049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1CB0C6E-3BE5-46A8-957E-F1F3C1B48C07}" type="datetimeFigureOut">
              <a:rPr lang="en-IN" smtClean="0"/>
              <a:t>30-05-2025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0C5E234-4DC5-4DE0-94FC-317860A7F7D0}" type="slidenum">
              <a:rPr lang="en-IN" smtClean="0"/>
              <a:t>‹#›</a:t>
            </a:fld>
            <a:endParaRPr lang="en-IN"/>
          </a:p>
        </p:txBody>
      </p:sp>
    </p:spTree>
    <p:extLst>
      <p:ext uri="{BB962C8B-B14F-4D97-AF65-F5344CB8AC3E}">
        <p14:creationId xmlns:p14="http://schemas.microsoft.com/office/powerpoint/2010/main" val="4477508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61CB0C6E-3BE5-46A8-957E-F1F3C1B48C07}" type="datetimeFigureOut">
              <a:rPr lang="en-IN" smtClean="0"/>
              <a:t>30-05-2025</a:t>
            </a:fld>
            <a:endParaRPr lang="en-IN"/>
          </a:p>
        </p:txBody>
      </p:sp>
      <p:sp>
        <p:nvSpPr>
          <p:cNvPr id="5" name="Footer Placeholder 4"/>
          <p:cNvSpPr>
            <a:spLocks noGrp="1"/>
          </p:cNvSpPr>
          <p:nvPr>
            <p:ph type="ftr" sz="quarter" idx="11"/>
          </p:nvPr>
        </p:nvSpPr>
        <p:spPr>
          <a:xfrm>
            <a:off x="774923" y="5951811"/>
            <a:ext cx="7896279" cy="365125"/>
          </a:xfrm>
        </p:spPr>
        <p:txBody>
          <a:bodyPr/>
          <a:lstStyle/>
          <a:p>
            <a:endParaRPr lang="en-IN"/>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70C5E234-4DC5-4DE0-94FC-317860A7F7D0}" type="slidenum">
              <a:rPr lang="en-IN" smtClean="0"/>
              <a:t>‹#›</a:t>
            </a:fld>
            <a:endParaRPr lang="en-IN"/>
          </a:p>
        </p:txBody>
      </p:sp>
    </p:spTree>
    <p:extLst>
      <p:ext uri="{BB962C8B-B14F-4D97-AF65-F5344CB8AC3E}">
        <p14:creationId xmlns:p14="http://schemas.microsoft.com/office/powerpoint/2010/main" val="18886896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61CB0C6E-3BE5-46A8-957E-F1F3C1B48C07}" type="datetimeFigureOut">
              <a:rPr lang="en-IN" smtClean="0"/>
              <a:t>30-05-2025</a:t>
            </a:fld>
            <a:endParaRPr lang="en-IN"/>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IN"/>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70C5E234-4DC5-4DE0-94FC-317860A7F7D0}" type="slidenum">
              <a:rPr lang="en-IN" smtClean="0"/>
              <a:t>‹#›</a:t>
            </a:fld>
            <a:endParaRPr lang="en-IN"/>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40274538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doi.org/10.1016/j.jretconser.2019.101993" TargetMode="External"/><Relationship Id="rId2" Type="http://schemas.openxmlformats.org/officeDocument/2006/relationships/hyperlink" Target="https://doi.org/10.17010/ijom/2019/v49/i2/145234"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090091-FA1D-7083-75B0-C4ADF126CD34}"/>
              </a:ext>
            </a:extLst>
          </p:cNvPr>
          <p:cNvSpPr>
            <a:spLocks noGrp="1"/>
          </p:cNvSpPr>
          <p:nvPr>
            <p:ph type="ctrTitle"/>
          </p:nvPr>
        </p:nvSpPr>
        <p:spPr/>
        <p:txBody>
          <a:bodyPr>
            <a:normAutofit fontScale="90000"/>
          </a:bodyPr>
          <a:lstStyle/>
          <a:p>
            <a:pPr algn="ctr"/>
            <a:r>
              <a:rPr lang="en-IN" sz="3200" b="1" dirty="0">
                <a:effectLst/>
                <a:latin typeface="Times New Roman" panose="02020603050405020304" pitchFamily="18" charset="0"/>
                <a:ea typeface="Times New Roman" panose="02020603050405020304" pitchFamily="18" charset="0"/>
                <a:cs typeface="Times New Roman" panose="02020603050405020304" pitchFamily="18" charset="0"/>
              </a:rPr>
              <a:t>Analysis</a:t>
            </a:r>
            <a:r>
              <a:rPr lang="en-IN" sz="3200" b="1" dirty="0">
                <a:effectLst/>
                <a:latin typeface="Times New Roman" panose="02020603050405020304" pitchFamily="18" charset="0"/>
                <a:ea typeface="Times New Roman" panose="02020603050405020304" pitchFamily="18" charset="0"/>
              </a:rPr>
              <a:t> of the Influence of Electronic Payments on Consumer Purchasing Habits within India's Retail Sector</a:t>
            </a:r>
            <a:endParaRPr lang="en-IN" sz="5400" dirty="0"/>
          </a:p>
        </p:txBody>
      </p:sp>
      <p:sp>
        <p:nvSpPr>
          <p:cNvPr id="3" name="Subtitle 2">
            <a:extLst>
              <a:ext uri="{FF2B5EF4-FFF2-40B4-BE49-F238E27FC236}">
                <a16:creationId xmlns:a16="http://schemas.microsoft.com/office/drawing/2014/main" id="{FCE754D6-C6D5-1ABF-BB2D-FDCC079A0875}"/>
              </a:ext>
            </a:extLst>
          </p:cNvPr>
          <p:cNvSpPr>
            <a:spLocks noGrp="1"/>
          </p:cNvSpPr>
          <p:nvPr>
            <p:ph type="subTitle" idx="1"/>
          </p:nvPr>
        </p:nvSpPr>
        <p:spPr>
          <a:xfrm>
            <a:off x="4452154" y="3947160"/>
            <a:ext cx="6932126" cy="1927527"/>
          </a:xfrm>
        </p:spPr>
        <p:txBody>
          <a:bodyPr>
            <a:normAutofit fontScale="62500" lnSpcReduction="20000"/>
          </a:bodyPr>
          <a:lstStyle/>
          <a:p>
            <a:r>
              <a:rPr lang="en-IN" sz="2300" dirty="0">
                <a:solidFill>
                  <a:schemeClr val="bg2"/>
                </a:solidFill>
                <a:latin typeface="Times New Roman" panose="02020603050405020304" pitchFamily="18" charset="0"/>
                <a:cs typeface="Times New Roman" panose="02020603050405020304" pitchFamily="18" charset="0"/>
              </a:rPr>
              <a:t>Mr. Avi Jain 1, Dr. </a:t>
            </a:r>
            <a:r>
              <a:rPr lang="en-IN" sz="2300" dirty="0" err="1">
                <a:solidFill>
                  <a:schemeClr val="bg2"/>
                </a:solidFill>
                <a:latin typeface="Times New Roman" panose="02020603050405020304" pitchFamily="18" charset="0"/>
                <a:cs typeface="Times New Roman" panose="02020603050405020304" pitchFamily="18" charset="0"/>
              </a:rPr>
              <a:t>Nirbhan</a:t>
            </a:r>
            <a:r>
              <a:rPr lang="en-IN" sz="2300" dirty="0">
                <a:solidFill>
                  <a:schemeClr val="bg2"/>
                </a:solidFill>
                <a:latin typeface="Times New Roman" panose="02020603050405020304" pitchFamily="18" charset="0"/>
                <a:cs typeface="Times New Roman" panose="02020603050405020304" pitchFamily="18" charset="0"/>
              </a:rPr>
              <a:t> Singh2</a:t>
            </a:r>
          </a:p>
          <a:p>
            <a:r>
              <a:rPr lang="en-IN" sz="2300" dirty="0">
                <a:solidFill>
                  <a:schemeClr val="bg2"/>
                </a:solidFill>
                <a:latin typeface="Times New Roman" panose="02020603050405020304" pitchFamily="18" charset="0"/>
                <a:cs typeface="Times New Roman" panose="02020603050405020304" pitchFamily="18" charset="0"/>
              </a:rPr>
              <a:t>1Madhav Institute of Technology &amp; Science, Gwalior, M.P., India</a:t>
            </a:r>
          </a:p>
          <a:p>
            <a:r>
              <a:rPr lang="en-IN" sz="2300" dirty="0">
                <a:solidFill>
                  <a:schemeClr val="bg2"/>
                </a:solidFill>
                <a:latin typeface="Times New Roman" panose="02020603050405020304" pitchFamily="18" charset="0"/>
                <a:cs typeface="Times New Roman" panose="02020603050405020304" pitchFamily="18" charset="0"/>
              </a:rPr>
              <a:t>avijainnahata@gmail.com</a:t>
            </a:r>
          </a:p>
          <a:p>
            <a:r>
              <a:rPr lang="en-IN" sz="2300" dirty="0">
                <a:solidFill>
                  <a:schemeClr val="bg2"/>
                </a:solidFill>
                <a:latin typeface="Times New Roman" panose="02020603050405020304" pitchFamily="18" charset="0"/>
                <a:cs typeface="Times New Roman" panose="02020603050405020304" pitchFamily="18" charset="0"/>
              </a:rPr>
              <a:t>2Madhav Institute of Technology &amp; Science, Gwalior, M.P., India</a:t>
            </a:r>
          </a:p>
          <a:p>
            <a:r>
              <a:rPr lang="en-IN" sz="2300" dirty="0">
                <a:solidFill>
                  <a:schemeClr val="bg2"/>
                </a:solidFill>
                <a:latin typeface="Times New Roman" panose="02020603050405020304" pitchFamily="18" charset="0"/>
                <a:cs typeface="Times New Roman" panose="02020603050405020304" pitchFamily="18" charset="0"/>
              </a:rPr>
              <a:t>drnirbhansingh@mitsgwalior</a:t>
            </a:r>
            <a:r>
              <a:rPr lang="en-IN" sz="2300">
                <a:solidFill>
                  <a:schemeClr val="bg2"/>
                </a:solidFill>
                <a:latin typeface="Times New Roman" panose="02020603050405020304" pitchFamily="18" charset="0"/>
                <a:cs typeface="Times New Roman" panose="02020603050405020304" pitchFamily="18" charset="0"/>
              </a:rPr>
              <a:t>.in</a:t>
            </a:r>
            <a:endParaRPr lang="en-IN" sz="2300" dirty="0">
              <a:solidFill>
                <a:schemeClr val="bg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13542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FCB21-C75D-5714-F03E-9BCD865D06B7}"/>
              </a:ext>
            </a:extLst>
          </p:cNvPr>
          <p:cNvSpPr>
            <a:spLocks noGrp="1"/>
          </p:cNvSpPr>
          <p:nvPr>
            <p:ph type="title"/>
          </p:nvPr>
        </p:nvSpPr>
        <p:spPr/>
        <p:txBody>
          <a:bodyPr>
            <a:normAutofit/>
          </a:bodyPr>
          <a:lstStyle/>
          <a:p>
            <a:pPr algn="ctr"/>
            <a:r>
              <a:rPr lang="en-IN" sz="3200" b="1" dirty="0">
                <a:latin typeface="Times New Roman" panose="02020603050405020304" pitchFamily="18" charset="0"/>
                <a:cs typeface="Times New Roman" panose="02020603050405020304" pitchFamily="18" charset="0"/>
              </a:rPr>
              <a:t>Introduction</a:t>
            </a:r>
          </a:p>
        </p:txBody>
      </p:sp>
      <p:sp>
        <p:nvSpPr>
          <p:cNvPr id="3" name="Content Placeholder 2">
            <a:extLst>
              <a:ext uri="{FF2B5EF4-FFF2-40B4-BE49-F238E27FC236}">
                <a16:creationId xmlns:a16="http://schemas.microsoft.com/office/drawing/2014/main" id="{84CB9AF5-5406-49F8-31BB-7792FC8FB30C}"/>
              </a:ext>
            </a:extLst>
          </p:cNvPr>
          <p:cNvSpPr>
            <a:spLocks noGrp="1"/>
          </p:cNvSpPr>
          <p:nvPr>
            <p:ph idx="1"/>
          </p:nvPr>
        </p:nvSpPr>
        <p:spPr>
          <a:xfrm>
            <a:off x="581192" y="1844040"/>
            <a:ext cx="11029615" cy="4632960"/>
          </a:xfrm>
        </p:spPr>
        <p:txBody>
          <a:bodyPr/>
          <a:lstStyle/>
          <a:p>
            <a:pPr algn="just">
              <a:lnSpc>
                <a:spcPct val="150000"/>
              </a:lnSpc>
            </a:pPr>
            <a:r>
              <a:rPr lang="en-IN" sz="1800" dirty="0">
                <a:effectLst/>
                <a:latin typeface="Times New Roman" panose="02020603050405020304" pitchFamily="18" charset="0"/>
                <a:ea typeface="Times New Roman" panose="02020603050405020304" pitchFamily="18" charset="0"/>
              </a:rPr>
              <a:t>In India, the quick digitization of financial transactions has changed how customers interact with retail establishments. The rise of electronic payment methods, such as Unified Payments Interface (UPI), mobile wallets, and credit and debit cards, has drastically changed how consumers make purchases. </a:t>
            </a:r>
          </a:p>
          <a:p>
            <a:pPr algn="just">
              <a:lnSpc>
                <a:spcPct val="150000"/>
              </a:lnSpc>
            </a:pPr>
            <a:r>
              <a:rPr lang="en-IN" sz="1800" b="1" dirty="0">
                <a:effectLst/>
                <a:latin typeface="Times New Roman" panose="02020603050405020304" pitchFamily="18" charset="0"/>
                <a:ea typeface="Times New Roman" panose="02020603050405020304" pitchFamily="18" charset="0"/>
              </a:rPr>
              <a:t>Background of Electronic Payments in India: </a:t>
            </a:r>
            <a:r>
              <a:rPr lang="en-IN" sz="1800" dirty="0">
                <a:effectLst/>
                <a:latin typeface="Times New Roman" panose="02020603050405020304" pitchFamily="18" charset="0"/>
                <a:ea typeface="Times New Roman" panose="02020603050405020304" pitchFamily="18" charset="0"/>
              </a:rPr>
              <a:t>The payment ecosystem in India has changed significantly in the last ten years. Electronic payment systems are gradually replacing traditional cash-based transactions, which historically dominated retail business. </a:t>
            </a:r>
          </a:p>
          <a:p>
            <a:pPr algn="just">
              <a:lnSpc>
                <a:spcPct val="150000"/>
              </a:lnSpc>
            </a:pPr>
            <a:r>
              <a:rPr lang="en-IN" sz="1800" b="1" dirty="0">
                <a:effectLst/>
                <a:latin typeface="Times New Roman" panose="02020603050405020304" pitchFamily="18" charset="0"/>
                <a:ea typeface="Times New Roman" panose="02020603050405020304" pitchFamily="18" charset="0"/>
              </a:rPr>
              <a:t>Evolution of Consumer Purchasing Habits in India: </a:t>
            </a:r>
            <a:r>
              <a:rPr lang="en-IN" sz="1800" dirty="0">
                <a:effectLst/>
                <a:latin typeface="Times New Roman" panose="02020603050405020304" pitchFamily="18" charset="0"/>
                <a:ea typeface="Times New Roman" panose="02020603050405020304" pitchFamily="18" charset="0"/>
              </a:rPr>
              <a:t>The advent of digital payments has brought about a dramatic change in consumer purchasing behavior. Due to insufficient banking infrastructure, security concerns, and a lack of financial awareness, Indian customers have always preferred cash transactions. </a:t>
            </a:r>
            <a:endParaRPr lang="en-IN" dirty="0"/>
          </a:p>
        </p:txBody>
      </p:sp>
    </p:spTree>
    <p:extLst>
      <p:ext uri="{BB962C8B-B14F-4D97-AF65-F5344CB8AC3E}">
        <p14:creationId xmlns:p14="http://schemas.microsoft.com/office/powerpoint/2010/main" val="15629142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9E993-8F54-5FA6-9ABA-BB97CDEBE446}"/>
              </a:ext>
            </a:extLst>
          </p:cNvPr>
          <p:cNvSpPr>
            <a:spLocks noGrp="1"/>
          </p:cNvSpPr>
          <p:nvPr>
            <p:ph type="title"/>
          </p:nvPr>
        </p:nvSpPr>
        <p:spPr/>
        <p:txBody>
          <a:bodyPr>
            <a:normAutofit/>
          </a:bodyPr>
          <a:lstStyle/>
          <a:p>
            <a:pPr algn="ctr"/>
            <a:r>
              <a:rPr lang="en-IN" sz="3200" b="1" dirty="0">
                <a:latin typeface="Times New Roman" panose="02020603050405020304" pitchFamily="18" charset="0"/>
                <a:cs typeface="Times New Roman" panose="02020603050405020304" pitchFamily="18" charset="0"/>
              </a:rPr>
              <a:t>Literature Review</a:t>
            </a:r>
          </a:p>
        </p:txBody>
      </p:sp>
      <p:sp>
        <p:nvSpPr>
          <p:cNvPr id="3" name="Content Placeholder 2">
            <a:extLst>
              <a:ext uri="{FF2B5EF4-FFF2-40B4-BE49-F238E27FC236}">
                <a16:creationId xmlns:a16="http://schemas.microsoft.com/office/drawing/2014/main" id="{E905C820-588C-2CA4-496C-D780E0662BD4}"/>
              </a:ext>
            </a:extLst>
          </p:cNvPr>
          <p:cNvSpPr>
            <a:spLocks noGrp="1"/>
          </p:cNvSpPr>
          <p:nvPr>
            <p:ph idx="1"/>
          </p:nvPr>
        </p:nvSpPr>
        <p:spPr>
          <a:xfrm>
            <a:off x="581192" y="1828800"/>
            <a:ext cx="11029615" cy="4861560"/>
          </a:xfrm>
        </p:spPr>
        <p:txBody>
          <a:bodyPr/>
          <a:lstStyle/>
          <a:p>
            <a:pPr algn="just">
              <a:lnSpc>
                <a:spcPct val="150000"/>
              </a:lnSpc>
            </a:pPr>
            <a:r>
              <a:rPr lang="en-IN" sz="1800" dirty="0">
                <a:effectLst/>
                <a:latin typeface="Times New Roman" panose="02020603050405020304" pitchFamily="18" charset="0"/>
                <a:ea typeface="Times New Roman" panose="02020603050405020304" pitchFamily="18" charset="0"/>
              </a:rPr>
              <a:t>Numerous scholarly and business publications have addressed India's transition to digital transactions. Sharma and Gupta (2021) claim that the Unified Payments Interface (UPI), rising smartphone adoption, and reasonably priced internet connection have all contributed to India's digital payment landscape's extraordinary expansion.</a:t>
            </a:r>
          </a:p>
          <a:p>
            <a:pPr algn="just">
              <a:lnSpc>
                <a:spcPct val="150000"/>
              </a:lnSpc>
            </a:pPr>
            <a:r>
              <a:rPr lang="en-IN" sz="1800" dirty="0">
                <a:effectLst/>
                <a:latin typeface="Times New Roman" panose="02020603050405020304" pitchFamily="18" charset="0"/>
                <a:ea typeface="Times New Roman" panose="02020603050405020304" pitchFamily="18" charset="0"/>
              </a:rPr>
              <a:t>In a similar vein, Mehta et al.'s (2020) research highlights how government regulations might encourage cashless transactions. The growth of digital payments was accelerated by the 2016 demonetization program, which resulted in the withdrawal of high-denomination currency notes. </a:t>
            </a:r>
            <a:endParaRPr lang="en-IN" dirty="0">
              <a:latin typeface="Times New Roman" panose="02020603050405020304" pitchFamily="18" charset="0"/>
              <a:ea typeface="Times New Roman" panose="02020603050405020304" pitchFamily="18" charset="0"/>
            </a:endParaRPr>
          </a:p>
          <a:p>
            <a:pPr algn="just">
              <a:lnSpc>
                <a:spcPct val="150000"/>
              </a:lnSpc>
            </a:pPr>
            <a:r>
              <a:rPr lang="en-IN" sz="1800" dirty="0">
                <a:effectLst/>
                <a:latin typeface="Times New Roman" panose="02020603050405020304" pitchFamily="18" charset="0"/>
                <a:ea typeface="Times New Roman" panose="02020603050405020304" pitchFamily="18" charset="0"/>
              </a:rPr>
              <a:t>The incorporation of electronic payments into e-commerce platforms is another important factor influencing consumer behavior. According to a study by Reddy et al. (2020), the use of digital payments has been closely associated with the growth of online purchasing. Due of the quickness, security, and availability of special online discounts, consumers favor digital transactions.</a:t>
            </a:r>
            <a:endParaRPr lang="en-IN" dirty="0"/>
          </a:p>
        </p:txBody>
      </p:sp>
    </p:spTree>
    <p:extLst>
      <p:ext uri="{BB962C8B-B14F-4D97-AF65-F5344CB8AC3E}">
        <p14:creationId xmlns:p14="http://schemas.microsoft.com/office/powerpoint/2010/main" val="13952515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E26AE-5922-76B8-CD54-3EC8CE77E445}"/>
              </a:ext>
            </a:extLst>
          </p:cNvPr>
          <p:cNvSpPr>
            <a:spLocks noGrp="1"/>
          </p:cNvSpPr>
          <p:nvPr>
            <p:ph type="title"/>
          </p:nvPr>
        </p:nvSpPr>
        <p:spPr/>
        <p:txBody>
          <a:bodyPr>
            <a:normAutofit/>
          </a:bodyPr>
          <a:lstStyle/>
          <a:p>
            <a:pPr algn="ctr"/>
            <a:r>
              <a:rPr lang="en-IN" sz="3200" b="1" dirty="0">
                <a:latin typeface="Times New Roman" panose="02020603050405020304" pitchFamily="18" charset="0"/>
                <a:cs typeface="Times New Roman" panose="02020603050405020304" pitchFamily="18" charset="0"/>
              </a:rPr>
              <a:t>Conceptual Framework</a:t>
            </a:r>
          </a:p>
        </p:txBody>
      </p:sp>
      <p:sp>
        <p:nvSpPr>
          <p:cNvPr id="3" name="Content Placeholder 2">
            <a:extLst>
              <a:ext uri="{FF2B5EF4-FFF2-40B4-BE49-F238E27FC236}">
                <a16:creationId xmlns:a16="http://schemas.microsoft.com/office/drawing/2014/main" id="{2E191027-919B-582E-EF4F-272582CD1542}"/>
              </a:ext>
            </a:extLst>
          </p:cNvPr>
          <p:cNvSpPr>
            <a:spLocks noGrp="1"/>
          </p:cNvSpPr>
          <p:nvPr>
            <p:ph idx="1"/>
          </p:nvPr>
        </p:nvSpPr>
        <p:spPr>
          <a:xfrm>
            <a:off x="581192" y="2485296"/>
            <a:ext cx="11029615" cy="3678303"/>
          </a:xfrm>
        </p:spPr>
        <p:txBody>
          <a:bodyPr/>
          <a:lstStyle/>
          <a:p>
            <a:pPr algn="just">
              <a:lnSpc>
                <a:spcPct val="150000"/>
              </a:lnSpc>
              <a:spcBef>
                <a:spcPts val="1200"/>
              </a:spcBef>
              <a:spcAft>
                <a:spcPts val="200"/>
              </a:spcAft>
              <a:buNone/>
            </a:pPr>
            <a:r>
              <a:rPr lang="en-IN" sz="1800" b="1" dirty="0">
                <a:effectLst/>
                <a:latin typeface="Times New Roman" panose="02020603050405020304" pitchFamily="18" charset="0"/>
                <a:ea typeface="Times New Roman" panose="02020603050405020304" pitchFamily="18" charset="0"/>
                <a:cs typeface="Times New Roman" panose="02020603050405020304" pitchFamily="18" charset="0"/>
              </a:rPr>
              <a:t>Independent Variables (Electronic Payment Factors)</a:t>
            </a:r>
            <a:r>
              <a:rPr lang="en-IN" b="1" dirty="0">
                <a:latin typeface="Times New Roman" panose="02020603050405020304" pitchFamily="18" charset="0"/>
                <a:cs typeface="Times New Roman" panose="02020603050405020304" pitchFamily="18" charset="0"/>
              </a:rPr>
              <a:t>: </a:t>
            </a:r>
            <a:r>
              <a:rPr lang="en-IN" sz="1800"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These are the main elements that determine the features of electronic payments and how they affect the buying patterns of customers.</a:t>
            </a:r>
          </a:p>
          <a:p>
            <a:pPr algn="just">
              <a:lnSpc>
                <a:spcPct val="150000"/>
              </a:lnSpc>
              <a:spcBef>
                <a:spcPts val="1200"/>
              </a:spcBef>
              <a:spcAft>
                <a:spcPts val="200"/>
              </a:spcAft>
              <a:buNone/>
            </a:pPr>
            <a:r>
              <a:rPr lang="en-IN" sz="1800" b="1" dirty="0">
                <a:effectLst/>
                <a:latin typeface="Times New Roman" panose="02020603050405020304" pitchFamily="18" charset="0"/>
                <a:ea typeface="Times New Roman" panose="02020603050405020304" pitchFamily="18" charset="0"/>
                <a:cs typeface="Times New Roman" panose="02020603050405020304" pitchFamily="18" charset="0"/>
              </a:rPr>
              <a:t>Mediating Variable: Consumer Perception &amp; Trust</a:t>
            </a:r>
            <a:r>
              <a:rPr lang="en-IN" b="1" dirty="0">
                <a:latin typeface="Times New Roman" panose="02020603050405020304" pitchFamily="18" charset="0"/>
                <a:cs typeface="Times New Roman" panose="02020603050405020304" pitchFamily="18" charset="0"/>
              </a:rPr>
              <a:t>: </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This variable serves as a link between consumer purchase patterns and the use of electronic payments. Customers' desire to engage in frequent electronic transactions is influenced by their impression of and confidence in digital payment systems.</a:t>
            </a:r>
          </a:p>
          <a:p>
            <a:pPr algn="just">
              <a:lnSpc>
                <a:spcPct val="150000"/>
              </a:lnSpc>
              <a:spcBef>
                <a:spcPts val="1200"/>
              </a:spcBef>
              <a:spcAft>
                <a:spcPts val="200"/>
              </a:spcAft>
              <a:buNone/>
            </a:pPr>
            <a:r>
              <a:rPr lang="en-IN" sz="1800" b="1" dirty="0">
                <a:effectLst/>
                <a:latin typeface="Times New Roman" panose="02020603050405020304" pitchFamily="18" charset="0"/>
                <a:ea typeface="Times New Roman" panose="02020603050405020304" pitchFamily="18" charset="0"/>
                <a:cs typeface="Times New Roman" panose="02020603050405020304" pitchFamily="18" charset="0"/>
              </a:rPr>
              <a:t>Dependent Variables (Consumer Purchasing Habits)</a:t>
            </a:r>
            <a:r>
              <a:rPr lang="en-IN" b="1" dirty="0">
                <a:latin typeface="Times New Roman" panose="02020603050405020304" pitchFamily="18" charset="0"/>
                <a:cs typeface="Times New Roman" panose="02020603050405020304" pitchFamily="18" charset="0"/>
              </a:rPr>
              <a:t>: </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These are the outcomes that reflect how electronic payments influence consumer behavior in India's retail sector.</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ts val="1200"/>
              </a:spcBef>
              <a:spcAft>
                <a:spcPts val="200"/>
              </a:spcAft>
              <a:buNone/>
            </a:pPr>
            <a:endParaRPr lang="en-IN"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9028464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A5F9A-8279-D97D-FBF6-A05CC71B8AE0}"/>
              </a:ext>
            </a:extLst>
          </p:cNvPr>
          <p:cNvSpPr>
            <a:spLocks noGrp="1"/>
          </p:cNvSpPr>
          <p:nvPr>
            <p:ph type="title"/>
          </p:nvPr>
        </p:nvSpPr>
        <p:spPr/>
        <p:txBody>
          <a:bodyPr>
            <a:normAutofit/>
          </a:bodyPr>
          <a:lstStyle/>
          <a:p>
            <a:pPr algn="ctr"/>
            <a:r>
              <a:rPr lang="en-IN" sz="3200" b="1" dirty="0">
                <a:latin typeface="Times New Roman" panose="02020603050405020304" pitchFamily="18" charset="0"/>
                <a:cs typeface="Times New Roman" panose="02020603050405020304" pitchFamily="18" charset="0"/>
              </a:rPr>
              <a:t>Research Methodology</a:t>
            </a:r>
          </a:p>
        </p:txBody>
      </p:sp>
      <p:sp>
        <p:nvSpPr>
          <p:cNvPr id="3" name="Content Placeholder 2">
            <a:extLst>
              <a:ext uri="{FF2B5EF4-FFF2-40B4-BE49-F238E27FC236}">
                <a16:creationId xmlns:a16="http://schemas.microsoft.com/office/drawing/2014/main" id="{0C83B139-217A-349C-B3E5-B121ACA2C1EA}"/>
              </a:ext>
            </a:extLst>
          </p:cNvPr>
          <p:cNvSpPr>
            <a:spLocks noGrp="1"/>
          </p:cNvSpPr>
          <p:nvPr>
            <p:ph idx="1"/>
          </p:nvPr>
        </p:nvSpPr>
        <p:spPr>
          <a:xfrm>
            <a:off x="581192" y="2317656"/>
            <a:ext cx="11029615" cy="4052664"/>
          </a:xfrm>
        </p:spPr>
        <p:txBody>
          <a:bodyPr>
            <a:normAutofit lnSpcReduction="10000"/>
          </a:bodyPr>
          <a:lstStyle/>
          <a:p>
            <a:pPr algn="just">
              <a:lnSpc>
                <a:spcPct val="107000"/>
              </a:lnSpc>
              <a:spcBef>
                <a:spcPts val="1800"/>
              </a:spcBef>
              <a:spcAft>
                <a:spcPts val="400"/>
              </a:spcAft>
              <a:buNone/>
            </a:pPr>
            <a:r>
              <a:rPr lang="en-IN" sz="1800" b="1" dirty="0">
                <a:effectLst/>
                <a:latin typeface="Times New Roman" panose="02020603050405020304" pitchFamily="18" charset="0"/>
                <a:ea typeface="Times New Roman" panose="02020603050405020304" pitchFamily="18" charset="0"/>
              </a:rPr>
              <a:t>Research Approach</a:t>
            </a:r>
            <a:r>
              <a:rPr lang="en-IN" b="1" dirty="0">
                <a:latin typeface="Calibri" panose="020F0502020204030204" pitchFamily="34" charset="0"/>
              </a:rPr>
              <a:t>: </a:t>
            </a:r>
            <a:r>
              <a:rPr lang="en-IN" sz="1800" dirty="0">
                <a:effectLst/>
                <a:latin typeface="Times New Roman" panose="02020603050405020304" pitchFamily="18" charset="0"/>
                <a:ea typeface="Times New Roman" panose="02020603050405020304" pitchFamily="18" charset="0"/>
              </a:rPr>
              <a:t>This study adopts a </a:t>
            </a:r>
            <a:r>
              <a:rPr lang="en-IN" sz="1800" b="1" dirty="0">
                <a:effectLst/>
                <a:latin typeface="Times New Roman" panose="02020603050405020304" pitchFamily="18" charset="0"/>
                <a:ea typeface="Times New Roman" panose="02020603050405020304" pitchFamily="18" charset="0"/>
              </a:rPr>
              <a:t>mixed-methods approach</a:t>
            </a:r>
            <a:r>
              <a:rPr lang="en-IN" sz="1800" dirty="0">
                <a:effectLst/>
                <a:latin typeface="Times New Roman" panose="02020603050405020304" pitchFamily="18" charset="0"/>
                <a:ea typeface="Times New Roman" panose="02020603050405020304" pitchFamily="18" charset="0"/>
              </a:rPr>
              <a:t>, incorporating both </a:t>
            </a:r>
            <a:r>
              <a:rPr lang="en-IN" sz="1800" b="1" dirty="0">
                <a:effectLst/>
                <a:latin typeface="Times New Roman" panose="02020603050405020304" pitchFamily="18" charset="0"/>
                <a:ea typeface="Times New Roman" panose="02020603050405020304" pitchFamily="18" charset="0"/>
              </a:rPr>
              <a:t>quantitative</a:t>
            </a:r>
            <a:r>
              <a:rPr lang="en-IN" sz="1800" dirty="0">
                <a:effectLst/>
                <a:latin typeface="Times New Roman" panose="02020603050405020304" pitchFamily="18" charset="0"/>
                <a:ea typeface="Times New Roman" panose="02020603050405020304" pitchFamily="18" charset="0"/>
              </a:rPr>
              <a:t> and </a:t>
            </a:r>
            <a:r>
              <a:rPr lang="en-IN" sz="1800" b="1" dirty="0">
                <a:effectLst/>
                <a:latin typeface="Times New Roman" panose="02020603050405020304" pitchFamily="18" charset="0"/>
                <a:ea typeface="Times New Roman" panose="02020603050405020304" pitchFamily="18" charset="0"/>
              </a:rPr>
              <a:t>qualitative</a:t>
            </a:r>
            <a:r>
              <a:rPr lang="en-IN" sz="1800" dirty="0">
                <a:effectLst/>
                <a:latin typeface="Times New Roman" panose="02020603050405020304" pitchFamily="18" charset="0"/>
                <a:ea typeface="Times New Roman" panose="02020603050405020304" pitchFamily="18" charset="0"/>
              </a:rPr>
              <a:t> research methods.</a:t>
            </a:r>
          </a:p>
          <a:p>
            <a:pPr algn="just">
              <a:lnSpc>
                <a:spcPct val="107000"/>
              </a:lnSpc>
              <a:spcBef>
                <a:spcPts val="1800"/>
              </a:spcBef>
              <a:spcAft>
                <a:spcPts val="400"/>
              </a:spcAft>
              <a:buNone/>
            </a:pPr>
            <a:r>
              <a:rPr lang="en-IN" sz="1800" b="1" dirty="0">
                <a:effectLst/>
                <a:latin typeface="Times New Roman" panose="02020603050405020304" pitchFamily="18" charset="0"/>
                <a:ea typeface="Times New Roman" panose="02020603050405020304" pitchFamily="18" charset="0"/>
              </a:rPr>
              <a:t>Research Design</a:t>
            </a:r>
            <a:r>
              <a:rPr lang="en-IN" b="1" dirty="0">
                <a:latin typeface="Calibri" panose="020F0502020204030204" pitchFamily="34" charset="0"/>
              </a:rPr>
              <a:t>: </a:t>
            </a:r>
            <a:r>
              <a:rPr lang="en-IN" sz="1800" dirty="0">
                <a:effectLst/>
                <a:latin typeface="Times New Roman" panose="02020603050405020304" pitchFamily="18" charset="0"/>
                <a:ea typeface="Times New Roman" panose="02020603050405020304" pitchFamily="18" charset="0"/>
              </a:rPr>
              <a:t>This study follows a </a:t>
            </a:r>
            <a:r>
              <a:rPr lang="en-IN" sz="1800" b="1" dirty="0">
                <a:effectLst/>
                <a:latin typeface="Times New Roman" panose="02020603050405020304" pitchFamily="18" charset="0"/>
                <a:ea typeface="Times New Roman" panose="02020603050405020304" pitchFamily="18" charset="0"/>
              </a:rPr>
              <a:t>descriptive and causal research design</a:t>
            </a:r>
            <a:r>
              <a:rPr lang="en-IN" sz="1800" dirty="0">
                <a:effectLst/>
                <a:latin typeface="Times New Roman" panose="02020603050405020304" pitchFamily="18" charset="0"/>
                <a:ea typeface="Times New Roman" panose="02020603050405020304" pitchFamily="18" charset="0"/>
              </a:rPr>
              <a:t> to explore the relationship between electronic payments and consumer purchasing behavior.</a:t>
            </a:r>
          </a:p>
          <a:p>
            <a:pPr algn="just">
              <a:lnSpc>
                <a:spcPct val="107000"/>
              </a:lnSpc>
              <a:spcBef>
                <a:spcPts val="1800"/>
              </a:spcBef>
              <a:spcAft>
                <a:spcPts val="400"/>
              </a:spcAft>
              <a:buNone/>
            </a:pPr>
            <a:r>
              <a:rPr lang="en-IN" sz="1800" b="1" dirty="0">
                <a:effectLst/>
                <a:latin typeface="Times New Roman" panose="02020603050405020304" pitchFamily="18" charset="0"/>
                <a:ea typeface="Times New Roman" panose="02020603050405020304" pitchFamily="18" charset="0"/>
              </a:rPr>
              <a:t>Sampling Techniques</a:t>
            </a:r>
            <a:r>
              <a:rPr lang="en-IN" b="1" dirty="0">
                <a:latin typeface="Calibri" panose="020F0502020204030204" pitchFamily="34" charset="0"/>
              </a:rPr>
              <a:t>: </a:t>
            </a:r>
            <a:r>
              <a:rPr lang="en-IN" sz="1800" dirty="0">
                <a:effectLst/>
                <a:latin typeface="Times New Roman" panose="02020603050405020304" pitchFamily="18" charset="0"/>
                <a:ea typeface="Times New Roman" panose="02020603050405020304" pitchFamily="18" charset="0"/>
              </a:rPr>
              <a:t>A combination of </a:t>
            </a:r>
            <a:r>
              <a:rPr lang="en-IN" sz="1800" b="1" dirty="0">
                <a:effectLst/>
                <a:latin typeface="Times New Roman" panose="02020603050405020304" pitchFamily="18" charset="0"/>
                <a:ea typeface="Times New Roman" panose="02020603050405020304" pitchFamily="18" charset="0"/>
              </a:rPr>
              <a:t>probability and non-probability sampling methods</a:t>
            </a:r>
            <a:r>
              <a:rPr lang="en-IN" sz="1800" dirty="0">
                <a:effectLst/>
                <a:latin typeface="Times New Roman" panose="02020603050405020304" pitchFamily="18" charset="0"/>
                <a:ea typeface="Times New Roman" panose="02020603050405020304" pitchFamily="18" charset="0"/>
              </a:rPr>
              <a:t> will be used to select participants for the study.</a:t>
            </a:r>
            <a:endParaRPr lang="en-IN" sz="1800" dirty="0">
              <a:effectLst/>
              <a:latin typeface="Calibri" panose="020F0502020204030204" pitchFamily="34" charset="0"/>
              <a:ea typeface="Calibri" panose="020F0502020204030204" pitchFamily="34" charset="0"/>
            </a:endParaRPr>
          </a:p>
          <a:p>
            <a:pPr algn="just">
              <a:lnSpc>
                <a:spcPct val="107000"/>
              </a:lnSpc>
              <a:spcBef>
                <a:spcPts val="1800"/>
              </a:spcBef>
              <a:spcAft>
                <a:spcPts val="400"/>
              </a:spcAft>
              <a:buNone/>
            </a:pPr>
            <a:r>
              <a:rPr lang="en-IN" sz="1800" b="1" dirty="0">
                <a:effectLst/>
                <a:latin typeface="Times New Roman" panose="02020603050405020304" pitchFamily="18" charset="0"/>
                <a:ea typeface="Times New Roman" panose="02020603050405020304" pitchFamily="18" charset="0"/>
              </a:rPr>
              <a:t>Data Collection Methods: </a:t>
            </a:r>
            <a:r>
              <a:rPr lang="en-IN" sz="1800" dirty="0">
                <a:effectLst/>
                <a:latin typeface="Times New Roman" panose="02020603050405020304" pitchFamily="18" charset="0"/>
                <a:ea typeface="Times New Roman" panose="02020603050405020304" pitchFamily="18" charset="0"/>
              </a:rPr>
              <a:t>A combination of </a:t>
            </a:r>
            <a:r>
              <a:rPr lang="en-IN" sz="1800" b="1" dirty="0">
                <a:effectLst/>
                <a:latin typeface="Times New Roman" panose="02020603050405020304" pitchFamily="18" charset="0"/>
                <a:ea typeface="Times New Roman" panose="02020603050405020304" pitchFamily="18" charset="0"/>
              </a:rPr>
              <a:t>primary data collection</a:t>
            </a:r>
            <a:r>
              <a:rPr lang="en-IN" sz="1800" dirty="0">
                <a:effectLst/>
                <a:latin typeface="Times New Roman" panose="02020603050405020304" pitchFamily="18" charset="0"/>
                <a:ea typeface="Times New Roman" panose="02020603050405020304" pitchFamily="18" charset="0"/>
              </a:rPr>
              <a:t> and </a:t>
            </a:r>
            <a:r>
              <a:rPr lang="en-IN" sz="1800" b="1" dirty="0">
                <a:effectLst/>
                <a:latin typeface="Times New Roman" panose="02020603050405020304" pitchFamily="18" charset="0"/>
                <a:ea typeface="Times New Roman" panose="02020603050405020304" pitchFamily="18" charset="0"/>
              </a:rPr>
              <a:t>secondary data analysis</a:t>
            </a:r>
            <a:r>
              <a:rPr lang="en-IN" sz="1800" dirty="0">
                <a:effectLst/>
                <a:latin typeface="Times New Roman" panose="02020603050405020304" pitchFamily="18" charset="0"/>
                <a:ea typeface="Times New Roman" panose="02020603050405020304" pitchFamily="18" charset="0"/>
              </a:rPr>
              <a:t> will be used to obtain comprehensive insights.</a:t>
            </a:r>
            <a:endParaRPr lang="en-IN" dirty="0">
              <a:latin typeface="Calibri" panose="020F0502020204030204" pitchFamily="34" charset="0"/>
              <a:ea typeface="Times New Roman" panose="02020603050405020304" pitchFamily="18" charset="0"/>
            </a:endParaRPr>
          </a:p>
          <a:p>
            <a:pPr algn="just">
              <a:lnSpc>
                <a:spcPct val="107000"/>
              </a:lnSpc>
              <a:spcBef>
                <a:spcPts val="1800"/>
              </a:spcBef>
              <a:spcAft>
                <a:spcPts val="400"/>
              </a:spcAft>
              <a:buNone/>
            </a:pPr>
            <a:r>
              <a:rPr lang="en-IN" sz="1800" b="1" dirty="0">
                <a:effectLst/>
                <a:latin typeface="Times New Roman" panose="02020603050405020304" pitchFamily="18" charset="0"/>
                <a:ea typeface="Times New Roman" panose="02020603050405020304" pitchFamily="18" charset="0"/>
                <a:cs typeface="Times New Roman" panose="02020603050405020304" pitchFamily="18" charset="0"/>
              </a:rPr>
              <a:t>Data Analysis Methods: </a:t>
            </a:r>
            <a:r>
              <a:rPr lang="en-IN" sz="1800" dirty="0">
                <a:effectLst/>
                <a:latin typeface="Times New Roman" panose="02020603050405020304" pitchFamily="18" charset="0"/>
                <a:ea typeface="Times New Roman" panose="02020603050405020304" pitchFamily="18" charset="0"/>
              </a:rPr>
              <a:t>An organized way for examining how electronic payments affect customer buying patterns in India's retail industry is offered by this study methodology. </a:t>
            </a:r>
            <a:endParaRPr lang="en-IN" sz="1800" b="1"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ts val="1800"/>
              </a:spcBef>
              <a:spcAft>
                <a:spcPts val="400"/>
              </a:spcAft>
              <a:buNone/>
            </a:pPr>
            <a:endParaRPr lang="en-IN" sz="1800" dirty="0">
              <a:effectLst/>
              <a:latin typeface="Calibri" panose="020F0502020204030204" pitchFamily="34" charset="0"/>
              <a:ea typeface="Calibri" panose="020F0502020204030204" pitchFamily="34" charset="0"/>
            </a:endParaRPr>
          </a:p>
          <a:p>
            <a:endParaRPr lang="en-IN" dirty="0"/>
          </a:p>
        </p:txBody>
      </p:sp>
    </p:spTree>
    <p:extLst>
      <p:ext uri="{BB962C8B-B14F-4D97-AF65-F5344CB8AC3E}">
        <p14:creationId xmlns:p14="http://schemas.microsoft.com/office/powerpoint/2010/main" val="16314958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A82BCD-0E9F-770C-74F6-248D7C0D90C4}"/>
              </a:ext>
            </a:extLst>
          </p:cNvPr>
          <p:cNvSpPr>
            <a:spLocks noGrp="1"/>
          </p:cNvSpPr>
          <p:nvPr>
            <p:ph type="title"/>
          </p:nvPr>
        </p:nvSpPr>
        <p:spPr/>
        <p:txBody>
          <a:bodyPr>
            <a:normAutofit/>
          </a:bodyPr>
          <a:lstStyle/>
          <a:p>
            <a:pPr algn="ctr"/>
            <a:r>
              <a:rPr lang="en-IN" sz="3200" b="1" dirty="0">
                <a:latin typeface="Times New Roman" panose="02020603050405020304" pitchFamily="18" charset="0"/>
                <a:cs typeface="Times New Roman" panose="02020603050405020304" pitchFamily="18" charset="0"/>
              </a:rPr>
              <a:t>Data Analysis</a:t>
            </a:r>
          </a:p>
        </p:txBody>
      </p:sp>
      <p:pic>
        <p:nvPicPr>
          <p:cNvPr id="5" name="image7.png" descr="Forms response chart. Question title: Which electronic payment methods do you use most frequently?&#10;. Number of responses: 102 responses.">
            <a:extLst>
              <a:ext uri="{FF2B5EF4-FFF2-40B4-BE49-F238E27FC236}">
                <a16:creationId xmlns:a16="http://schemas.microsoft.com/office/drawing/2014/main" id="{20235625-5E86-F11B-1A04-5A0C43CC900F}"/>
              </a:ext>
            </a:extLst>
          </p:cNvPr>
          <p:cNvPicPr>
            <a:picLocks noGrp="1"/>
          </p:cNvPicPr>
          <p:nvPr>
            <p:ph sz="half" idx="1"/>
          </p:nvPr>
        </p:nvPicPr>
        <p:blipFill>
          <a:blip r:embed="rId2"/>
          <a:srcRect/>
          <a:stretch>
            <a:fillRect/>
          </a:stretch>
        </p:blipFill>
        <p:spPr>
          <a:xfrm>
            <a:off x="581025" y="2902911"/>
            <a:ext cx="5422900" cy="2282490"/>
          </a:xfrm>
          <a:prstGeom prst="rect">
            <a:avLst/>
          </a:prstGeom>
          <a:ln/>
        </p:spPr>
      </p:pic>
      <p:pic>
        <p:nvPicPr>
          <p:cNvPr id="6" name="image2.png" descr="Forms response chart. Question title: How often do you use electronic payments for retail purchases?&#10;. Number of responses: 101 responses.">
            <a:extLst>
              <a:ext uri="{FF2B5EF4-FFF2-40B4-BE49-F238E27FC236}">
                <a16:creationId xmlns:a16="http://schemas.microsoft.com/office/drawing/2014/main" id="{F07E9677-499E-E0B4-D360-FF5FC50F69AA}"/>
              </a:ext>
            </a:extLst>
          </p:cNvPr>
          <p:cNvPicPr>
            <a:picLocks noGrp="1"/>
          </p:cNvPicPr>
          <p:nvPr>
            <p:ph sz="half" idx="2"/>
          </p:nvPr>
        </p:nvPicPr>
        <p:blipFill>
          <a:blip r:embed="rId3"/>
          <a:srcRect/>
          <a:stretch>
            <a:fillRect/>
          </a:stretch>
        </p:blipFill>
        <p:spPr>
          <a:xfrm>
            <a:off x="6188075" y="2902911"/>
            <a:ext cx="5422900" cy="2282490"/>
          </a:xfrm>
          <a:prstGeom prst="rect">
            <a:avLst/>
          </a:prstGeom>
          <a:ln/>
        </p:spPr>
      </p:pic>
    </p:spTree>
    <p:extLst>
      <p:ext uri="{BB962C8B-B14F-4D97-AF65-F5344CB8AC3E}">
        <p14:creationId xmlns:p14="http://schemas.microsoft.com/office/powerpoint/2010/main" val="4243438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3.png" descr="Forms response chart. Question title: Do you feel that electronic payments encourage you to spend more than planned?&#10;. Number of responses: 102 responses.">
            <a:extLst>
              <a:ext uri="{FF2B5EF4-FFF2-40B4-BE49-F238E27FC236}">
                <a16:creationId xmlns:a16="http://schemas.microsoft.com/office/drawing/2014/main" id="{54B48BCC-B797-409C-F1C3-08FF6FFC6E17}"/>
              </a:ext>
            </a:extLst>
          </p:cNvPr>
          <p:cNvPicPr>
            <a:picLocks noGrp="1"/>
          </p:cNvPicPr>
          <p:nvPr>
            <p:ph sz="half" idx="1"/>
          </p:nvPr>
        </p:nvPicPr>
        <p:blipFill>
          <a:blip r:embed="rId2"/>
          <a:srcRect/>
          <a:stretch>
            <a:fillRect/>
          </a:stretch>
        </p:blipFill>
        <p:spPr>
          <a:xfrm>
            <a:off x="581025" y="2902911"/>
            <a:ext cx="5422900" cy="2282490"/>
          </a:xfrm>
          <a:prstGeom prst="rect">
            <a:avLst/>
          </a:prstGeom>
          <a:ln/>
        </p:spPr>
      </p:pic>
      <p:pic>
        <p:nvPicPr>
          <p:cNvPr id="6" name="image9.png" descr="Forms response chart. Question title: Do you think electronic payments have made financial management easier for you?&#10;. Number of responses: 102 responses.">
            <a:extLst>
              <a:ext uri="{FF2B5EF4-FFF2-40B4-BE49-F238E27FC236}">
                <a16:creationId xmlns:a16="http://schemas.microsoft.com/office/drawing/2014/main" id="{768A6AFA-5EA3-3FC7-324D-293766EB5ABB}"/>
              </a:ext>
            </a:extLst>
          </p:cNvPr>
          <p:cNvPicPr>
            <a:picLocks noGrp="1"/>
          </p:cNvPicPr>
          <p:nvPr>
            <p:ph sz="half" idx="2"/>
          </p:nvPr>
        </p:nvPicPr>
        <p:blipFill>
          <a:blip r:embed="rId3"/>
          <a:srcRect/>
          <a:stretch>
            <a:fillRect/>
          </a:stretch>
        </p:blipFill>
        <p:spPr>
          <a:xfrm>
            <a:off x="6188075" y="2902911"/>
            <a:ext cx="5422900" cy="2282490"/>
          </a:xfrm>
          <a:prstGeom prst="rect">
            <a:avLst/>
          </a:prstGeom>
          <a:ln/>
        </p:spPr>
      </p:pic>
    </p:spTree>
    <p:extLst>
      <p:ext uri="{BB962C8B-B14F-4D97-AF65-F5344CB8AC3E}">
        <p14:creationId xmlns:p14="http://schemas.microsoft.com/office/powerpoint/2010/main" val="38076600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155F32-4292-8BFB-A6FF-DE9DBD2F4683}"/>
              </a:ext>
            </a:extLst>
          </p:cNvPr>
          <p:cNvSpPr>
            <a:spLocks noGrp="1"/>
          </p:cNvSpPr>
          <p:nvPr>
            <p:ph type="title"/>
          </p:nvPr>
        </p:nvSpPr>
        <p:spPr/>
        <p:txBody>
          <a:bodyPr>
            <a:normAutofit/>
          </a:bodyPr>
          <a:lstStyle/>
          <a:p>
            <a:pPr algn="ctr"/>
            <a:r>
              <a:rPr lang="en-IN" sz="3200" b="1" dirty="0">
                <a:latin typeface="Times New Roman" panose="02020603050405020304" pitchFamily="18" charset="0"/>
                <a:cs typeface="Times New Roman" panose="02020603050405020304" pitchFamily="18" charset="0"/>
              </a:rPr>
              <a:t>Discussion</a:t>
            </a:r>
          </a:p>
        </p:txBody>
      </p:sp>
      <p:sp>
        <p:nvSpPr>
          <p:cNvPr id="3" name="Content Placeholder 2">
            <a:extLst>
              <a:ext uri="{FF2B5EF4-FFF2-40B4-BE49-F238E27FC236}">
                <a16:creationId xmlns:a16="http://schemas.microsoft.com/office/drawing/2014/main" id="{59444FF0-05E5-AF95-2AA3-2CD458F96730}"/>
              </a:ext>
            </a:extLst>
          </p:cNvPr>
          <p:cNvSpPr>
            <a:spLocks noGrp="1"/>
          </p:cNvSpPr>
          <p:nvPr>
            <p:ph idx="1"/>
          </p:nvPr>
        </p:nvSpPr>
        <p:spPr/>
        <p:txBody>
          <a:bodyPr/>
          <a:lstStyle/>
          <a:p>
            <a:pPr algn="just">
              <a:lnSpc>
                <a:spcPct val="150000"/>
              </a:lnSpc>
              <a:spcBef>
                <a:spcPts val="1400"/>
              </a:spcBef>
              <a:spcAft>
                <a:spcPts val="400"/>
              </a:spcAft>
              <a:buNone/>
            </a:pPr>
            <a:r>
              <a:rPr lang="en-IN" sz="1800" b="1" dirty="0">
                <a:effectLst/>
                <a:latin typeface="Times New Roman" panose="02020603050405020304" pitchFamily="18" charset="0"/>
                <a:ea typeface="Times New Roman" panose="02020603050405020304" pitchFamily="18" charset="0"/>
                <a:cs typeface="Times New Roman" panose="02020603050405020304" pitchFamily="18" charset="0"/>
              </a:rPr>
              <a:t>Increased Convenience and Transaction Speed: </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The results of the study show that one of the main reasons why customers choose electronic payments over cash is convenience. Debit/credit cards, UPI, and mobile wallets have made it possible to make payments instantly, which has greatly decreased the need for actual currency.</a:t>
            </a:r>
          </a:p>
          <a:p>
            <a:pPr algn="just">
              <a:lnSpc>
                <a:spcPct val="150000"/>
              </a:lnSpc>
              <a:spcBef>
                <a:spcPts val="1400"/>
              </a:spcBef>
              <a:spcAft>
                <a:spcPts val="400"/>
              </a:spcAft>
              <a:buNone/>
            </a:pPr>
            <a:r>
              <a:rPr lang="en-IN" sz="1800" b="1" dirty="0">
                <a:effectLst/>
                <a:latin typeface="Times New Roman" panose="02020603050405020304" pitchFamily="18" charset="0"/>
                <a:ea typeface="Times New Roman" panose="02020603050405020304" pitchFamily="18" charset="0"/>
                <a:cs typeface="Times New Roman" panose="02020603050405020304" pitchFamily="18" charset="0"/>
              </a:rPr>
              <a:t>Influence on Spending Patterns and Impulse Purchases: </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Digital payments were positively correlated with more spending, according to the study. Due to the simplicity of transactions and psychological distance from cash, several respondents acknowledged that using electronic payments encourages them to spend more.</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254622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F5C43-E8CB-F041-3379-624B88FD514A}"/>
              </a:ext>
            </a:extLst>
          </p:cNvPr>
          <p:cNvSpPr>
            <a:spLocks noGrp="1"/>
          </p:cNvSpPr>
          <p:nvPr>
            <p:ph type="title"/>
          </p:nvPr>
        </p:nvSpPr>
        <p:spPr/>
        <p:txBody>
          <a:bodyPr>
            <a:normAutofit/>
          </a:bodyPr>
          <a:lstStyle/>
          <a:p>
            <a:pPr algn="ctr"/>
            <a:r>
              <a:rPr lang="en-IN" sz="32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E21C0BBB-5506-B541-BFBF-56D60549912C}"/>
              </a:ext>
            </a:extLst>
          </p:cNvPr>
          <p:cNvSpPr>
            <a:spLocks noGrp="1"/>
          </p:cNvSpPr>
          <p:nvPr>
            <p:ph idx="1"/>
          </p:nvPr>
        </p:nvSpPr>
        <p:spPr/>
        <p:txBody>
          <a:bodyPr/>
          <a:lstStyle/>
          <a:p>
            <a:pPr algn="just">
              <a:lnSpc>
                <a:spcPct val="107000"/>
              </a:lnSpc>
              <a:spcBef>
                <a:spcPts val="50"/>
              </a:spcBef>
              <a:spcAft>
                <a:spcPts val="50"/>
              </a:spcAft>
              <a:buNone/>
            </a:pPr>
            <a:r>
              <a:rPr lang="en-IN" sz="1800" dirty="0">
                <a:solidFill>
                  <a:srgbClr val="000000"/>
                </a:solidFill>
                <a:effectLst/>
                <a:latin typeface="Times New Roman" panose="02020603050405020304" pitchFamily="18" charset="0"/>
                <a:ea typeface="Times New Roman" panose="02020603050405020304" pitchFamily="18" charset="0"/>
              </a:rPr>
              <a:t>Bharadwaj, S., &amp; Pani, M. (2019). Digital divide and its impact on e-commerce adoption in India. </a:t>
            </a:r>
            <a:r>
              <a:rPr lang="en-IN" sz="1800" i="1" dirty="0">
                <a:solidFill>
                  <a:srgbClr val="000000"/>
                </a:solidFill>
                <a:effectLst/>
                <a:latin typeface="Times New Roman" panose="02020603050405020304" pitchFamily="18" charset="0"/>
                <a:ea typeface="Times New Roman" panose="02020603050405020304" pitchFamily="18" charset="0"/>
              </a:rPr>
              <a:t>Indian Journal of Marketing</a:t>
            </a:r>
            <a:r>
              <a:rPr lang="en-IN" sz="1800" dirty="0">
                <a:solidFill>
                  <a:srgbClr val="000000"/>
                </a:solidFill>
                <a:effectLst/>
                <a:latin typeface="Times New Roman" panose="02020603050405020304" pitchFamily="18" charset="0"/>
                <a:ea typeface="Times New Roman" panose="02020603050405020304" pitchFamily="18" charset="0"/>
              </a:rPr>
              <a:t>, 49(2), 23-37. </a:t>
            </a:r>
            <a:r>
              <a:rPr lang="en-IN" sz="1800" u="sng" dirty="0">
                <a:solidFill>
                  <a:srgbClr val="0000FF"/>
                </a:solidFill>
                <a:effectLst/>
                <a:latin typeface="Times New Roman" panose="02020603050405020304" pitchFamily="18" charset="0"/>
                <a:ea typeface="Times New Roman" panose="02020603050405020304" pitchFamily="18" charset="0"/>
                <a:hlinkClick r:id="rId2"/>
              </a:rPr>
              <a:t>https://doi.org/10.17010/ijom/2019/v49/i2/145234</a:t>
            </a:r>
            <a:endParaRPr lang="en-IN" sz="1800" dirty="0">
              <a:effectLst/>
              <a:latin typeface="Calibri" panose="020F0502020204030204" pitchFamily="34" charset="0"/>
              <a:ea typeface="Calibri" panose="020F0502020204030204" pitchFamily="34" charset="0"/>
            </a:endParaRPr>
          </a:p>
          <a:p>
            <a:pPr algn="just">
              <a:lnSpc>
                <a:spcPct val="107000"/>
              </a:lnSpc>
              <a:spcBef>
                <a:spcPts val="50"/>
              </a:spcBef>
              <a:spcAft>
                <a:spcPts val="50"/>
              </a:spcAft>
              <a:buNone/>
            </a:pPr>
            <a:r>
              <a:rPr lang="en-IN" sz="1800" dirty="0">
                <a:solidFill>
                  <a:srgbClr val="000000"/>
                </a:solidFill>
                <a:effectLst/>
                <a:latin typeface="Times New Roman" panose="02020603050405020304" pitchFamily="18" charset="0"/>
                <a:ea typeface="Times New Roman" panose="02020603050405020304" pitchFamily="18" charset="0"/>
              </a:rPr>
              <a:t>Brynjolfsson, E., Hu, Y. J., &amp; Rahman, M. S. (2013). Competing in the age of omnichannel retailing. </a:t>
            </a:r>
            <a:r>
              <a:rPr lang="en-IN" sz="1800" i="1" dirty="0">
                <a:solidFill>
                  <a:srgbClr val="000000"/>
                </a:solidFill>
                <a:effectLst/>
                <a:latin typeface="Times New Roman" panose="02020603050405020304" pitchFamily="18" charset="0"/>
                <a:ea typeface="Times New Roman" panose="02020603050405020304" pitchFamily="18" charset="0"/>
              </a:rPr>
              <a:t>MIT Sloan Management Review</a:t>
            </a:r>
            <a:r>
              <a:rPr lang="en-IN" sz="1800" dirty="0">
                <a:solidFill>
                  <a:srgbClr val="000000"/>
                </a:solidFill>
                <a:effectLst/>
                <a:latin typeface="Times New Roman" panose="02020603050405020304" pitchFamily="18" charset="0"/>
                <a:ea typeface="Times New Roman" panose="02020603050405020304" pitchFamily="18" charset="0"/>
              </a:rPr>
              <a:t>, 54(4), 23-29.</a:t>
            </a:r>
            <a:endParaRPr lang="en-IN" sz="1800" dirty="0">
              <a:effectLst/>
              <a:latin typeface="Calibri" panose="020F0502020204030204" pitchFamily="34" charset="0"/>
              <a:ea typeface="Calibri" panose="020F0502020204030204" pitchFamily="34" charset="0"/>
            </a:endParaRPr>
          </a:p>
          <a:p>
            <a:pPr algn="just">
              <a:lnSpc>
                <a:spcPct val="107000"/>
              </a:lnSpc>
              <a:spcBef>
                <a:spcPts val="50"/>
              </a:spcBef>
              <a:spcAft>
                <a:spcPts val="50"/>
              </a:spcAft>
              <a:buNone/>
            </a:pPr>
            <a:r>
              <a:rPr lang="en-IN" sz="1800" dirty="0">
                <a:solidFill>
                  <a:srgbClr val="000000"/>
                </a:solidFill>
                <a:effectLst/>
                <a:latin typeface="Times New Roman" panose="02020603050405020304" pitchFamily="18" charset="0"/>
                <a:ea typeface="Times New Roman" panose="02020603050405020304" pitchFamily="18" charset="0"/>
              </a:rPr>
              <a:t>Chopra, S., &amp; Meindl, P. (2016). </a:t>
            </a:r>
            <a:r>
              <a:rPr lang="en-IN" sz="1800" i="1" dirty="0">
                <a:solidFill>
                  <a:srgbClr val="000000"/>
                </a:solidFill>
                <a:effectLst/>
                <a:latin typeface="Times New Roman" panose="02020603050405020304" pitchFamily="18" charset="0"/>
                <a:ea typeface="Times New Roman" panose="02020603050405020304" pitchFamily="18" charset="0"/>
              </a:rPr>
              <a:t>Supply chain management: Strategy, planning, and operation</a:t>
            </a:r>
            <a:r>
              <a:rPr lang="en-IN" sz="1800" dirty="0">
                <a:solidFill>
                  <a:srgbClr val="000000"/>
                </a:solidFill>
                <a:effectLst/>
                <a:latin typeface="Times New Roman" panose="02020603050405020304" pitchFamily="18" charset="0"/>
                <a:ea typeface="Times New Roman" panose="02020603050405020304" pitchFamily="18" charset="0"/>
              </a:rPr>
              <a:t> (6th ed.). Pearson Education.</a:t>
            </a:r>
            <a:endParaRPr lang="en-IN" sz="1800" dirty="0">
              <a:effectLst/>
              <a:latin typeface="Calibri" panose="020F0502020204030204" pitchFamily="34" charset="0"/>
              <a:ea typeface="Calibri" panose="020F0502020204030204" pitchFamily="34" charset="0"/>
            </a:endParaRPr>
          </a:p>
          <a:p>
            <a:pPr algn="just">
              <a:lnSpc>
                <a:spcPct val="107000"/>
              </a:lnSpc>
              <a:spcBef>
                <a:spcPts val="50"/>
              </a:spcBef>
              <a:spcAft>
                <a:spcPts val="50"/>
              </a:spcAft>
              <a:buNone/>
            </a:pPr>
            <a:r>
              <a:rPr lang="en-IN" sz="1800" dirty="0">
                <a:solidFill>
                  <a:srgbClr val="000000"/>
                </a:solidFill>
                <a:effectLst/>
                <a:latin typeface="Times New Roman" panose="02020603050405020304" pitchFamily="18" charset="0"/>
                <a:ea typeface="Times New Roman" panose="02020603050405020304" pitchFamily="18" charset="0"/>
              </a:rPr>
              <a:t>Dholakia, R. R., &amp; </a:t>
            </a:r>
            <a:r>
              <a:rPr lang="en-IN" sz="1800" dirty="0" err="1">
                <a:solidFill>
                  <a:srgbClr val="000000"/>
                </a:solidFill>
                <a:effectLst/>
                <a:latin typeface="Times New Roman" panose="02020603050405020304" pitchFamily="18" charset="0"/>
                <a:ea typeface="Times New Roman" panose="02020603050405020304" pitchFamily="18" charset="0"/>
              </a:rPr>
              <a:t>Kshetri</a:t>
            </a:r>
            <a:r>
              <a:rPr lang="en-IN" sz="1800" dirty="0">
                <a:solidFill>
                  <a:srgbClr val="000000"/>
                </a:solidFill>
                <a:effectLst/>
                <a:latin typeface="Times New Roman" panose="02020603050405020304" pitchFamily="18" charset="0"/>
                <a:ea typeface="Times New Roman" panose="02020603050405020304" pitchFamily="18" charset="0"/>
              </a:rPr>
              <a:t>, N. (2004). The Indian e-commerce boom: Challenges and opportunities. </a:t>
            </a:r>
            <a:r>
              <a:rPr lang="en-IN" sz="1800" i="1" dirty="0">
                <a:solidFill>
                  <a:srgbClr val="000000"/>
                </a:solidFill>
                <a:effectLst/>
                <a:latin typeface="Times New Roman" panose="02020603050405020304" pitchFamily="18" charset="0"/>
                <a:ea typeface="Times New Roman" panose="02020603050405020304" pitchFamily="18" charset="0"/>
              </a:rPr>
              <a:t>International Journal of Electronic Business</a:t>
            </a:r>
            <a:r>
              <a:rPr lang="en-IN" sz="1800" dirty="0">
                <a:solidFill>
                  <a:srgbClr val="000000"/>
                </a:solidFill>
                <a:effectLst/>
                <a:latin typeface="Times New Roman" panose="02020603050405020304" pitchFamily="18" charset="0"/>
                <a:ea typeface="Times New Roman" panose="02020603050405020304" pitchFamily="18" charset="0"/>
              </a:rPr>
              <a:t>, 2(1), 33-54.</a:t>
            </a:r>
            <a:endParaRPr lang="en-IN" dirty="0">
              <a:latin typeface="Calibri" panose="020F0502020204030204" pitchFamily="34" charset="0"/>
              <a:ea typeface="Times New Roman" panose="02020603050405020304" pitchFamily="18" charset="0"/>
            </a:endParaRPr>
          </a:p>
          <a:p>
            <a:pPr algn="just">
              <a:lnSpc>
                <a:spcPct val="107000"/>
              </a:lnSpc>
              <a:spcBef>
                <a:spcPts val="50"/>
              </a:spcBef>
              <a:spcAft>
                <a:spcPts val="50"/>
              </a:spcAft>
              <a:buNone/>
            </a:pPr>
            <a:r>
              <a:rPr lang="en-IN" sz="1800" dirty="0">
                <a:solidFill>
                  <a:srgbClr val="000000"/>
                </a:solidFill>
                <a:effectLst/>
                <a:latin typeface="Times New Roman" panose="02020603050405020304" pitchFamily="18" charset="0"/>
                <a:ea typeface="Times New Roman" panose="02020603050405020304" pitchFamily="18" charset="0"/>
              </a:rPr>
              <a:t>Goswami, S., &amp; Ray, S. (2020). Omnichannel retailing in India: Challenges and strategies for success. </a:t>
            </a:r>
            <a:r>
              <a:rPr lang="en-IN" sz="1800" i="1" dirty="0">
                <a:solidFill>
                  <a:srgbClr val="000000"/>
                </a:solidFill>
                <a:effectLst/>
                <a:latin typeface="Times New Roman" panose="02020603050405020304" pitchFamily="18" charset="0"/>
                <a:ea typeface="Times New Roman" panose="02020603050405020304" pitchFamily="18" charset="0"/>
              </a:rPr>
              <a:t>Journal of Retailing &amp; Consumer Services</a:t>
            </a:r>
            <a:r>
              <a:rPr lang="en-IN" sz="1800" dirty="0">
                <a:solidFill>
                  <a:srgbClr val="000000"/>
                </a:solidFill>
                <a:effectLst/>
                <a:latin typeface="Times New Roman" panose="02020603050405020304" pitchFamily="18" charset="0"/>
                <a:ea typeface="Times New Roman" panose="02020603050405020304" pitchFamily="18" charset="0"/>
              </a:rPr>
              <a:t>, 53, 101993. </a:t>
            </a:r>
            <a:r>
              <a:rPr lang="en-IN" sz="1800" u="sng" dirty="0">
                <a:solidFill>
                  <a:srgbClr val="0000FF"/>
                </a:solidFill>
                <a:effectLst/>
                <a:latin typeface="Times New Roman" panose="02020603050405020304" pitchFamily="18" charset="0"/>
                <a:ea typeface="Times New Roman" panose="02020603050405020304" pitchFamily="18" charset="0"/>
                <a:hlinkClick r:id="rId3"/>
              </a:rPr>
              <a:t>https://doi.org/10.1016/j.jretconser.2019.101993</a:t>
            </a:r>
            <a:endParaRPr lang="en-IN" sz="1800" dirty="0">
              <a:effectLst/>
              <a:latin typeface="Calibri" panose="020F0502020204030204" pitchFamily="34" charset="0"/>
              <a:ea typeface="Calibri" panose="020F0502020204030204" pitchFamily="34" charset="0"/>
            </a:endParaRPr>
          </a:p>
          <a:p>
            <a:endParaRPr lang="en-IN" dirty="0"/>
          </a:p>
        </p:txBody>
      </p:sp>
    </p:spTree>
    <p:extLst>
      <p:ext uri="{BB962C8B-B14F-4D97-AF65-F5344CB8AC3E}">
        <p14:creationId xmlns:p14="http://schemas.microsoft.com/office/powerpoint/2010/main" val="18983656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4E334D-F18F-B897-5B3C-28FAF3F898EF}"/>
              </a:ext>
            </a:extLst>
          </p:cNvPr>
          <p:cNvSpPr>
            <a:spLocks noGrp="1"/>
          </p:cNvSpPr>
          <p:nvPr>
            <p:ph type="title"/>
          </p:nvPr>
        </p:nvSpPr>
        <p:spPr/>
        <p:txBody>
          <a:bodyPr>
            <a:normAutofit/>
          </a:bodyPr>
          <a:lstStyle/>
          <a:p>
            <a:pPr algn="ctr"/>
            <a:r>
              <a:rPr lang="en-US" sz="4000" b="1">
                <a:latin typeface="Times New Roman" panose="02020603050405020304" pitchFamily="18" charset="0"/>
                <a:cs typeface="Times New Roman" panose="02020603050405020304" pitchFamily="18" charset="0"/>
              </a:rPr>
              <a:t>Thank </a:t>
            </a:r>
            <a:r>
              <a:rPr lang="en-US" sz="4000" b="1" dirty="0">
                <a:latin typeface="Times New Roman" panose="02020603050405020304" pitchFamily="18" charset="0"/>
                <a:cs typeface="Times New Roman" panose="02020603050405020304" pitchFamily="18" charset="0"/>
              </a:rPr>
              <a:t>you </a:t>
            </a:r>
            <a:endParaRPr lang="en-IN"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0911248"/>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docProps/app.xml><?xml version="1.0" encoding="utf-8"?>
<Properties xmlns="http://schemas.openxmlformats.org/officeDocument/2006/extended-properties" xmlns:vt="http://schemas.openxmlformats.org/officeDocument/2006/docPropsVTypes">
  <Template>Dividend</Template>
  <TotalTime>18</TotalTime>
  <Words>877</Words>
  <Application>Microsoft Office PowerPoint</Application>
  <PresentationFormat>Widescreen</PresentationFormat>
  <Paragraphs>35</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Calibri</vt:lpstr>
      <vt:lpstr>Gill Sans MT</vt:lpstr>
      <vt:lpstr>Times New Roman</vt:lpstr>
      <vt:lpstr>Wingdings 2</vt:lpstr>
      <vt:lpstr>Dividend</vt:lpstr>
      <vt:lpstr>Analysis of the Influence of Electronic Payments on Consumer Purchasing Habits within India's Retail Sector</vt:lpstr>
      <vt:lpstr>Introduction</vt:lpstr>
      <vt:lpstr>Literature Review</vt:lpstr>
      <vt:lpstr>Conceptual Framework</vt:lpstr>
      <vt:lpstr>Research Methodology</vt:lpstr>
      <vt:lpstr>Data Analysis</vt:lpstr>
      <vt:lpstr>PowerPoint Presentation</vt:lpstr>
      <vt:lpstr>Discussion</vt:lpstr>
      <vt:lpstr>References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Analysis of the Influence of Electronic Payments on Consumer Purchasing Habits within India's Retail Sector</dc:title>
  <dc:creator>intel</dc:creator>
  <cp:lastModifiedBy>intel</cp:lastModifiedBy>
  <cp:revision>10</cp:revision>
  <dcterms:created xsi:type="dcterms:W3CDTF">2025-04-04T07:22:14Z</dcterms:created>
  <dcterms:modified xsi:type="dcterms:W3CDTF">2025-05-30T12:10:14Z</dcterms:modified>
</cp:coreProperties>
</file>