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5486400" cy="3657600"/>
  <p:notesSz cx="6858000" cy="9144000"/>
  <p:defaultTextStyle>
    <a:defPPr>
      <a:defRPr lang="en-US"/>
    </a:defPPr>
    <a:lvl1pPr marL="0" algn="l" defTabSz="52248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261244" algn="l" defTabSz="52248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522488" algn="l" defTabSz="52248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783732" algn="l" defTabSz="52248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044976" algn="l" defTabSz="52248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306220" algn="l" defTabSz="52248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1567464" algn="l" defTabSz="52248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1828709" algn="l" defTabSz="52248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089953" algn="l" defTabSz="52248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9" d="100"/>
          <a:sy n="129" d="100"/>
        </p:scale>
        <p:origin x="-1218" y="-90"/>
      </p:cViewPr>
      <p:guideLst>
        <p:guide orient="horz" pos="1152"/>
        <p:guide pos="17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1480" y="1136227"/>
            <a:ext cx="4663440" cy="7840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2960" y="2072640"/>
            <a:ext cx="3840480" cy="9347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61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22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837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449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06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674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899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3BA4-2060-42F5-920F-2D79A5ADF86F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EF508-B93C-41B6-9D6A-38F565E69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582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3BA4-2060-42F5-920F-2D79A5ADF86F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EF508-B93C-41B6-9D6A-38F565E69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614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388" y="2350347"/>
            <a:ext cx="4663440" cy="726440"/>
          </a:xfrm>
        </p:spPr>
        <p:txBody>
          <a:bodyPr anchor="t"/>
          <a:lstStyle>
            <a:lvl1pPr algn="l">
              <a:defRPr sz="2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3388" y="1550247"/>
            <a:ext cx="4663440" cy="800100"/>
          </a:xfrm>
        </p:spPr>
        <p:txBody>
          <a:bodyPr anchor="b"/>
          <a:lstStyle>
            <a:lvl1pPr marL="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1pPr>
            <a:lvl2pPr marL="261244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2pPr>
            <a:lvl3pPr marL="522488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83732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4pPr>
            <a:lvl5pPr marL="1044976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5pPr>
            <a:lvl6pPr marL="130622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6pPr>
            <a:lvl7pPr marL="1567464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7pPr>
            <a:lvl8pPr marL="1828709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8pPr>
            <a:lvl9pPr marL="2089953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3BA4-2060-42F5-920F-2D79A5ADF86F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EF508-B93C-41B6-9D6A-38F565E69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955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783" y="455507"/>
            <a:ext cx="1435417" cy="128693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91640" y="455507"/>
            <a:ext cx="1435418" cy="128693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3BA4-2060-42F5-920F-2D79A5ADF86F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EF508-B93C-41B6-9D6A-38F565E69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162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46474"/>
            <a:ext cx="4937760" cy="609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320" y="818727"/>
            <a:ext cx="2424113" cy="341206"/>
          </a:xfrm>
        </p:spPr>
        <p:txBody>
          <a:bodyPr anchor="b"/>
          <a:lstStyle>
            <a:lvl1pPr marL="0" indent="0">
              <a:buNone/>
              <a:defRPr sz="1400" b="1"/>
            </a:lvl1pPr>
            <a:lvl2pPr marL="261244" indent="0">
              <a:buNone/>
              <a:defRPr sz="1100" b="1"/>
            </a:lvl2pPr>
            <a:lvl3pPr marL="522488" indent="0">
              <a:buNone/>
              <a:defRPr sz="1000" b="1"/>
            </a:lvl3pPr>
            <a:lvl4pPr marL="783732" indent="0">
              <a:buNone/>
              <a:defRPr sz="900" b="1"/>
            </a:lvl4pPr>
            <a:lvl5pPr marL="1044976" indent="0">
              <a:buNone/>
              <a:defRPr sz="900" b="1"/>
            </a:lvl5pPr>
            <a:lvl6pPr marL="1306220" indent="0">
              <a:buNone/>
              <a:defRPr sz="900" b="1"/>
            </a:lvl6pPr>
            <a:lvl7pPr marL="1567464" indent="0">
              <a:buNone/>
              <a:defRPr sz="900" b="1"/>
            </a:lvl7pPr>
            <a:lvl8pPr marL="1828709" indent="0">
              <a:buNone/>
              <a:defRPr sz="900" b="1"/>
            </a:lvl8pPr>
            <a:lvl9pPr marL="2089953" indent="0">
              <a:buNone/>
              <a:defRPr sz="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4320" y="1159933"/>
            <a:ext cx="2424113" cy="2107354"/>
          </a:xfrm>
        </p:spPr>
        <p:txBody>
          <a:bodyPr/>
          <a:lstStyle>
            <a:lvl1pPr>
              <a:defRPr sz="1400"/>
            </a:lvl1pPr>
            <a:lvl2pPr>
              <a:defRPr sz="11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787015" y="818727"/>
            <a:ext cx="2425065" cy="341206"/>
          </a:xfrm>
        </p:spPr>
        <p:txBody>
          <a:bodyPr anchor="b"/>
          <a:lstStyle>
            <a:lvl1pPr marL="0" indent="0">
              <a:buNone/>
              <a:defRPr sz="1400" b="1"/>
            </a:lvl1pPr>
            <a:lvl2pPr marL="261244" indent="0">
              <a:buNone/>
              <a:defRPr sz="1100" b="1"/>
            </a:lvl2pPr>
            <a:lvl3pPr marL="522488" indent="0">
              <a:buNone/>
              <a:defRPr sz="1000" b="1"/>
            </a:lvl3pPr>
            <a:lvl4pPr marL="783732" indent="0">
              <a:buNone/>
              <a:defRPr sz="900" b="1"/>
            </a:lvl4pPr>
            <a:lvl5pPr marL="1044976" indent="0">
              <a:buNone/>
              <a:defRPr sz="900" b="1"/>
            </a:lvl5pPr>
            <a:lvl6pPr marL="1306220" indent="0">
              <a:buNone/>
              <a:defRPr sz="900" b="1"/>
            </a:lvl6pPr>
            <a:lvl7pPr marL="1567464" indent="0">
              <a:buNone/>
              <a:defRPr sz="900" b="1"/>
            </a:lvl7pPr>
            <a:lvl8pPr marL="1828709" indent="0">
              <a:buNone/>
              <a:defRPr sz="900" b="1"/>
            </a:lvl8pPr>
            <a:lvl9pPr marL="2089953" indent="0">
              <a:buNone/>
              <a:defRPr sz="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787015" y="1159933"/>
            <a:ext cx="2425065" cy="2107354"/>
          </a:xfrm>
        </p:spPr>
        <p:txBody>
          <a:bodyPr/>
          <a:lstStyle>
            <a:lvl1pPr>
              <a:defRPr sz="1400"/>
            </a:lvl1pPr>
            <a:lvl2pPr>
              <a:defRPr sz="11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3BA4-2060-42F5-920F-2D79A5ADF86F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EF508-B93C-41B6-9D6A-38F565E69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445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3BA4-2060-42F5-920F-2D79A5ADF86F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EF508-B93C-41B6-9D6A-38F565E69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167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3BA4-2060-42F5-920F-2D79A5ADF86F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EF508-B93C-41B6-9D6A-38F565E69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038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45627"/>
            <a:ext cx="1804988" cy="619760"/>
          </a:xfrm>
        </p:spPr>
        <p:txBody>
          <a:bodyPr anchor="b"/>
          <a:lstStyle>
            <a:lvl1pPr algn="l">
              <a:defRPr sz="1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5030" y="145627"/>
            <a:ext cx="3067050" cy="312166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" y="765387"/>
            <a:ext cx="1804988" cy="2501900"/>
          </a:xfrm>
        </p:spPr>
        <p:txBody>
          <a:bodyPr/>
          <a:lstStyle>
            <a:lvl1pPr marL="0" indent="0">
              <a:buNone/>
              <a:defRPr sz="800"/>
            </a:lvl1pPr>
            <a:lvl2pPr marL="261244" indent="0">
              <a:buNone/>
              <a:defRPr sz="700"/>
            </a:lvl2pPr>
            <a:lvl3pPr marL="522488" indent="0">
              <a:buNone/>
              <a:defRPr sz="600"/>
            </a:lvl3pPr>
            <a:lvl4pPr marL="783732" indent="0">
              <a:buNone/>
              <a:defRPr sz="500"/>
            </a:lvl4pPr>
            <a:lvl5pPr marL="1044976" indent="0">
              <a:buNone/>
              <a:defRPr sz="500"/>
            </a:lvl5pPr>
            <a:lvl6pPr marL="1306220" indent="0">
              <a:buNone/>
              <a:defRPr sz="500"/>
            </a:lvl6pPr>
            <a:lvl7pPr marL="1567464" indent="0">
              <a:buNone/>
              <a:defRPr sz="500"/>
            </a:lvl7pPr>
            <a:lvl8pPr marL="1828709" indent="0">
              <a:buNone/>
              <a:defRPr sz="500"/>
            </a:lvl8pPr>
            <a:lvl9pPr marL="2089953" indent="0">
              <a:buNone/>
              <a:defRPr sz="5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3BA4-2060-42F5-920F-2D79A5ADF86F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EF508-B93C-41B6-9D6A-38F565E69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090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373" y="2560320"/>
            <a:ext cx="3291840" cy="302260"/>
          </a:xfrm>
        </p:spPr>
        <p:txBody>
          <a:bodyPr anchor="b"/>
          <a:lstStyle>
            <a:lvl1pPr algn="l">
              <a:defRPr sz="1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75373" y="326813"/>
            <a:ext cx="3291840" cy="2194560"/>
          </a:xfrm>
        </p:spPr>
        <p:txBody>
          <a:bodyPr/>
          <a:lstStyle>
            <a:lvl1pPr marL="0" indent="0">
              <a:buNone/>
              <a:defRPr sz="1800"/>
            </a:lvl1pPr>
            <a:lvl2pPr marL="261244" indent="0">
              <a:buNone/>
              <a:defRPr sz="1600"/>
            </a:lvl2pPr>
            <a:lvl3pPr marL="522488" indent="0">
              <a:buNone/>
              <a:defRPr sz="1400"/>
            </a:lvl3pPr>
            <a:lvl4pPr marL="783732" indent="0">
              <a:buNone/>
              <a:defRPr sz="1100"/>
            </a:lvl4pPr>
            <a:lvl5pPr marL="1044976" indent="0">
              <a:buNone/>
              <a:defRPr sz="1100"/>
            </a:lvl5pPr>
            <a:lvl6pPr marL="1306220" indent="0">
              <a:buNone/>
              <a:defRPr sz="1100"/>
            </a:lvl6pPr>
            <a:lvl7pPr marL="1567464" indent="0">
              <a:buNone/>
              <a:defRPr sz="1100"/>
            </a:lvl7pPr>
            <a:lvl8pPr marL="1828709" indent="0">
              <a:buNone/>
              <a:defRPr sz="1100"/>
            </a:lvl8pPr>
            <a:lvl9pPr marL="2089953" indent="0">
              <a:buNone/>
              <a:defRPr sz="11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373" y="2862580"/>
            <a:ext cx="3291840" cy="429260"/>
          </a:xfrm>
        </p:spPr>
        <p:txBody>
          <a:bodyPr/>
          <a:lstStyle>
            <a:lvl1pPr marL="0" indent="0">
              <a:buNone/>
              <a:defRPr sz="800"/>
            </a:lvl1pPr>
            <a:lvl2pPr marL="261244" indent="0">
              <a:buNone/>
              <a:defRPr sz="700"/>
            </a:lvl2pPr>
            <a:lvl3pPr marL="522488" indent="0">
              <a:buNone/>
              <a:defRPr sz="600"/>
            </a:lvl3pPr>
            <a:lvl4pPr marL="783732" indent="0">
              <a:buNone/>
              <a:defRPr sz="500"/>
            </a:lvl4pPr>
            <a:lvl5pPr marL="1044976" indent="0">
              <a:buNone/>
              <a:defRPr sz="500"/>
            </a:lvl5pPr>
            <a:lvl6pPr marL="1306220" indent="0">
              <a:buNone/>
              <a:defRPr sz="500"/>
            </a:lvl6pPr>
            <a:lvl7pPr marL="1567464" indent="0">
              <a:buNone/>
              <a:defRPr sz="500"/>
            </a:lvl7pPr>
            <a:lvl8pPr marL="1828709" indent="0">
              <a:buNone/>
              <a:defRPr sz="500"/>
            </a:lvl8pPr>
            <a:lvl9pPr marL="2089953" indent="0">
              <a:buNone/>
              <a:defRPr sz="5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3BA4-2060-42F5-920F-2D79A5ADF86F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EF508-B93C-41B6-9D6A-38F565E69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794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3BA4-2060-42F5-920F-2D79A5ADF86F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EF508-B93C-41B6-9D6A-38F565E69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07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86965" y="77893"/>
            <a:ext cx="740093" cy="166454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4783" y="77893"/>
            <a:ext cx="2130742" cy="166454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B3BA4-2060-42F5-920F-2D79A5ADF86F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EF508-B93C-41B6-9D6A-38F565E69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845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320" y="146474"/>
            <a:ext cx="4937760" cy="609600"/>
          </a:xfrm>
          <a:prstGeom prst="rect">
            <a:avLst/>
          </a:prstGeom>
        </p:spPr>
        <p:txBody>
          <a:bodyPr vert="horz" lIns="52249" tIns="26124" rIns="52249" bIns="2612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320" y="853440"/>
            <a:ext cx="4937760" cy="2413847"/>
          </a:xfrm>
          <a:prstGeom prst="rect">
            <a:avLst/>
          </a:prstGeom>
        </p:spPr>
        <p:txBody>
          <a:bodyPr vert="horz" lIns="52249" tIns="26124" rIns="52249" bIns="2612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3390054"/>
            <a:ext cx="1280160" cy="194733"/>
          </a:xfrm>
          <a:prstGeom prst="rect">
            <a:avLst/>
          </a:prstGeom>
        </p:spPr>
        <p:txBody>
          <a:bodyPr vert="horz" lIns="52249" tIns="26124" rIns="52249" bIns="26124" rtlCol="0" anchor="ctr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B3BA4-2060-42F5-920F-2D79A5ADF86F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74520" y="3390054"/>
            <a:ext cx="1737360" cy="194733"/>
          </a:xfrm>
          <a:prstGeom prst="rect">
            <a:avLst/>
          </a:prstGeom>
        </p:spPr>
        <p:txBody>
          <a:bodyPr vert="horz" lIns="52249" tIns="26124" rIns="52249" bIns="26124" rtlCol="0" anchor="ctr"/>
          <a:lstStyle>
            <a:lvl1pPr algn="ctr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31920" y="3390054"/>
            <a:ext cx="1280160" cy="194733"/>
          </a:xfrm>
          <a:prstGeom prst="rect">
            <a:avLst/>
          </a:prstGeom>
        </p:spPr>
        <p:txBody>
          <a:bodyPr vert="horz" lIns="52249" tIns="26124" rIns="52249" bIns="26124" rtlCol="0" anchor="ctr"/>
          <a:lstStyle>
            <a:lvl1pPr algn="r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EF508-B93C-41B6-9D6A-38F565E69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030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22488" rtl="0" eaLnBrk="1" latinLnBrk="0" hangingPunct="1">
        <a:spcBef>
          <a:spcPct val="0"/>
        </a:spcBef>
        <a:buNone/>
        <a:defRPr sz="2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5933" indent="-195933" algn="l" defTabSz="52248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22" indent="-163278" algn="l" defTabSz="522488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53110" indent="-130622" algn="l" defTabSz="522488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354" indent="-130622" algn="l" defTabSz="522488" rtl="0" eaLnBrk="1" latinLnBrk="0" hangingPunct="1">
        <a:spcBef>
          <a:spcPct val="20000"/>
        </a:spcBef>
        <a:buFont typeface="Arial" pitchFamily="34" charset="0"/>
        <a:buChar char="–"/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175598" indent="-130622" algn="l" defTabSz="522488" rtl="0" eaLnBrk="1" latinLnBrk="0" hangingPunct="1">
        <a:spcBef>
          <a:spcPct val="20000"/>
        </a:spcBef>
        <a:buFont typeface="Arial" pitchFamily="34" charset="0"/>
        <a:buChar char="»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436842" indent="-130622" algn="l" defTabSz="522488" rtl="0" eaLnBrk="1" latinLnBrk="0" hangingPunct="1">
        <a:spcBef>
          <a:spcPct val="20000"/>
        </a:spcBef>
        <a:buFont typeface="Arial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6pPr>
      <a:lvl7pPr marL="1698087" indent="-130622" algn="l" defTabSz="522488" rtl="0" eaLnBrk="1" latinLnBrk="0" hangingPunct="1">
        <a:spcBef>
          <a:spcPct val="20000"/>
        </a:spcBef>
        <a:buFont typeface="Arial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7pPr>
      <a:lvl8pPr marL="1959331" indent="-130622" algn="l" defTabSz="522488" rtl="0" eaLnBrk="1" latinLnBrk="0" hangingPunct="1">
        <a:spcBef>
          <a:spcPct val="20000"/>
        </a:spcBef>
        <a:buFont typeface="Arial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2220575" indent="-130622" algn="l" defTabSz="522488" rtl="0" eaLnBrk="1" latinLnBrk="0" hangingPunct="1">
        <a:spcBef>
          <a:spcPct val="20000"/>
        </a:spcBef>
        <a:buFont typeface="Arial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22488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61244" algn="l" defTabSz="522488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522488" algn="l" defTabSz="522488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783732" algn="l" defTabSz="522488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44976" algn="l" defTabSz="522488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306220" algn="l" defTabSz="522488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67464" algn="l" defTabSz="522488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709" algn="l" defTabSz="522488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089953" algn="l" defTabSz="522488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5486400" cy="3657600"/>
          </a:xfrm>
          <a:prstGeom prst="rect">
            <a:avLst/>
          </a:prstGeom>
          <a:blipFill dpi="0" rotWithShape="1">
            <a:blip r:embed="rId2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6200" y="533400"/>
            <a:ext cx="54102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5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AI-ASSISTED NETWORK INTRUSION DETECTION SYSTEMS FOR REAL-TIME THREAT IDENTIFICATION</a:t>
            </a:r>
            <a:endParaRPr lang="en-US" sz="15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413" y="1828800"/>
            <a:ext cx="46482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/>
              <a:t>Ashok Poudel¹, Prof. </a:t>
            </a:r>
            <a:r>
              <a:rPr lang="en-US" sz="1200" b="1" dirty="0" err="1"/>
              <a:t>Anilkumar</a:t>
            </a:r>
            <a:r>
              <a:rPr lang="en-US" sz="1200" b="1" dirty="0"/>
              <a:t> </a:t>
            </a:r>
            <a:r>
              <a:rPr lang="en-US" sz="1200" b="1" dirty="0" err="1"/>
              <a:t>Ravjibhai</a:t>
            </a:r>
            <a:r>
              <a:rPr lang="en-US" sz="1200" b="1" dirty="0"/>
              <a:t> Patel², Dr. </a:t>
            </a:r>
            <a:r>
              <a:rPr lang="en-US" sz="1200" b="1" dirty="0" err="1"/>
              <a:t>Umesh</a:t>
            </a:r>
            <a:r>
              <a:rPr lang="en-US" sz="1200" b="1" dirty="0"/>
              <a:t> </a:t>
            </a:r>
            <a:r>
              <a:rPr lang="en-US" sz="1200" b="1" dirty="0" smtClean="0"/>
              <a:t>Kumar³</a:t>
            </a:r>
            <a:endParaRPr lang="en-US" sz="1200" b="1" dirty="0"/>
          </a:p>
        </p:txBody>
      </p:sp>
      <p:sp>
        <p:nvSpPr>
          <p:cNvPr id="12" name="Rectangle 11"/>
          <p:cNvSpPr/>
          <p:nvPr/>
        </p:nvSpPr>
        <p:spPr>
          <a:xfrm>
            <a:off x="0" y="2315100"/>
            <a:ext cx="5410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200" baseline="30000" dirty="0"/>
              <a:t>1</a:t>
            </a:r>
            <a:r>
              <a:rPr lang="en-US" sz="1200" dirty="0"/>
              <a:t>Department of CSE, Faculty of Engineering &amp; Technology </a:t>
            </a:r>
            <a:r>
              <a:rPr lang="en-US" sz="1200" dirty="0" err="1"/>
              <a:t>Technology</a:t>
            </a:r>
            <a:r>
              <a:rPr lang="en-US" sz="1200" dirty="0"/>
              <a:t>, Vadodara, Gujarat</a:t>
            </a:r>
          </a:p>
          <a:p>
            <a:pPr algn="just"/>
            <a:r>
              <a:rPr lang="en-US" sz="1200" baseline="30000" dirty="0"/>
              <a:t>2</a:t>
            </a:r>
            <a:r>
              <a:rPr lang="en-US" sz="1200" dirty="0"/>
              <a:t>Department of CSE (AI &amp; ML), Faculty of Engineering &amp; Technology </a:t>
            </a:r>
            <a:r>
              <a:rPr lang="en-US" sz="1200" dirty="0" err="1"/>
              <a:t>Technology</a:t>
            </a:r>
            <a:r>
              <a:rPr lang="en-US" sz="1200" dirty="0"/>
              <a:t>, Vadodara, Gujarat</a:t>
            </a:r>
          </a:p>
          <a:p>
            <a:pPr algn="just"/>
            <a:r>
              <a:rPr lang="en-US" sz="1200" baseline="30000" dirty="0"/>
              <a:t>3 </a:t>
            </a:r>
            <a:r>
              <a:rPr lang="en-US" sz="1200" dirty="0"/>
              <a:t>Department of CSE, Faculty of Engineering &amp; Technology </a:t>
            </a:r>
            <a:r>
              <a:rPr lang="en-US" sz="1200" dirty="0" err="1"/>
              <a:t>Technology</a:t>
            </a:r>
            <a:r>
              <a:rPr lang="en-US" sz="1200" dirty="0"/>
              <a:t>, Vadodara, Gujarat</a:t>
            </a:r>
          </a:p>
        </p:txBody>
      </p:sp>
    </p:spTree>
    <p:extLst>
      <p:ext uri="{BB962C8B-B14F-4D97-AF65-F5344CB8AC3E}">
        <p14:creationId xmlns:p14="http://schemas.microsoft.com/office/powerpoint/2010/main" val="3647043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390" y="-152400"/>
            <a:ext cx="2438400" cy="609600"/>
          </a:xfrm>
        </p:spPr>
        <p:txBody>
          <a:bodyPr>
            <a:normAutofit/>
          </a:bodyPr>
          <a:lstStyle/>
          <a:p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INTRODUCTION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01213" y="228600"/>
            <a:ext cx="3453581" cy="609600"/>
          </a:xfrm>
          <a:prstGeom prst="rect">
            <a:avLst/>
          </a:prstGeom>
        </p:spPr>
        <p:txBody>
          <a:bodyPr vert="horz" lIns="52249" tIns="26124" rIns="52249" bIns="26124" rtlCol="0" anchor="ctr">
            <a:normAutofit/>
          </a:bodyPr>
          <a:lstStyle>
            <a:lvl1pPr algn="ctr" defTabSz="522488" rtl="0" eaLnBrk="1" latinLnBrk="0" hangingPunct="1">
              <a:spcBef>
                <a:spcPct val="0"/>
              </a:spcBef>
              <a:buNone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Problem Statement &amp; Motivation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85800"/>
            <a:ext cx="5410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Font typeface="Wingdings" pitchFamily="2" charset="2"/>
              <a:buChar char="Ø"/>
            </a:pPr>
            <a:r>
              <a:rPr lang="en-US" sz="12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rapid expansion of cloud computing, 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, and high-speed networks has increased the complexity and frequency of cyber threats.</a:t>
            </a:r>
          </a:p>
          <a:p>
            <a:pPr marL="171450" indent="-171450" algn="just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Traditional signature-based intrusion detection systems are limited to known attack patterns and perform poorly against zero-day and evolving attacks.</a:t>
            </a:r>
          </a:p>
          <a:p>
            <a:pPr marL="171450" indent="-171450" algn="just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Manual rule updates and high false-positive rates reduce the effectiveness and scalability of conventional IDS.</a:t>
            </a:r>
          </a:p>
          <a:p>
            <a:endParaRPr lang="en-US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458" y="1980096"/>
            <a:ext cx="2743200" cy="1526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60068" y="1937035"/>
            <a:ext cx="26831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Real-time network environments require intelligent systems capable of adaptive learning and fast threat detection.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AI-assisted intrusion detection systems provide improved accuracy, adaptability, and real-time response to modern cyber threats</a:t>
            </a:r>
          </a:p>
        </p:txBody>
      </p:sp>
    </p:spTree>
    <p:extLst>
      <p:ext uri="{BB962C8B-B14F-4D97-AF65-F5344CB8AC3E}">
        <p14:creationId xmlns:p14="http://schemas.microsoft.com/office/powerpoint/2010/main" val="1830637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278" y="0"/>
            <a:ext cx="3200400" cy="609600"/>
          </a:xfrm>
        </p:spPr>
        <p:txBody>
          <a:bodyPr>
            <a:normAutofit/>
          </a:bodyPr>
          <a:lstStyle/>
          <a:p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OBJECTIVES OF THE STUDY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58" y="552040"/>
            <a:ext cx="5410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Font typeface="Wingdings" pitchFamily="2" charset="2"/>
              <a:buChar char="Ø"/>
            </a:pPr>
            <a:r>
              <a:rPr lang="en-US" sz="12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To design and implement a real-time AI-assisted network intrusion detection system for effective threat identification.</a:t>
            </a:r>
          </a:p>
          <a:p>
            <a:pPr marL="171450" indent="-171450" algn="just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To compare the performance of a machine learning model (Random Forest) and a deep learning model (LSTM) for intrusion detection.</a:t>
            </a:r>
          </a:p>
          <a:p>
            <a:pPr marL="171450" indent="-171450" algn="just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To evaluate the models using standard metrics such as accuracy, precision, recall, and F1-score.</a:t>
            </a:r>
          </a:p>
          <a:p>
            <a:pPr marL="171450" indent="-171450" algn="just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To analyze real-time performance in terms of detection latency and false alarm rate.</a:t>
            </a:r>
          </a:p>
          <a:p>
            <a:endParaRPr lang="en-US" sz="1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99" y="2006652"/>
            <a:ext cx="2856959" cy="1650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9224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-72308"/>
            <a:ext cx="2438400" cy="609600"/>
          </a:xfrm>
        </p:spPr>
        <p:txBody>
          <a:bodyPr>
            <a:normAutofit/>
          </a:bodyPr>
          <a:lstStyle/>
          <a:p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OVERALL METHODOLOGY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58" y="552040"/>
            <a:ext cx="5410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Network traffic is continuously captured from the operational network environment.</a:t>
            </a:r>
          </a:p>
          <a:p>
            <a:pPr marL="171450" indent="-171450" algn="just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Raw traffic data undergoes preprocessing and feature extraction to generate structured inputs.</a:t>
            </a:r>
          </a:p>
          <a:p>
            <a:pPr marL="171450" indent="-171450" algn="just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Machine learning and deep learning models are trained using labeled network traffic data.</a:t>
            </a:r>
          </a:p>
          <a:p>
            <a:pPr marL="171450" indent="-171450" algn="just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Trained models perform real-time inference to classify traffic as normal or malicious, followed by alert generation.</a:t>
            </a:r>
          </a:p>
          <a:p>
            <a:pPr algn="just"/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200" dirty="0"/>
          </a:p>
        </p:txBody>
      </p:sp>
      <p:pic>
        <p:nvPicPr>
          <p:cNvPr id="7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-4916" y="2276169"/>
            <a:ext cx="5491316" cy="100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421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1" y="-57560"/>
            <a:ext cx="3124200" cy="609600"/>
          </a:xfrm>
        </p:spPr>
        <p:txBody>
          <a:bodyPr>
            <a:normAutofit/>
          </a:bodyPr>
          <a:lstStyle/>
          <a:p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DATASET &amp; FEATURE CHARACTERISTICS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58" y="552040"/>
            <a:ext cx="54102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dataset consists of 148,517 network traffic records containing both benign and malicious instances.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Traffic data includes flow-level statistics and protocol-specific attributes relevant to intrusion detection.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Feature selection is applied to retain discriminative features while reducing computational overhead.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labeled dataset supports supervised training and reliable evaluation of the proposed IDS.</a:t>
            </a:r>
          </a:p>
          <a:p>
            <a:pPr algn="just"/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1" y="2198736"/>
            <a:ext cx="2133600" cy="1324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223316"/>
            <a:ext cx="3252638" cy="1300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8336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-64934"/>
            <a:ext cx="4419600" cy="609600"/>
          </a:xfrm>
        </p:spPr>
        <p:txBody>
          <a:bodyPr>
            <a:normAutofit/>
          </a:bodyPr>
          <a:lstStyle/>
          <a:p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IMPLEMENTED MODELS &amp; HYPERPARAMETERS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58" y="552040"/>
            <a:ext cx="5410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A Random Forest classifier is implemented to provide robust and fast intrusion detection using ensemble learning.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Random Forest model is configured with 200 decision trees and a maximum tree depth of 20.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A Long Short-Term Memory (LSTM) neural network is used to capture temporal and sequential patterns in network traffic.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LSTM model consists of two stacked LSTM layers with optimized learning parameters for real-time detection.</a:t>
            </a:r>
            <a:endParaRPr lang="en-US" sz="1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58" t="4432" r="4194" b="57545"/>
          <a:stretch/>
        </p:blipFill>
        <p:spPr>
          <a:xfrm>
            <a:off x="2707558" y="2067232"/>
            <a:ext cx="2587113" cy="1462275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089355"/>
            <a:ext cx="2362200" cy="151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5859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-64934"/>
            <a:ext cx="4419600" cy="609600"/>
          </a:xfrm>
        </p:spPr>
        <p:txBody>
          <a:bodyPr>
            <a:normAutofit/>
          </a:bodyPr>
          <a:lstStyle/>
          <a:p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 IMPLEMENTED AI-ASSISTED IDS ARCHITECTURE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58" y="552040"/>
            <a:ext cx="5410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Network traffic is monitored continuously in a real-time streaming environment.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Preprocessed traffic data is simultaneously passed to Random Forest and LSTM models for inference.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parallel inference design balances detection accuracy and computational efficiency.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Alerts are generated immediately when malicious activity is detected.</a:t>
            </a:r>
            <a:endParaRPr lang="en-US" sz="12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t="6220"/>
          <a:stretch/>
        </p:blipFill>
        <p:spPr>
          <a:xfrm>
            <a:off x="722670" y="1764659"/>
            <a:ext cx="3495428" cy="1892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5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-64934"/>
            <a:ext cx="4419600" cy="609600"/>
          </a:xfrm>
        </p:spPr>
        <p:txBody>
          <a:bodyPr>
            <a:normAutofit/>
          </a:bodyPr>
          <a:lstStyle/>
          <a:p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RESULTS – DETECTION ACCURACY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58" y="457200"/>
            <a:ext cx="5410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Random Forest model achieved an accuracy of </a:t>
            </a:r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96.08%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 in detecting malicious network traffic.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LSTM model achieved a higher accuracy of </a:t>
            </a:r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98.42%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, outperforming Random Forest.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Improved accuracy of LSTM is attributed to its ability to learn temporal and sequential traffic patterns.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Results indicate the effectiveness of deep learning for complex intrusion detection tasks</a:t>
            </a:r>
          </a:p>
          <a:p>
            <a:endParaRPr lang="en-US" sz="1200" dirty="0"/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4569" t="6643" b="3496"/>
          <a:stretch/>
        </p:blipFill>
        <p:spPr bwMode="auto">
          <a:xfrm>
            <a:off x="1066800" y="1981200"/>
            <a:ext cx="2438399" cy="16444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33429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491" y="-137652"/>
            <a:ext cx="5181600" cy="609600"/>
          </a:xfrm>
        </p:spPr>
        <p:txBody>
          <a:bodyPr>
            <a:normAutofit/>
          </a:bodyPr>
          <a:lstStyle/>
          <a:p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 RESULTS – PERFORMANCE METRICS COMPARISON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58" y="457200"/>
            <a:ext cx="5410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Both models are evaluated using accuracy, precision, recall, and F1-score.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LSTM model shows superior performance across all classification metrics.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Random Forest demonstrates lower detection latency, making it faster in inference.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LSTM model significantly reduces the false alarm rate compared to Random Forest.</a:t>
            </a:r>
            <a:endParaRPr lang="en-US" sz="1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" y="1657528"/>
            <a:ext cx="1713177" cy="19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092" y="2307289"/>
            <a:ext cx="353699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07832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-152400"/>
            <a:ext cx="4419600" cy="609600"/>
          </a:xfrm>
        </p:spPr>
        <p:txBody>
          <a:bodyPr>
            <a:normAutofit/>
          </a:bodyPr>
          <a:lstStyle/>
          <a:p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 RESULTS INTERPRETATION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58" y="457200"/>
            <a:ext cx="5410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A clear trade-off is observed between detection accuracy and inference latency.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LSTM model provides the best overall detection performance with minimal false alarms.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Random Forest model offers faster inference, suitable for latency-sensitive environments.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Confusion matrix results confirm the reliability and robustness of the LSTM model for real-time IDS.</a:t>
            </a:r>
          </a:p>
          <a:p>
            <a:pPr marL="171450" indent="-171450">
              <a:buFont typeface="Wingdings" pitchFamily="2" charset="2"/>
              <a:buChar char="Ø"/>
            </a:pPr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286000"/>
            <a:ext cx="2381250" cy="692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838934"/>
            <a:ext cx="1924050" cy="1586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969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374"/>
            <a:ext cx="4419600" cy="609600"/>
          </a:xfrm>
        </p:spPr>
        <p:txBody>
          <a:bodyPr>
            <a:normAutofit/>
          </a:bodyPr>
          <a:lstStyle/>
          <a:p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CONCLUSION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6535" y="609600"/>
            <a:ext cx="541020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AI-assisted intrusion detection systems provide significantly higher accuracy than traditional signature-based IDS.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proposed system successfully detects malicious network traffic in real time using machine learning and deep learning models.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LSTM model outperforms the Random Forest model in accuracy, precision, recall, and F1-score.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Superior performance of LSTM is due to its ability to capture temporal and sequential network traffic patterns.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Random Forest model offers lower detection latency, making it suitable for time-critical scenarios.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Both models demonstrate acceptable real-time performance with low inference delay.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The implemented AI-assisted IDS is practical, scalable, and effective for modern network security environments.</a:t>
            </a:r>
          </a:p>
          <a:p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171450" indent="-171450">
              <a:buFont typeface="Wingdings" pitchFamily="2" charset="2"/>
              <a:buChar char="Ø"/>
            </a:pPr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7974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97" y="-152400"/>
            <a:ext cx="1524000" cy="609600"/>
          </a:xfrm>
        </p:spPr>
        <p:txBody>
          <a:bodyPr>
            <a:normAutofit/>
          </a:bodyPr>
          <a:lstStyle/>
          <a:p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200" y="228600"/>
            <a:ext cx="54102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 err="1" smtClean="0"/>
              <a:t>Milyakina</a:t>
            </a:r>
            <a:r>
              <a:rPr lang="en-US" sz="1200" dirty="0"/>
              <a:t>, A. (2018). Rethinking literary education in the digital age. </a:t>
            </a:r>
            <a:r>
              <a:rPr lang="en-US" sz="1200" i="1" dirty="0" err="1"/>
              <a:t>Σημειωτκή</a:t>
            </a:r>
            <a:r>
              <a:rPr lang="en-US" sz="1200" i="1" dirty="0"/>
              <a:t>-Sign Systems Studies</a:t>
            </a:r>
            <a:r>
              <a:rPr lang="en-US" sz="1200" dirty="0"/>
              <a:t>, </a:t>
            </a:r>
            <a:r>
              <a:rPr lang="en-US" sz="1200" i="1" dirty="0"/>
              <a:t>46</a:t>
            </a:r>
            <a:r>
              <a:rPr lang="en-US" sz="1200" dirty="0"/>
              <a:t>(4), 569-589.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 err="1"/>
              <a:t>Nwankwegu</a:t>
            </a:r>
            <a:r>
              <a:rPr lang="en-US" sz="1200" dirty="0"/>
              <a:t>, J. A. (2021). DIGITAL TRANSFORMATION AND DIGITAL HUMANITIES: FOCUS ON LANGUAGE AND LITERARY STUDIES. </a:t>
            </a:r>
            <a:r>
              <a:rPr lang="en-US" sz="1200" i="1" dirty="0"/>
              <a:t>Nigerian Journal of Arts and Humanities (NJAH)</a:t>
            </a:r>
            <a:r>
              <a:rPr lang="en-US" sz="1200" dirty="0"/>
              <a:t>, </a:t>
            </a:r>
            <a:r>
              <a:rPr lang="en-US" sz="1200" i="1" dirty="0"/>
              <a:t>1</a:t>
            </a:r>
            <a:r>
              <a:rPr lang="en-US" sz="1200" dirty="0"/>
              <a:t>(1).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 err="1"/>
              <a:t>Agrawal</a:t>
            </a:r>
            <a:r>
              <a:rPr lang="en-US" sz="1200" dirty="0"/>
              <a:t>, S. (2024). Teaching Literature in the Age of Digital Humanities. </a:t>
            </a:r>
            <a:r>
              <a:rPr lang="en-US" sz="1200" i="1" dirty="0"/>
              <a:t>EMERGING PARADIGM: INNOVATIONS AND INSIGHT IN ENGLISH LITERATURE AND LANGUAGE RESEARCH IN THE DIGITAL AGE</a:t>
            </a:r>
            <a:r>
              <a:rPr lang="en-US" sz="1200" dirty="0"/>
              <a:t>, 39.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/>
              <a:t>London, J. A. (2016). Re-imagining the Cambridge School in the Age of Digital Humanities. </a:t>
            </a:r>
            <a:r>
              <a:rPr lang="en-US" sz="1200" i="1" dirty="0"/>
              <a:t>Annual Review of Political Science</a:t>
            </a:r>
            <a:r>
              <a:rPr lang="en-US" sz="1200" dirty="0"/>
              <a:t>, </a:t>
            </a:r>
            <a:r>
              <a:rPr lang="en-US" sz="1200" i="1" dirty="0"/>
              <a:t>19</a:t>
            </a:r>
            <a:r>
              <a:rPr lang="en-US" sz="1200" dirty="0"/>
              <a:t>(1), 351-373.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/>
              <a:t>Wang, N. (2022). The rise of a new paradigm of literary studies: The challenge of digital humanities. </a:t>
            </a:r>
            <a:r>
              <a:rPr lang="en-US" sz="1200" i="1" dirty="0"/>
              <a:t>New Techno Humanities</a:t>
            </a:r>
            <a:r>
              <a:rPr lang="en-US" sz="1200" dirty="0"/>
              <a:t>, </a:t>
            </a:r>
            <a:r>
              <a:rPr lang="en-US" sz="1200" i="1" dirty="0"/>
              <a:t>2</a:t>
            </a:r>
            <a:r>
              <a:rPr lang="en-US" sz="1200" dirty="0"/>
              <a:t>(1), 28-33.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/>
              <a:t>Chow, R. (2000). </a:t>
            </a:r>
            <a:r>
              <a:rPr lang="en-US" sz="1200" i="1" dirty="0"/>
              <a:t>Modern Chinese literary and cultural studies in the age of theory: Reimagining a field</a:t>
            </a:r>
            <a:r>
              <a:rPr lang="en-US" sz="1200" dirty="0"/>
              <a:t>. Duke University Press</a:t>
            </a:r>
            <a:r>
              <a:rPr lang="en-US" sz="1200" dirty="0" smtClean="0"/>
              <a:t>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/>
              <a:t>Cuff, D., </a:t>
            </a:r>
            <a:r>
              <a:rPr lang="en-US" sz="1200" dirty="0" err="1"/>
              <a:t>Loukaitou-Sideris</a:t>
            </a:r>
            <a:r>
              <a:rPr lang="en-US" sz="1200" dirty="0"/>
              <a:t>, A., </a:t>
            </a:r>
            <a:r>
              <a:rPr lang="en-US" sz="1200" dirty="0" err="1"/>
              <a:t>Presner</a:t>
            </a:r>
            <a:r>
              <a:rPr lang="en-US" sz="1200" dirty="0"/>
              <a:t>, T., </a:t>
            </a:r>
            <a:r>
              <a:rPr lang="en-US" sz="1200" dirty="0" err="1"/>
              <a:t>Zubiaurre</a:t>
            </a:r>
            <a:r>
              <a:rPr lang="en-US" sz="1200" dirty="0"/>
              <a:t>, M., &amp; </a:t>
            </a:r>
            <a:r>
              <a:rPr lang="en-US" sz="1200" dirty="0" err="1"/>
              <a:t>Crisman</a:t>
            </a:r>
            <a:r>
              <a:rPr lang="en-US" sz="1200" dirty="0"/>
              <a:t>, J. J. A. (2020). </a:t>
            </a:r>
            <a:r>
              <a:rPr lang="en-US" sz="1200" i="1" dirty="0"/>
              <a:t>Urban humanities: New practices for reimagining the city</a:t>
            </a:r>
            <a:r>
              <a:rPr lang="en-US" sz="1200" dirty="0"/>
              <a:t>. MIT Press.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 err="1"/>
              <a:t>Mentz</a:t>
            </a:r>
            <a:r>
              <a:rPr lang="en-US" sz="1200" dirty="0"/>
              <a:t>, S. (2009). Toward a blue cultural studies: The sea, maritime culture, and early modern English literature. </a:t>
            </a:r>
            <a:r>
              <a:rPr lang="en-US" sz="1200" i="1" dirty="0"/>
              <a:t>Literature Compass</a:t>
            </a:r>
            <a:r>
              <a:rPr lang="en-US" sz="1200" dirty="0"/>
              <a:t>, </a:t>
            </a:r>
            <a:r>
              <a:rPr lang="en-US" sz="1200" i="1" dirty="0"/>
              <a:t>6</a:t>
            </a:r>
            <a:r>
              <a:rPr lang="en-US" sz="1200" dirty="0"/>
              <a:t>(5), 997-1013.</a:t>
            </a:r>
          </a:p>
          <a:p>
            <a:pPr lvl="0"/>
            <a:endParaRPr lang="en-US" sz="1200" dirty="0"/>
          </a:p>
          <a:p>
            <a:pPr lvl="0"/>
            <a:endParaRPr lang="en-US" sz="1200" dirty="0"/>
          </a:p>
          <a:p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171450" indent="-171450">
              <a:buFont typeface="Wingdings" pitchFamily="2" charset="2"/>
              <a:buChar char="Ø"/>
            </a:pPr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7215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97" y="-152400"/>
            <a:ext cx="1524000" cy="609600"/>
          </a:xfrm>
        </p:spPr>
        <p:txBody>
          <a:bodyPr>
            <a:normAutofit/>
          </a:bodyPr>
          <a:lstStyle/>
          <a:p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787" y="263013"/>
            <a:ext cx="5542935" cy="3454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>
              <a:buFont typeface="Wingdings" pitchFamily="2" charset="2"/>
              <a:buChar char="Ø"/>
            </a:pPr>
            <a:r>
              <a:rPr lang="en-US" sz="1150" dirty="0" smtClean="0"/>
              <a:t>Papa, E. (2025). (Re) Thinking Literary Interpretation in the Digital Age: AI, Virtual Reality, and Immersive Reading. </a:t>
            </a:r>
            <a:r>
              <a:rPr lang="en-US" sz="1150" i="1" dirty="0" smtClean="0"/>
              <a:t>Open Journal of Social Sciences</a:t>
            </a:r>
            <a:r>
              <a:rPr lang="en-US" sz="1150" dirty="0" smtClean="0"/>
              <a:t>, </a:t>
            </a:r>
            <a:r>
              <a:rPr lang="en-US" sz="1150" i="1" dirty="0" smtClean="0"/>
              <a:t>13</a:t>
            </a:r>
            <a:r>
              <a:rPr lang="en-US" sz="1150" dirty="0" smtClean="0"/>
              <a:t>(4), 46-67.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150" dirty="0" err="1" smtClean="0"/>
              <a:t>Kumari</a:t>
            </a:r>
            <a:r>
              <a:rPr lang="en-US" sz="1150" dirty="0" smtClean="0"/>
              <a:t>, B. (2025). REIMAGINING CREATIVITY: LITERATURE IN THE DIGITAL AGE. </a:t>
            </a:r>
            <a:r>
              <a:rPr lang="en-US" sz="1150" i="1" dirty="0" err="1" smtClean="0"/>
              <a:t>Siddhanta's</a:t>
            </a:r>
            <a:r>
              <a:rPr lang="en-US" sz="1150" i="1" dirty="0" smtClean="0"/>
              <a:t> International Journal of Advanced Research in Arts &amp; Humanities</a:t>
            </a:r>
            <a:r>
              <a:rPr lang="en-US" sz="1150" dirty="0" smtClean="0"/>
              <a:t>, 25-32.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150" dirty="0" smtClean="0"/>
              <a:t>Berry</a:t>
            </a:r>
            <a:r>
              <a:rPr lang="en-US" sz="1150" dirty="0"/>
              <a:t>, D. M., &amp; </a:t>
            </a:r>
            <a:r>
              <a:rPr lang="en-US" sz="1150" dirty="0" err="1"/>
              <a:t>Fagerjord</a:t>
            </a:r>
            <a:r>
              <a:rPr lang="en-US" sz="1150" dirty="0"/>
              <a:t>, A. (2017). </a:t>
            </a:r>
            <a:r>
              <a:rPr lang="en-US" sz="1150" i="1" dirty="0"/>
              <a:t>Digital humanities: Knowledge and critique in a digital age</a:t>
            </a:r>
            <a:r>
              <a:rPr lang="en-US" sz="1150" dirty="0"/>
              <a:t>. John Wiley &amp; Sons.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150" dirty="0" err="1"/>
              <a:t>Kwong</a:t>
            </a:r>
            <a:r>
              <a:rPr lang="en-US" sz="1150" dirty="0"/>
              <a:t>, S. Y. (2025). Reimagining Modernity: Transcultural Narratives and the Reconstruction of Identity in Contemporary Global Literature. </a:t>
            </a:r>
            <a:r>
              <a:rPr lang="en-US" sz="1150" i="1" dirty="0"/>
              <a:t>Literary Horizons Review</a:t>
            </a:r>
            <a:r>
              <a:rPr lang="en-US" sz="1150" dirty="0"/>
              <a:t>, </a:t>
            </a:r>
            <a:r>
              <a:rPr lang="en-US" sz="1150" i="1" dirty="0"/>
              <a:t>1</a:t>
            </a:r>
            <a:r>
              <a:rPr lang="en-US" sz="1150" dirty="0"/>
              <a:t>(2), 1-8.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150" dirty="0" err="1"/>
              <a:t>Melnyk</a:t>
            </a:r>
            <a:r>
              <a:rPr lang="en-US" sz="1150" dirty="0"/>
              <a:t>, O., </a:t>
            </a:r>
            <a:r>
              <a:rPr lang="en-US" sz="1150" dirty="0" err="1"/>
              <a:t>Kyselova</a:t>
            </a:r>
            <a:r>
              <a:rPr lang="en-US" sz="1150" dirty="0"/>
              <a:t>, I., &amp; </a:t>
            </a:r>
            <a:r>
              <a:rPr lang="en-US" sz="1150" dirty="0" err="1"/>
              <a:t>Tereshchuk</a:t>
            </a:r>
            <a:r>
              <a:rPr lang="en-US" sz="1150" dirty="0"/>
              <a:t>, M. (2025). The Transformation of Literary Genres in the Digital Age. </a:t>
            </a:r>
            <a:r>
              <a:rPr lang="en-US" sz="1150" i="1" dirty="0" err="1"/>
              <a:t>Studia</a:t>
            </a:r>
            <a:r>
              <a:rPr lang="en-US" sz="1150" i="1" dirty="0"/>
              <a:t> </a:t>
            </a:r>
            <a:r>
              <a:rPr lang="en-US" sz="1150" i="1" dirty="0" err="1"/>
              <a:t>Philologica</a:t>
            </a:r>
            <a:r>
              <a:rPr lang="en-US" sz="1150" dirty="0"/>
              <a:t>, (2 (25)), 220-233.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150" dirty="0" err="1"/>
              <a:t>Alhinai</a:t>
            </a:r>
            <a:r>
              <a:rPr lang="en-US" sz="1150" dirty="0"/>
              <a:t>, M., &amp; Al-</a:t>
            </a:r>
            <a:r>
              <a:rPr lang="en-US" sz="1150" dirty="0" err="1"/>
              <a:t>Belushi</a:t>
            </a:r>
            <a:r>
              <a:rPr lang="en-US" sz="1150" dirty="0"/>
              <a:t>, M. A. K. (2026). Reimagining the Knowledge Economy: A Critical Call to Re-Center the Humanities in Omani Higher Education. </a:t>
            </a:r>
            <a:r>
              <a:rPr lang="en-US" sz="1150" i="1" dirty="0"/>
              <a:t>Journal of Arabian Studies</a:t>
            </a:r>
            <a:r>
              <a:rPr lang="en-US" sz="1150" dirty="0"/>
              <a:t>, 1-18.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150" b="1" dirty="0"/>
              <a:t> </a:t>
            </a:r>
            <a:r>
              <a:rPr lang="en-US" sz="1150" dirty="0" err="1"/>
              <a:t>Zafar</a:t>
            </a:r>
            <a:r>
              <a:rPr lang="en-US" sz="1150" dirty="0"/>
              <a:t>, Q., </a:t>
            </a:r>
            <a:r>
              <a:rPr lang="en-US" sz="1150" dirty="0" err="1"/>
              <a:t>Gohar</a:t>
            </a:r>
            <a:r>
              <a:rPr lang="en-US" sz="1150" dirty="0"/>
              <a:t>, S. G. A., </a:t>
            </a:r>
            <a:r>
              <a:rPr lang="en-US" sz="1150" dirty="0" err="1"/>
              <a:t>Jawad</a:t>
            </a:r>
            <a:r>
              <a:rPr lang="en-US" sz="1150" dirty="0"/>
              <a:t>, M., &amp; </a:t>
            </a:r>
            <a:r>
              <a:rPr lang="en-US" sz="1150" dirty="0" err="1"/>
              <a:t>Soomro</a:t>
            </a:r>
            <a:r>
              <a:rPr lang="en-US" sz="1150" dirty="0"/>
              <a:t>, M. (2024). The Implications of Digital Culture for Contemporary Literature: Navigating new Narratives, Forms, and Reader Engagement in the Digital Age. </a:t>
            </a:r>
            <a:r>
              <a:rPr lang="en-US" sz="1150" i="1" dirty="0"/>
              <a:t>Review of Education, Administration &amp; Law</a:t>
            </a:r>
            <a:r>
              <a:rPr lang="en-US" sz="1150" dirty="0"/>
              <a:t>, </a:t>
            </a:r>
            <a:r>
              <a:rPr lang="en-US" sz="1150" i="1" dirty="0"/>
              <a:t>7</a:t>
            </a:r>
            <a:r>
              <a:rPr lang="en-US" sz="1150" dirty="0"/>
              <a:t>(4), 267-286</a:t>
            </a:r>
            <a:r>
              <a:rPr lang="en-US" sz="1150" dirty="0" smtClean="0"/>
              <a:t>.</a:t>
            </a:r>
            <a:endParaRPr lang="en-US" sz="115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3054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97" y="-152400"/>
            <a:ext cx="1524000" cy="609600"/>
          </a:xfrm>
        </p:spPr>
        <p:txBody>
          <a:bodyPr>
            <a:normAutofit/>
          </a:bodyPr>
          <a:lstStyle/>
          <a:p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200" y="381000"/>
            <a:ext cx="541020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 smtClean="0"/>
              <a:t>Hammond</a:t>
            </a:r>
            <a:r>
              <a:rPr lang="en-US" sz="1200" dirty="0"/>
              <a:t>, A. (2016). </a:t>
            </a:r>
            <a:r>
              <a:rPr lang="en-US" sz="1200" i="1" dirty="0"/>
              <a:t>Literature in the digital age: An introduction</a:t>
            </a:r>
            <a:r>
              <a:rPr lang="en-US" sz="1200" dirty="0"/>
              <a:t>. Cambridge University Press.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 err="1"/>
              <a:t>Risam</a:t>
            </a:r>
            <a:r>
              <a:rPr lang="en-US" sz="1200" dirty="0"/>
              <a:t>, R. (2018). </a:t>
            </a:r>
            <a:r>
              <a:rPr lang="en-US" sz="1200" i="1" dirty="0"/>
              <a:t>New digital worlds: Postcolonial digital humanities in theory, praxis, and pedagogy</a:t>
            </a:r>
            <a:r>
              <a:rPr lang="en-US" sz="1200" dirty="0"/>
              <a:t>. Northwestern University Press.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/>
              <a:t>Batista, E. R. (2026). Reimagining alternative </a:t>
            </a:r>
            <a:r>
              <a:rPr lang="en-US" sz="1200" dirty="0" err="1"/>
              <a:t>socioecological</a:t>
            </a:r>
            <a:r>
              <a:rPr lang="en-US" sz="1200" dirty="0"/>
              <a:t> futures: Transformative narratives for a Second Scientific Revolution. </a:t>
            </a:r>
            <a:r>
              <a:rPr lang="en-US" sz="1200" i="1" dirty="0"/>
              <a:t>Environmental Science &amp; Policy</a:t>
            </a:r>
            <a:r>
              <a:rPr lang="en-US" sz="1200" dirty="0"/>
              <a:t>, </a:t>
            </a:r>
            <a:r>
              <a:rPr lang="en-US" sz="1200" i="1" dirty="0"/>
              <a:t>176</a:t>
            </a:r>
            <a:r>
              <a:rPr lang="en-US" sz="1200" dirty="0"/>
              <a:t>, 104319.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 err="1"/>
              <a:t>Raab</a:t>
            </a:r>
            <a:r>
              <a:rPr lang="en-US" sz="1200" dirty="0"/>
              <a:t>, N. A. (2020). </a:t>
            </a:r>
            <a:r>
              <a:rPr lang="en-US" sz="1200" i="1" dirty="0"/>
              <a:t>The humanities in transition from postmodernism into the digital age</a:t>
            </a:r>
            <a:r>
              <a:rPr lang="en-US" sz="1200" dirty="0"/>
              <a:t>. </a:t>
            </a:r>
            <a:r>
              <a:rPr lang="en-US" sz="1200" dirty="0" err="1"/>
              <a:t>Routledge</a:t>
            </a:r>
            <a:r>
              <a:rPr lang="en-US" sz="1200" dirty="0"/>
              <a:t>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 err="1"/>
              <a:t>Loizeaux</a:t>
            </a:r>
            <a:r>
              <a:rPr lang="en-US" sz="1200" dirty="0"/>
              <a:t>, E. B., &amp; </a:t>
            </a:r>
            <a:r>
              <a:rPr lang="en-US" sz="1200" dirty="0" err="1"/>
              <a:t>Fraistat</a:t>
            </a:r>
            <a:r>
              <a:rPr lang="en-US" sz="1200" dirty="0"/>
              <a:t>, N. (Eds.). (2002). </a:t>
            </a:r>
            <a:r>
              <a:rPr lang="en-US" sz="1200" i="1" dirty="0"/>
              <a:t>Reimagining </a:t>
            </a:r>
            <a:r>
              <a:rPr lang="en-US" sz="1200" i="1" dirty="0" err="1"/>
              <a:t>textuality</a:t>
            </a:r>
            <a:r>
              <a:rPr lang="en-US" sz="1200" i="1" dirty="0"/>
              <a:t>: Textual studies in the late age of print</a:t>
            </a:r>
            <a:r>
              <a:rPr lang="en-US" sz="1200" dirty="0"/>
              <a:t>. </a:t>
            </a:r>
            <a:r>
              <a:rPr lang="en-US" sz="1200" dirty="0" err="1"/>
              <a:t>Univ</a:t>
            </a:r>
            <a:r>
              <a:rPr lang="en-US" sz="1200" dirty="0"/>
              <a:t> of Wisconsin Press.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/>
              <a:t>Cannon, M., &amp; Potter, J. (2019). Pedagogies of production: Reimagining literacies for the digital age. In </a:t>
            </a:r>
            <a:r>
              <a:rPr lang="en-US" sz="1200" i="1" dirty="0"/>
              <a:t>The Palgrave handbook of children's film and television</a:t>
            </a:r>
            <a:r>
              <a:rPr lang="en-US" sz="1200" dirty="0"/>
              <a:t> (pp. 435-450). Cham: Springer International Publishing.</a:t>
            </a:r>
          </a:p>
          <a:p>
            <a:pPr marL="171450" lvl="0" indent="-171450">
              <a:buFont typeface="Wingdings" pitchFamily="2" charset="2"/>
              <a:buChar char="Ø"/>
            </a:pPr>
            <a:r>
              <a:rPr lang="en-US" sz="1200" dirty="0" err="1"/>
              <a:t>Atikurrahman</a:t>
            </a:r>
            <a:r>
              <a:rPr lang="en-US" sz="1200" dirty="0"/>
              <a:t>, M. (2025). Reimagining </a:t>
            </a:r>
            <a:r>
              <a:rPr lang="en-US" sz="1200" dirty="0" err="1"/>
              <a:t>textuality</a:t>
            </a:r>
            <a:r>
              <a:rPr lang="en-US" sz="1200" dirty="0"/>
              <a:t>: Digital convergence and literary adaptation in Indonesia. </a:t>
            </a:r>
            <a:r>
              <a:rPr lang="en-US" sz="1200" i="1" dirty="0"/>
              <a:t>Lingua </a:t>
            </a:r>
            <a:r>
              <a:rPr lang="en-US" sz="1200" i="1" dirty="0" err="1"/>
              <a:t>Technica</a:t>
            </a:r>
            <a:r>
              <a:rPr lang="en-US" sz="1200" i="1" dirty="0"/>
              <a:t>: Journal of Digital Literary Studies</a:t>
            </a:r>
            <a:r>
              <a:rPr lang="en-US" sz="1200" dirty="0"/>
              <a:t>, </a:t>
            </a:r>
            <a:r>
              <a:rPr lang="en-US" sz="1200" i="1" dirty="0"/>
              <a:t>1</a:t>
            </a:r>
            <a:r>
              <a:rPr lang="en-US" sz="1200" dirty="0"/>
              <a:t>(1), 63-71</a:t>
            </a:r>
            <a:r>
              <a:rPr lang="en-US" sz="1200" dirty="0" smtClean="0"/>
              <a:t>.</a:t>
            </a:r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169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833</Words>
  <Application>Microsoft Office PowerPoint</Application>
  <PresentationFormat>Custom</PresentationFormat>
  <Paragraphs>90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INTRODUCTION</vt:lpstr>
      <vt:lpstr>OBJECTIVES OF THE STUDY</vt:lpstr>
      <vt:lpstr>OVERALL METHODOLOGY</vt:lpstr>
      <vt:lpstr>DATASET &amp; FEATURE CHARACTERISTICS</vt:lpstr>
      <vt:lpstr>IMPLEMENTED MODELS &amp; HYPERPARAMETERS</vt:lpstr>
      <vt:lpstr> IMPLEMENTED AI-ASSISTED IDS ARCHITECTURE</vt:lpstr>
      <vt:lpstr>RESULTS – DETECTION ACCURACY</vt:lpstr>
      <vt:lpstr> RESULTS – PERFORMANCE METRICS COMPARISON</vt:lpstr>
      <vt:lpstr> RESULTS INTERPRETATION</vt:lpstr>
      <vt:lpstr>CONCLUSION</vt:lpstr>
      <vt:lpstr>REFERENCES</vt:lpstr>
      <vt:lpstr>REFERENCES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Family</dc:creator>
  <cp:lastModifiedBy>Family</cp:lastModifiedBy>
  <cp:revision>10</cp:revision>
  <dcterms:created xsi:type="dcterms:W3CDTF">2026-02-05T13:52:47Z</dcterms:created>
  <dcterms:modified xsi:type="dcterms:W3CDTF">2026-02-06T06:50:57Z</dcterms:modified>
</cp:coreProperties>
</file>