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4678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787729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4174099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DD75CE-D560-40AE-815F-BF2D8A746260}"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989706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DD75CE-D560-40AE-815F-BF2D8A746260}" type="datetimeFigureOut">
              <a:rPr lang="en-IN" smtClean="0"/>
              <a:t>15-10-2024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2674351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1DD75CE-D560-40AE-815F-BF2D8A746260}"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2224788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20XX</a:t>
            </a:r>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2020637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DD75CE-D560-40AE-815F-BF2D8A746260}"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3401024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DD75CE-D560-40AE-815F-BF2D8A746260}"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922720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31DD75CE-D560-40AE-815F-BF2D8A746260}"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3528342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4203700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983045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12492452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2997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33514251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8823560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DD75CE-D560-40AE-815F-BF2D8A746260}"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0C27B7-4790-46B1-BE18-73CC23E4DAAF}" type="slidenum">
              <a:rPr lang="en-IN" smtClean="0"/>
              <a:t>‹#›</a:t>
            </a:fld>
            <a:endParaRPr lang="en-IN"/>
          </a:p>
        </p:txBody>
      </p:sp>
    </p:spTree>
    <p:extLst>
      <p:ext uri="{BB962C8B-B14F-4D97-AF65-F5344CB8AC3E}">
        <p14:creationId xmlns:p14="http://schemas.microsoft.com/office/powerpoint/2010/main" val="42938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31DD75CE-D560-40AE-815F-BF2D8A746260}" type="datetimeFigureOut">
              <a:rPr lang="en-IN" smtClean="0"/>
              <a:t>15-10-2024</a:t>
            </a:fld>
            <a:endParaRPr lang="en-IN"/>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IN"/>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EE0C27B7-4790-46B1-BE18-73CC23E4DAAF}" type="slidenum">
              <a:rPr lang="en-IN" smtClean="0"/>
              <a:t>‹#›</a:t>
            </a:fld>
            <a:endParaRPr lang="en-IN"/>
          </a:p>
        </p:txBody>
      </p:sp>
    </p:spTree>
    <p:extLst>
      <p:ext uri="{BB962C8B-B14F-4D97-AF65-F5344CB8AC3E}">
        <p14:creationId xmlns:p14="http://schemas.microsoft.com/office/powerpoint/2010/main" val="1462962632"/>
      </p:ext>
    </p:extLst>
  </p:cSld>
  <p:clrMap bg1="dk1" tx1="lt1" bg2="dk2" tx2="lt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 id="2147483731" r:id="rId14"/>
    <p:sldLayoutId id="2147483732" r:id="rId15"/>
    <p:sldLayoutId id="2147483733" r:id="rId16"/>
    <p:sldLayoutId id="2147483734"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8DE9B-91BF-6E40-5AF5-2AA67F100BB1}"/>
              </a:ext>
            </a:extLst>
          </p:cNvPr>
          <p:cNvSpPr>
            <a:spLocks noGrp="1"/>
          </p:cNvSpPr>
          <p:nvPr>
            <p:ph type="ctrTitle"/>
          </p:nvPr>
        </p:nvSpPr>
        <p:spPr>
          <a:xfrm>
            <a:off x="1524000" y="1122363"/>
            <a:ext cx="9144000" cy="2306637"/>
          </a:xfrm>
        </p:spPr>
        <p:txBody>
          <a:bodyPr>
            <a:normAutofit/>
          </a:bodyPr>
          <a:lstStyle/>
          <a:p>
            <a:r>
              <a:rPr lang="en-US" sz="2400" b="1" dirty="0">
                <a:latin typeface="Times New Roman" panose="02020603050405020304" pitchFamily="18" charset="0"/>
                <a:cs typeface="Times New Roman" panose="02020603050405020304" pitchFamily="18" charset="0"/>
              </a:rPr>
              <a:t>SECURITY ENHANCEMENT OF DATA TRANSMISSION AND STORAGE IN CLOUD COMPUTING</a:t>
            </a:r>
            <a:br>
              <a:rPr lang="en-US" sz="2400" b="1"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 	USING HYBRID TECHNIQUES</a:t>
            </a:r>
            <a:br>
              <a:rPr lang="en-US" dirty="0"/>
            </a:br>
            <a:endParaRPr lang="en-IN" dirty="0"/>
          </a:p>
        </p:txBody>
      </p:sp>
      <p:sp>
        <p:nvSpPr>
          <p:cNvPr id="5" name="TextBox 4">
            <a:extLst>
              <a:ext uri="{FF2B5EF4-FFF2-40B4-BE49-F238E27FC236}">
                <a16:creationId xmlns:a16="http://schemas.microsoft.com/office/drawing/2014/main" id="{61B8BD91-CE37-1FFF-38E7-CB0EACAD0811}"/>
              </a:ext>
            </a:extLst>
          </p:cNvPr>
          <p:cNvSpPr txBox="1"/>
          <p:nvPr/>
        </p:nvSpPr>
        <p:spPr>
          <a:xfrm>
            <a:off x="8694549" y="3922519"/>
            <a:ext cx="3161654" cy="2862322"/>
          </a:xfrm>
          <a:prstGeom prst="rect">
            <a:avLst/>
          </a:prstGeom>
          <a:noFill/>
        </p:spPr>
        <p:txBody>
          <a:bodyPr wrap="square">
            <a:spAutoFit/>
          </a:bodyPr>
          <a:lstStyle/>
          <a:p>
            <a:pPr algn="r"/>
            <a:r>
              <a:rPr lang="en-IN" b="1" dirty="0">
                <a:latin typeface="Times New Roman" panose="02020603050405020304" pitchFamily="18" charset="0"/>
                <a:cs typeface="Times New Roman" panose="02020603050405020304" pitchFamily="18" charset="0"/>
              </a:rPr>
              <a:t>M. </a:t>
            </a:r>
            <a:r>
              <a:rPr lang="en-IN" b="1" dirty="0" err="1">
                <a:latin typeface="Times New Roman" panose="02020603050405020304" pitchFamily="18" charset="0"/>
                <a:cs typeface="Times New Roman" panose="02020603050405020304" pitchFamily="18" charset="0"/>
              </a:rPr>
              <a:t>Sagrika</a:t>
            </a:r>
            <a:endParaRPr lang="en-IN" b="1" dirty="0">
              <a:latin typeface="Times New Roman" panose="02020603050405020304" pitchFamily="18" charset="0"/>
              <a:cs typeface="Times New Roman" panose="02020603050405020304" pitchFamily="18" charset="0"/>
            </a:endParaRPr>
          </a:p>
          <a:p>
            <a:pPr algn="r"/>
            <a:r>
              <a:rPr lang="en-IN" b="1" dirty="0" err="1">
                <a:latin typeface="Times New Roman" panose="02020603050405020304" pitchFamily="18" charset="0"/>
                <a:cs typeface="Times New Roman" panose="02020603050405020304" pitchFamily="18" charset="0"/>
              </a:rPr>
              <a:t>Ph.d</a:t>
            </a:r>
            <a:r>
              <a:rPr lang="en-IN" b="1" dirty="0">
                <a:latin typeface="Times New Roman" panose="02020603050405020304" pitchFamily="18" charset="0"/>
                <a:cs typeface="Times New Roman" panose="02020603050405020304" pitchFamily="18" charset="0"/>
              </a:rPr>
              <a:t> Scholar</a:t>
            </a:r>
          </a:p>
          <a:p>
            <a:pPr algn="r"/>
            <a:r>
              <a:rPr lang="en-IN" b="1" dirty="0">
                <a:latin typeface="Times New Roman" panose="02020603050405020304" pitchFamily="18" charset="0"/>
                <a:cs typeface="Times New Roman" panose="02020603050405020304" pitchFamily="18" charset="0"/>
              </a:rPr>
              <a:t>RIMT University</a:t>
            </a:r>
          </a:p>
          <a:p>
            <a:pPr algn="r"/>
            <a:r>
              <a:rPr lang="en-IN" b="1" dirty="0" err="1">
                <a:latin typeface="Times New Roman" panose="02020603050405020304" pitchFamily="18" charset="0"/>
                <a:cs typeface="Times New Roman" panose="02020603050405020304" pitchFamily="18" charset="0"/>
              </a:rPr>
              <a:t>Dr.</a:t>
            </a:r>
            <a:r>
              <a:rPr lang="en-IN" b="1" dirty="0">
                <a:latin typeface="Times New Roman" panose="02020603050405020304" pitchFamily="18" charset="0"/>
                <a:cs typeface="Times New Roman" panose="02020603050405020304" pitchFamily="18" charset="0"/>
              </a:rPr>
              <a:t> Raj Kumar</a:t>
            </a:r>
          </a:p>
          <a:p>
            <a:pPr algn="r"/>
            <a:r>
              <a:rPr lang="en-IN" b="1" dirty="0">
                <a:latin typeface="Times New Roman" panose="02020603050405020304" pitchFamily="18" charset="0"/>
                <a:cs typeface="Times New Roman" panose="02020603050405020304" pitchFamily="18" charset="0"/>
              </a:rPr>
              <a:t>Associate Professor</a:t>
            </a:r>
          </a:p>
          <a:p>
            <a:pPr algn="r"/>
            <a:r>
              <a:rPr lang="en-IN" b="1" dirty="0">
                <a:latin typeface="Times New Roman" panose="02020603050405020304" pitchFamily="18" charset="0"/>
                <a:cs typeface="Times New Roman" panose="02020603050405020304" pitchFamily="18" charset="0"/>
              </a:rPr>
              <a:t>RIMT University</a:t>
            </a:r>
          </a:p>
          <a:p>
            <a:pPr algn="r"/>
            <a:r>
              <a:rPr lang="en-IN" b="1" dirty="0" err="1">
                <a:latin typeface="Times New Roman" panose="02020603050405020304" pitchFamily="18" charset="0"/>
                <a:cs typeface="Times New Roman" panose="02020603050405020304" pitchFamily="18" charset="0"/>
              </a:rPr>
              <a:t>Dr.</a:t>
            </a:r>
            <a:r>
              <a:rPr lang="en-IN" b="1" dirty="0">
                <a:latin typeface="Times New Roman" panose="02020603050405020304" pitchFamily="18" charset="0"/>
                <a:cs typeface="Times New Roman" panose="02020603050405020304" pitchFamily="18" charset="0"/>
              </a:rPr>
              <a:t> </a:t>
            </a:r>
            <a:r>
              <a:rPr lang="en-IN" b="1" dirty="0" err="1">
                <a:latin typeface="Times New Roman" panose="02020603050405020304" pitchFamily="18" charset="0"/>
                <a:cs typeface="Times New Roman" panose="02020603050405020304" pitchFamily="18" charset="0"/>
              </a:rPr>
              <a:t>Gursewak</a:t>
            </a:r>
            <a:r>
              <a:rPr lang="en-IN" b="1" dirty="0">
                <a:latin typeface="Times New Roman" panose="02020603050405020304" pitchFamily="18" charset="0"/>
                <a:cs typeface="Times New Roman" panose="02020603050405020304" pitchFamily="18" charset="0"/>
              </a:rPr>
              <a:t> Singh Brar</a:t>
            </a:r>
          </a:p>
          <a:p>
            <a:pPr algn="r"/>
            <a:r>
              <a:rPr lang="en-IN" b="1" dirty="0">
                <a:latin typeface="Times New Roman" panose="02020603050405020304" pitchFamily="18" charset="0"/>
                <a:cs typeface="Times New Roman" panose="02020603050405020304" pitchFamily="18" charset="0"/>
              </a:rPr>
              <a:t>Associate Professor</a:t>
            </a:r>
          </a:p>
          <a:p>
            <a:pPr algn="r"/>
            <a:r>
              <a:rPr lang="en-IN" b="1" dirty="0">
                <a:latin typeface="Times New Roman" panose="02020603050405020304" pitchFamily="18" charset="0"/>
                <a:cs typeface="Times New Roman" panose="02020603050405020304" pitchFamily="18" charset="0"/>
              </a:rPr>
              <a:t>BBSB </a:t>
            </a:r>
            <a:r>
              <a:rPr lang="en-IN" b="1" dirty="0" err="1">
                <a:latin typeface="Times New Roman" panose="02020603050405020304" pitchFamily="18" charset="0"/>
                <a:cs typeface="Times New Roman" panose="02020603050405020304" pitchFamily="18" charset="0"/>
              </a:rPr>
              <a:t>Fatehgarh</a:t>
            </a:r>
            <a:r>
              <a:rPr lang="en-IN" b="1" dirty="0">
                <a:latin typeface="Times New Roman" panose="02020603050405020304" pitchFamily="18" charset="0"/>
                <a:cs typeface="Times New Roman" panose="02020603050405020304" pitchFamily="18" charset="0"/>
              </a:rPr>
              <a:t> Sahib</a:t>
            </a:r>
          </a:p>
          <a:p>
            <a:endParaRPr lang="en-IN" dirty="0"/>
          </a:p>
        </p:txBody>
      </p:sp>
    </p:spTree>
    <p:extLst>
      <p:ext uri="{BB962C8B-B14F-4D97-AF65-F5344CB8AC3E}">
        <p14:creationId xmlns:p14="http://schemas.microsoft.com/office/powerpoint/2010/main" val="3919473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ED044-4214-7472-3FA0-0FFEF3E06C1B}"/>
              </a:ext>
            </a:extLst>
          </p:cNvPr>
          <p:cNvSpPr>
            <a:spLocks noGrp="1"/>
          </p:cNvSpPr>
          <p:nvPr>
            <p:ph type="title"/>
          </p:nvPr>
        </p:nvSpPr>
        <p:spPr>
          <a:xfrm>
            <a:off x="340963" y="365126"/>
            <a:ext cx="11510074" cy="921234"/>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D2185BD-1569-8B81-1416-E38822663C94}"/>
              </a:ext>
            </a:extLst>
          </p:cNvPr>
          <p:cNvSpPr txBox="1"/>
          <p:nvPr/>
        </p:nvSpPr>
        <p:spPr>
          <a:xfrm>
            <a:off x="340963" y="1286360"/>
            <a:ext cx="11510074"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rapid advancement of cloud computing has revolutionized the way data is stored, processed, and transmitted. With its promise of scalability, cost-efficiency, and flexibility, cloud computing has become an integral part of modern IT infrastructure, serving both individuals and organizations alike.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However, alongside its numerous benefits, cloud computing introduces significant security concerns, particularly regarding data transmission and storage. Data residing in the cloud is vulnerable to various threats, including unauthorized access, data breaches, and cyber-attacks, all of which can have severe implications for privacy, confidentiality, and integrity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To address these concerns, there is a growing need for robust security mechanisms that can safeguard sensitive information without compromising the performance and efficiency of cloud services. Conventional security approaches, while effective to some extent, often fall short in providing comprehensive protection against sophisticated attacks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67261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0E39D-1EEB-B128-C929-0CD08B64E809}"/>
              </a:ext>
            </a:extLst>
          </p:cNvPr>
          <p:cNvSpPr>
            <a:spLocks noGrp="1"/>
          </p:cNvSpPr>
          <p:nvPr>
            <p:ph type="title"/>
          </p:nvPr>
        </p:nvSpPr>
        <p:spPr>
          <a:xfrm>
            <a:off x="312821" y="365125"/>
            <a:ext cx="11040979" cy="967729"/>
          </a:xfrm>
        </p:spPr>
        <p:txBody>
          <a:bodyPr>
            <a:normAutofit/>
          </a:bodyPr>
          <a:lstStyle/>
          <a:p>
            <a:pPr algn="ctr"/>
            <a:r>
              <a:rPr lang="en-IN" sz="4000" b="1" dirty="0">
                <a:latin typeface="Times New Roman" panose="02020603050405020304" pitchFamily="18" charset="0"/>
                <a:cs typeface="Times New Roman" panose="02020603050405020304" pitchFamily="18" charset="0"/>
              </a:rPr>
              <a:t>LITERATURE REVIEW</a:t>
            </a:r>
          </a:p>
        </p:txBody>
      </p:sp>
      <p:sp>
        <p:nvSpPr>
          <p:cNvPr id="4" name="TextBox 3">
            <a:extLst>
              <a:ext uri="{FF2B5EF4-FFF2-40B4-BE49-F238E27FC236}">
                <a16:creationId xmlns:a16="http://schemas.microsoft.com/office/drawing/2014/main" id="{22CF4E13-C95C-8899-BCC4-1547BB1D11D1}"/>
              </a:ext>
            </a:extLst>
          </p:cNvPr>
          <p:cNvSpPr txBox="1"/>
          <p:nvPr/>
        </p:nvSpPr>
        <p:spPr>
          <a:xfrm>
            <a:off x="312821" y="1088100"/>
            <a:ext cx="11357403" cy="4576702"/>
          </a:xfrm>
          <a:prstGeom prst="rect">
            <a:avLst/>
          </a:prstGeom>
          <a:noFill/>
        </p:spPr>
        <p:txBody>
          <a:bodyPr wrap="square">
            <a:spAutoFit/>
          </a:bodyPr>
          <a:lstStyle/>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 cloud computing continues to proliferate in both the public and private sectors, the demand for secure data storage and transmission mechanisms has intensified.</a:t>
            </a:r>
          </a:p>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Over the past few years, numerous research efforts have focused on addressing the security challenges in cloud computing environments.</a:t>
            </a:r>
          </a:p>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This literature review explores key contributions in the domains of cloud security, cryptographic techniques, and hybrid security models that enhance the protection of data transmission and storage.</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8685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4EC2A-794C-E612-5F33-3340FF794C78}"/>
              </a:ext>
            </a:extLst>
          </p:cNvPr>
          <p:cNvSpPr>
            <a:spLocks noGrp="1"/>
          </p:cNvSpPr>
          <p:nvPr>
            <p:ph type="title"/>
          </p:nvPr>
        </p:nvSpPr>
        <p:spPr>
          <a:xfrm>
            <a:off x="340963" y="365126"/>
            <a:ext cx="11468745" cy="921234"/>
          </a:xfrm>
        </p:spPr>
        <p:txBody>
          <a:bodyPr>
            <a:normAutofit fontScale="90000"/>
          </a:bodyPr>
          <a:lstStyle/>
          <a:p>
            <a:r>
              <a:rPr lang="en-US" sz="4000" b="1" dirty="0">
                <a:latin typeface="Times New Roman" panose="02020603050405020304" pitchFamily="18" charset="0"/>
                <a:cs typeface="Times New Roman" panose="02020603050405020304" pitchFamily="18" charset="0"/>
              </a:rPr>
              <a:t>SECURITY CHALLENGES IN CLOUD COMPUTING</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650E05-F341-8796-56BC-CAD881C22118}"/>
              </a:ext>
            </a:extLst>
          </p:cNvPr>
          <p:cNvSpPr txBox="1"/>
          <p:nvPr/>
        </p:nvSpPr>
        <p:spPr>
          <a:xfrm>
            <a:off x="382292" y="1286360"/>
            <a:ext cx="11510074" cy="553914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Cloud computing introduces several unique security challenges due to its multi-tenant architecture, dynamic scalability, and dependence on external service providers.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Several studies have highlighted common threats to cloud systems, such as data breaches, unauthorized access, and insider attacks. According to </a:t>
            </a:r>
            <a:r>
              <a:rPr lang="en-US" sz="2000" dirty="0" err="1">
                <a:latin typeface="Times New Roman" panose="02020603050405020304" pitchFamily="18" charset="0"/>
                <a:cs typeface="Times New Roman" panose="02020603050405020304" pitchFamily="18" charset="0"/>
              </a:rPr>
              <a:t>Subashini</a:t>
            </a:r>
            <a:r>
              <a:rPr lang="en-US" sz="2000" dirty="0">
                <a:latin typeface="Times New Roman" panose="02020603050405020304" pitchFamily="18" charset="0"/>
                <a:cs typeface="Times New Roman" panose="02020603050405020304" pitchFamily="18" charset="0"/>
              </a:rPr>
              <a:t> and Kavitha (2011), privacy and confidentiality risks are among the most significant concerns,</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as sensitive information is often stored on third-party infrastructure, making it vulnerable to unauthorized access.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Similarly, Ren et al. (2012) underscore the risk of data integrity violations, where unauthorized modifications to data can compromise its reliability and trustworthiness</a:t>
            </a:r>
            <a:r>
              <a:rPr lang="en-US" dirty="0"/>
              <a:t>.</a:t>
            </a:r>
            <a:endParaRPr lang="en-IN" dirty="0"/>
          </a:p>
        </p:txBody>
      </p:sp>
    </p:spTree>
    <p:extLst>
      <p:ext uri="{BB962C8B-B14F-4D97-AF65-F5344CB8AC3E}">
        <p14:creationId xmlns:p14="http://schemas.microsoft.com/office/powerpoint/2010/main" val="1681010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C5A12-4AFA-5339-7DE7-6970091D429D}"/>
              </a:ext>
            </a:extLst>
          </p:cNvPr>
          <p:cNvSpPr>
            <a:spLocks noGrp="1"/>
          </p:cNvSpPr>
          <p:nvPr>
            <p:ph type="title"/>
          </p:nvPr>
        </p:nvSpPr>
        <p:spPr>
          <a:xfrm>
            <a:off x="309966" y="365126"/>
            <a:ext cx="11043834" cy="828244"/>
          </a:xfrm>
        </p:spPr>
        <p:txBody>
          <a:bodyPr>
            <a:normAutofit/>
          </a:bodyPr>
          <a:lstStyle/>
          <a:p>
            <a:pPr algn="ctr"/>
            <a:r>
              <a:rPr lang="en-IN" sz="4000" b="1" dirty="0">
                <a:latin typeface="Times New Roman" panose="02020603050405020304" pitchFamily="18" charset="0"/>
                <a:cs typeface="Times New Roman" panose="02020603050405020304" pitchFamily="18" charset="0"/>
              </a:rPr>
              <a:t>KEY EXCHANGE PROTOCOLS</a:t>
            </a:r>
          </a:p>
        </p:txBody>
      </p:sp>
      <p:sp>
        <p:nvSpPr>
          <p:cNvPr id="4" name="TextBox 3">
            <a:extLst>
              <a:ext uri="{FF2B5EF4-FFF2-40B4-BE49-F238E27FC236}">
                <a16:creationId xmlns:a16="http://schemas.microsoft.com/office/drawing/2014/main" id="{C0233B4D-0608-E6DD-0F22-E8D6E806E31A}"/>
              </a:ext>
            </a:extLst>
          </p:cNvPr>
          <p:cNvSpPr txBox="1"/>
          <p:nvPr/>
        </p:nvSpPr>
        <p:spPr>
          <a:xfrm>
            <a:off x="309966" y="1193370"/>
            <a:ext cx="11298265" cy="465364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Secure key distribution is essential for establishing encrypted communication between users and cloud servers.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Diffie-Hellman (DH) key exchange algorithm, proposed by Diffie and Hellman (1976), remains one of the most widely used protocols for secure key sharing.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DH protocol enables two parties to exchange cryptographic keys over an insecure channel without prior knowledge of each other.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Its implementation in cloud computing has been explored extensively due to its resilience against certain attacks, such as man-in-the-middle attacks, as noted by </a:t>
            </a:r>
            <a:r>
              <a:rPr lang="en-US" sz="2000" dirty="0" err="1">
                <a:latin typeface="Times New Roman" panose="02020603050405020304" pitchFamily="18" charset="0"/>
                <a:cs typeface="Times New Roman" panose="02020603050405020304" pitchFamily="18" charset="0"/>
              </a:rPr>
              <a:t>Abualhaj</a:t>
            </a:r>
            <a:r>
              <a:rPr lang="en-US" sz="2000" dirty="0">
                <a:latin typeface="Times New Roman" panose="02020603050405020304" pitchFamily="18" charset="0"/>
                <a:cs typeface="Times New Roman" panose="02020603050405020304" pitchFamily="18" charset="0"/>
              </a:rPr>
              <a:t> et al. (2015).</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Traditional DH key exchange is susceptible to computationally intensive operations, which can limit its scalability in large cloud environments..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7386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83E18-2906-FC8D-AB3C-E8AED3051044}"/>
              </a:ext>
            </a:extLst>
          </p:cNvPr>
          <p:cNvSpPr>
            <a:spLocks noGrp="1"/>
          </p:cNvSpPr>
          <p:nvPr>
            <p:ph type="title"/>
          </p:nvPr>
        </p:nvSpPr>
        <p:spPr>
          <a:xfrm>
            <a:off x="356461" y="365126"/>
            <a:ext cx="11530739" cy="998726"/>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DATA COMPRESSION TECHNIQUES FOR CLOUD SECURITY</a:t>
            </a:r>
          </a:p>
        </p:txBody>
      </p:sp>
      <p:sp>
        <p:nvSpPr>
          <p:cNvPr id="4" name="TextBox 3">
            <a:extLst>
              <a:ext uri="{FF2B5EF4-FFF2-40B4-BE49-F238E27FC236}">
                <a16:creationId xmlns:a16="http://schemas.microsoft.com/office/drawing/2014/main" id="{79D800F0-2DE8-79EC-4431-70E683329725}"/>
              </a:ext>
            </a:extLst>
          </p:cNvPr>
          <p:cNvSpPr txBox="1"/>
          <p:nvPr/>
        </p:nvSpPr>
        <p:spPr>
          <a:xfrm>
            <a:off x="216976" y="1627323"/>
            <a:ext cx="11670224"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Data compression plays a vital role in cloud computing by reducing the amount of data transmitted and stored, which in turn enhances performance and reduces costs.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Huffman coding, a lossless data compression technique introduced by Huffman (1952), is widely recognized for its efficiency in compressing data without any loss of information.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Its application in cloud computing environments has been studied by researchers aiming to optimize data storage and transmission while maintaining security.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Moghaddam et al. (2016) explored the use of Huffman coding in conjunction with encryption techniques to achieve both data compression and security.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Their research demonstrated that compressing data before encryption could reduce the computational complexity of cryptographic algorithms, thereby improving the overall performance of cloud- based systems.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9548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CAF68-AB6F-7CA4-3D54-41F603B401E9}"/>
              </a:ext>
            </a:extLst>
          </p:cNvPr>
          <p:cNvSpPr>
            <a:spLocks noGrp="1"/>
          </p:cNvSpPr>
          <p:nvPr>
            <p:ph type="title"/>
          </p:nvPr>
        </p:nvSpPr>
        <p:spPr>
          <a:xfrm>
            <a:off x="387457" y="495945"/>
            <a:ext cx="11468745" cy="1162373"/>
          </a:xfrm>
        </p:spPr>
        <p:txBody>
          <a:bodyPr>
            <a:normAutofit fontScale="90000"/>
          </a:bodyPr>
          <a:lstStyle/>
          <a:p>
            <a:pPr algn="ctr"/>
            <a:r>
              <a:rPr lang="en-IN" b="1" dirty="0">
                <a:latin typeface="Times New Roman" panose="02020603050405020304" pitchFamily="18" charset="0"/>
                <a:cs typeface="Times New Roman" panose="02020603050405020304" pitchFamily="18" charset="0"/>
              </a:rPr>
              <a:t>ENCRYPTION TECHNIQUES IN CLOUD COMPUTING</a:t>
            </a:r>
          </a:p>
        </p:txBody>
      </p:sp>
      <p:sp>
        <p:nvSpPr>
          <p:cNvPr id="4" name="TextBox 3">
            <a:extLst>
              <a:ext uri="{FF2B5EF4-FFF2-40B4-BE49-F238E27FC236}">
                <a16:creationId xmlns:a16="http://schemas.microsoft.com/office/drawing/2014/main" id="{24C81A9E-A88D-A279-696F-502146CE9579}"/>
              </a:ext>
            </a:extLst>
          </p:cNvPr>
          <p:cNvSpPr txBox="1"/>
          <p:nvPr/>
        </p:nvSpPr>
        <p:spPr>
          <a:xfrm>
            <a:off x="387457" y="1711773"/>
            <a:ext cx="11468745"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Encryption remains one of the most effective methods for securing data in cloud computing environments. The Advanced Encryption Standard (AES), developed by Daemen and </a:t>
            </a:r>
            <a:r>
              <a:rPr lang="en-US" sz="2000" dirty="0" err="1">
                <a:latin typeface="Times New Roman" panose="02020603050405020304" pitchFamily="18" charset="0"/>
                <a:cs typeface="Times New Roman" panose="02020603050405020304" pitchFamily="18" charset="0"/>
              </a:rPr>
              <a:t>Rijmen</a:t>
            </a:r>
            <a:r>
              <a:rPr lang="en-US" sz="2000" dirty="0">
                <a:latin typeface="Times New Roman" panose="02020603050405020304" pitchFamily="18" charset="0"/>
                <a:cs typeface="Times New Roman" panose="02020603050405020304" pitchFamily="18" charset="0"/>
              </a:rPr>
              <a:t> (2001), has become the de facto standard for symmetric encryption due to its high level of security and relatively low computational overhead.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AES has been extensively studied in the context of cloud computing, with researchers examining its applicability for both data at rest and data in transit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particular, Ali et al. (2018) evaluated the performance of AES in cloud environments and concluded that it provides strong protection against common cryptographic attacks, such as brute-force and known-plaintext attacks.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They also suggested that combining AES with other security mechanisms, such as key exchange protocols, could further enhance data security without significantly affecting system performance.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4384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4D851-9AF4-550E-DC8F-A0E3FF692D7A}"/>
              </a:ext>
            </a:extLst>
          </p:cNvPr>
          <p:cNvSpPr>
            <a:spLocks noGrp="1"/>
          </p:cNvSpPr>
          <p:nvPr>
            <p:ph type="title"/>
          </p:nvPr>
        </p:nvSpPr>
        <p:spPr>
          <a:xfrm>
            <a:off x="232475" y="365126"/>
            <a:ext cx="11121325" cy="921234"/>
          </a:xfrm>
        </p:spPr>
        <p:txBody>
          <a:bodyPr>
            <a:normAutofit/>
          </a:bodyPr>
          <a:lstStyle/>
          <a:p>
            <a:pPr algn="ctr"/>
            <a:r>
              <a:rPr lang="en-IN" sz="4000" b="1" dirty="0">
                <a:latin typeface="Times New Roman" panose="02020603050405020304" pitchFamily="18" charset="0"/>
                <a:cs typeface="Times New Roman" panose="02020603050405020304" pitchFamily="18" charset="0"/>
              </a:rPr>
              <a:t>HYBRID SECURITY MODELS</a:t>
            </a:r>
          </a:p>
        </p:txBody>
      </p:sp>
      <p:sp>
        <p:nvSpPr>
          <p:cNvPr id="4" name="TextBox 3">
            <a:extLst>
              <a:ext uri="{FF2B5EF4-FFF2-40B4-BE49-F238E27FC236}">
                <a16:creationId xmlns:a16="http://schemas.microsoft.com/office/drawing/2014/main" id="{52DE5DB1-FE9F-667A-4932-38620875B2CD}"/>
              </a:ext>
            </a:extLst>
          </p:cNvPr>
          <p:cNvSpPr txBox="1"/>
          <p:nvPr/>
        </p:nvSpPr>
        <p:spPr>
          <a:xfrm>
            <a:off x="356461" y="1286360"/>
            <a:ext cx="11406753" cy="492295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Hybrid security models that combine multiple cryptographic techniques have emerged as a promising solution to address the limitations of individual approaches.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 hybrid model typically involves the integration of key exchange protocols, data compression algorithms, and encryption techniques to create a more comprehensive security framework.</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For example, a study by Kaur and Kaur (2020) proposed a hybrid security approach that combined RSA (Rivest-Shamir-Adleman) encryption with Huffman coding and DH key exchange for securing cloud data transmission. Their findings demonstrated that this combination improved both security and performance by reducing transmission time and preventing unauthorized access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2278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D4073-9738-4914-C1F8-9353CA9257D3}"/>
              </a:ext>
            </a:extLst>
          </p:cNvPr>
          <p:cNvSpPr>
            <a:spLocks noGrp="1"/>
          </p:cNvSpPr>
          <p:nvPr>
            <p:ph type="title"/>
          </p:nvPr>
        </p:nvSpPr>
        <p:spPr>
          <a:xfrm>
            <a:off x="418454" y="365125"/>
            <a:ext cx="11546238" cy="967729"/>
          </a:xfrm>
        </p:spPr>
        <p:txBody>
          <a:bodyPr>
            <a:normAutofit/>
          </a:bodyPr>
          <a:lstStyle/>
          <a:p>
            <a:pPr algn="ctr"/>
            <a:r>
              <a:rPr lang="en-US" sz="4000" b="1" dirty="0">
                <a:latin typeface="Times New Roman" panose="02020603050405020304" pitchFamily="18" charset="0"/>
                <a:cs typeface="Times New Roman" panose="02020603050405020304" pitchFamily="18" charset="0"/>
              </a:rPr>
              <a:t>RESEARCH GAPS AND FUTURE DIRECTIONS</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3A8C14-FB54-AA25-467C-BFE725FC6114}"/>
              </a:ext>
            </a:extLst>
          </p:cNvPr>
          <p:cNvSpPr txBox="1"/>
          <p:nvPr/>
        </p:nvSpPr>
        <p:spPr>
          <a:xfrm>
            <a:off x="322881" y="1162373"/>
            <a:ext cx="11546237"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While significant progress has been made in securing cloud data transmission and storage, several research gaps remain.</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First, the existing literature lacks comprehensive studies on the integration of data compression and encryption techniques in a single hybrid framework.</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Most studies focus on either encryption or compression individually, leaving the combined impact of these techniques on cloud performance underexplored.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Second, there is limited research on optimizing the trade-off between security and performance in hybrid security models.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While stronger encryption enhances security, it can negatively impact data processing speed and system scalability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1744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93166-C63B-06F6-76AB-AA70DB895311}"/>
              </a:ext>
            </a:extLst>
          </p:cNvPr>
          <p:cNvSpPr>
            <a:spLocks noGrp="1"/>
          </p:cNvSpPr>
          <p:nvPr>
            <p:ph type="title"/>
          </p:nvPr>
        </p:nvSpPr>
        <p:spPr>
          <a:xfrm>
            <a:off x="356461" y="365125"/>
            <a:ext cx="11530739" cy="936733"/>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id="{470F3D41-A001-5866-BEDF-18037640985C}"/>
              </a:ext>
            </a:extLst>
          </p:cNvPr>
          <p:cNvSpPr txBox="1"/>
          <p:nvPr/>
        </p:nvSpPr>
        <p:spPr>
          <a:xfrm>
            <a:off x="356461" y="1301858"/>
            <a:ext cx="11479078"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 cloud computing becomes increasingly integral to modern data storage and transmission, the need for robust security mechanisms to protect sensitive information is paramount.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This research has explored the use of hybrid techniques—combining Diffie-Hellman key exchange, Huffman coding, and AES encryption—to enhance the security of data in cloud environments.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Each technique contributes a vital layer to the proposed framework: Diffie-Hellman ensures secure key exchange,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Huffman coding optimizes data compression, and AES encryption provides a robust defense against unauthorized access and data breaches.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hybrid approach offers several advantages, including improved security, optimized transmission speeds, and reduced storage space, which collectively enhance cloud system performance. By integrating these methods,.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4224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E9A03-8CC1-570D-F11F-40C718A020F4}"/>
              </a:ext>
            </a:extLst>
          </p:cNvPr>
          <p:cNvSpPr>
            <a:spLocks noGrp="1"/>
          </p:cNvSpPr>
          <p:nvPr>
            <p:ph type="title"/>
          </p:nvPr>
        </p:nvSpPr>
        <p:spPr>
          <a:xfrm>
            <a:off x="263471" y="365126"/>
            <a:ext cx="11499743" cy="905736"/>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p>
        </p:txBody>
      </p:sp>
      <p:sp>
        <p:nvSpPr>
          <p:cNvPr id="4" name="TextBox 3">
            <a:extLst>
              <a:ext uri="{FF2B5EF4-FFF2-40B4-BE49-F238E27FC236}">
                <a16:creationId xmlns:a16="http://schemas.microsoft.com/office/drawing/2014/main" id="{77414A72-84C6-03CE-E8B7-DECC20F93016}"/>
              </a:ext>
            </a:extLst>
          </p:cNvPr>
          <p:cNvSpPr txBox="1"/>
          <p:nvPr/>
        </p:nvSpPr>
        <p:spPr>
          <a:xfrm>
            <a:off x="428786" y="1270862"/>
            <a:ext cx="11334428"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IN" sz="2000" i="1" dirty="0" err="1">
                <a:latin typeface="Times New Roman" panose="02020603050405020304" pitchFamily="18" charset="0"/>
                <a:cs typeface="Times New Roman" panose="02020603050405020304" pitchFamily="18" charset="0"/>
              </a:rPr>
              <a:t>Abualhaj</a:t>
            </a:r>
            <a:r>
              <a:rPr lang="en-IN" sz="2000" i="1" dirty="0">
                <a:latin typeface="Times New Roman" panose="02020603050405020304" pitchFamily="18" charset="0"/>
                <a:cs typeface="Times New Roman" panose="02020603050405020304" pitchFamily="18" charset="0"/>
              </a:rPr>
              <a:t>, M., Yahya, S., &amp; Hasan, S. (2015). *An efficient Diffie-Hellman key exchange protocol for cloud computing*. International Journal of Computer Science and Information Security, 13(1), 15-23.</a:t>
            </a:r>
          </a:p>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Ali, M., Khan, S. U., &amp; </a:t>
            </a:r>
            <a:r>
              <a:rPr lang="en-IN" sz="2000" i="1" dirty="0" err="1">
                <a:latin typeface="Times New Roman" panose="02020603050405020304" pitchFamily="18" charset="0"/>
                <a:cs typeface="Times New Roman" panose="02020603050405020304" pitchFamily="18" charset="0"/>
              </a:rPr>
              <a:t>Vasilakos</a:t>
            </a:r>
            <a:r>
              <a:rPr lang="en-IN" sz="2000" i="1" dirty="0">
                <a:latin typeface="Times New Roman" panose="02020603050405020304" pitchFamily="18" charset="0"/>
                <a:cs typeface="Times New Roman" panose="02020603050405020304" pitchFamily="18" charset="0"/>
              </a:rPr>
              <a:t>, A. V. (2018). *Security in cloud computing: Opportunities and challenges*. Information Sciences, 305, 357-383.</a:t>
            </a:r>
          </a:p>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3Daemen, J., &amp; </a:t>
            </a:r>
            <a:r>
              <a:rPr lang="en-IN" sz="2000" i="1" dirty="0" err="1">
                <a:latin typeface="Times New Roman" panose="02020603050405020304" pitchFamily="18" charset="0"/>
                <a:cs typeface="Times New Roman" panose="02020603050405020304" pitchFamily="18" charset="0"/>
              </a:rPr>
              <a:t>Rijmen</a:t>
            </a:r>
            <a:r>
              <a:rPr lang="en-IN" sz="2000" i="1" dirty="0">
                <a:latin typeface="Times New Roman" panose="02020603050405020304" pitchFamily="18" charset="0"/>
                <a:cs typeface="Times New Roman" panose="02020603050405020304" pitchFamily="18" charset="0"/>
              </a:rPr>
              <a:t>, V. (2001). *The design of Rijndael: AES - The Advanced Encryption Standard*. Springer-Verlag.</a:t>
            </a:r>
          </a:p>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Diffie, W., &amp; Hellman, M. E. (1976). *New directions in cryptography*. IEEE Transactions on Information Theory, 22(6), 644-654.</a:t>
            </a:r>
          </a:p>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Huffman, D. A. (1952). *A method for the construction of minimum-redundancy codes*. Proceedings of the IRE, 40(9), 1098-1101.</a:t>
            </a:r>
          </a:p>
        </p:txBody>
      </p:sp>
    </p:spTree>
    <p:extLst>
      <p:ext uri="{BB962C8B-B14F-4D97-AF65-F5344CB8AC3E}">
        <p14:creationId xmlns:p14="http://schemas.microsoft.com/office/powerpoint/2010/main" val="34076360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89366-280C-D95F-73AB-AEBE555E0543}"/>
              </a:ext>
            </a:extLst>
          </p:cNvPr>
          <p:cNvSpPr>
            <a:spLocks noGrp="1"/>
          </p:cNvSpPr>
          <p:nvPr>
            <p:ph type="title"/>
          </p:nvPr>
        </p:nvSpPr>
        <p:spPr>
          <a:xfrm>
            <a:off x="838200" y="365125"/>
            <a:ext cx="10515600" cy="5291756"/>
          </a:xfrm>
        </p:spPr>
        <p:txBody>
          <a:bodyPr>
            <a:normAutofit/>
          </a:bodyPr>
          <a:lstStyle/>
          <a:p>
            <a:pPr algn="ctr"/>
            <a:r>
              <a:rPr lang="en-US" sz="5000" b="1" dirty="0">
                <a:latin typeface="Times New Roman" panose="02020603050405020304" pitchFamily="18" charset="0"/>
                <a:cs typeface="Times New Roman" panose="02020603050405020304" pitchFamily="18" charset="0"/>
              </a:rPr>
              <a:t>THANK YOU </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10895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13</TotalTime>
  <Words>1315</Words>
  <Application>Microsoft Office PowerPoint</Application>
  <PresentationFormat>Widescreen</PresentationFormat>
  <Paragraphs>63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Century Gothic</vt:lpstr>
      <vt:lpstr>Times New Roman</vt:lpstr>
      <vt:lpstr>Wingdings</vt:lpstr>
      <vt:lpstr>Wingdings 3</vt:lpstr>
      <vt:lpstr>Slice</vt:lpstr>
      <vt:lpstr>SECURITY ENHANCEMENT OF DATA TRANSMISSION AND STORAGE IN CLOUD COMPUTING   USING HYBRID TECHNIQUES </vt:lpstr>
      <vt:lpstr>INTRODUCTION </vt:lpstr>
      <vt:lpstr>LITERATURE REVIEW</vt:lpstr>
      <vt:lpstr>SECURITY CHALLENGES IN CLOUD COMPUTING</vt:lpstr>
      <vt:lpstr>KEY EXCHANGE PROTOCOLS</vt:lpstr>
      <vt:lpstr>DATA COMPRESSION TECHNIQUES FOR CLOUD SECURITY</vt:lpstr>
      <vt:lpstr>ENCRYPTION TECHNIQUES IN CLOUD COMPUTING</vt:lpstr>
      <vt:lpstr>HYBRID SECURITY MODELS</vt:lpstr>
      <vt:lpstr>RESEARCH GAPS AND FUTURE DIRECTIONS</vt:lpstr>
      <vt:lpstr>CONCLUSION</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cp:revision>
  <dcterms:created xsi:type="dcterms:W3CDTF">2024-10-15T09:33:26Z</dcterms:created>
  <dcterms:modified xsi:type="dcterms:W3CDTF">2024-10-15T09:47:22Z</dcterms:modified>
</cp:coreProperties>
</file>