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2622876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1672923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2364390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022162E-924A-4499-8B96-3A313A731817}"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836429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22162E-924A-4499-8B96-3A313A731817}"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3710836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022162E-924A-4499-8B96-3A313A731817}"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429891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22162E-924A-4499-8B96-3A313A731817}"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2228252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022162E-924A-4499-8B96-3A313A731817}"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1304674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22162E-924A-4499-8B96-3A313A731817}"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1117134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1888997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46866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2359935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463302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1502618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32943058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22162E-924A-4499-8B96-3A313A731817}"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1D2A38-3A8B-48F4-B551-ABCFCC72767B}" type="slidenum">
              <a:rPr lang="en-US" smtClean="0"/>
              <a:t>‹#›</a:t>
            </a:fld>
            <a:endParaRPr lang="en-US"/>
          </a:p>
        </p:txBody>
      </p:sp>
    </p:spTree>
    <p:extLst>
      <p:ext uri="{BB962C8B-B14F-4D97-AF65-F5344CB8AC3E}">
        <p14:creationId xmlns:p14="http://schemas.microsoft.com/office/powerpoint/2010/main" val="3934610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022162E-924A-4499-8B96-3A313A731817}" type="datetimeFigureOut">
              <a:rPr lang="en-US" smtClean="0"/>
              <a:t>3/21/2024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21D2A38-3A8B-48F4-B551-ABCFCC72767B}" type="slidenum">
              <a:rPr lang="en-US" smtClean="0"/>
              <a:t>‹#›</a:t>
            </a:fld>
            <a:endParaRPr lang="en-US"/>
          </a:p>
        </p:txBody>
      </p:sp>
    </p:spTree>
    <p:extLst>
      <p:ext uri="{BB962C8B-B14F-4D97-AF65-F5344CB8AC3E}">
        <p14:creationId xmlns:p14="http://schemas.microsoft.com/office/powerpoint/2010/main" val="426378976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1D1E5F-B9F5-1A2F-A09E-20111F36C8A1}"/>
              </a:ext>
            </a:extLst>
          </p:cNvPr>
          <p:cNvSpPr txBox="1"/>
          <p:nvPr/>
        </p:nvSpPr>
        <p:spPr>
          <a:xfrm>
            <a:off x="985346" y="2383211"/>
            <a:ext cx="8581696" cy="2091577"/>
          </a:xfrm>
          <a:prstGeom prst="rect">
            <a:avLst/>
          </a:prstGeom>
          <a:noFill/>
        </p:spPr>
        <p:txBody>
          <a:bodyPr wrap="square">
            <a:spAutoFit/>
          </a:bodyPr>
          <a:lstStyle/>
          <a:p>
            <a:pPr marL="0" marR="0" algn="ctr">
              <a:lnSpc>
                <a:spcPct val="150000"/>
              </a:lnSpc>
              <a:spcBef>
                <a:spcPts val="0"/>
              </a:spcBef>
              <a:spcAft>
                <a:spcPts val="0"/>
              </a:spcAft>
            </a:pPr>
            <a:r>
              <a:rPr lang="en-US" sz="3000" b="1" dirty="0">
                <a:effectLst/>
                <a:latin typeface="Times New Roman" panose="02020603050405020304" pitchFamily="18" charset="0"/>
                <a:ea typeface="Times New Roman" panose="02020603050405020304" pitchFamily="18" charset="0"/>
              </a:rPr>
              <a:t>The Fabric of Healthcare: A Comparative Study on Work Culture Amongst Healthcare Professionals in Jaipur's Private and Public Hospitals</a:t>
            </a:r>
            <a:endParaRPr lang="en-US" sz="3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4153910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B22AAF1-1C8A-80B9-8AF0-F9EE30714CAB}"/>
              </a:ext>
            </a:extLst>
          </p:cNvPr>
          <p:cNvSpPr txBox="1"/>
          <p:nvPr/>
        </p:nvSpPr>
        <p:spPr>
          <a:xfrm>
            <a:off x="1904344" y="2273171"/>
            <a:ext cx="6743699" cy="2311658"/>
          </a:xfrm>
          <a:prstGeom prst="rect">
            <a:avLst/>
          </a:prstGeom>
          <a:noFill/>
        </p:spPr>
        <p:txBody>
          <a:bodyPr wrap="square">
            <a:spAutoFit/>
          </a:bodyPr>
          <a:lstStyle/>
          <a:p>
            <a:pPr marL="0" marR="0" algn="ctr">
              <a:lnSpc>
                <a:spcPct val="115000"/>
              </a:lnSpc>
              <a:spcBef>
                <a:spcPts val="0"/>
              </a:spcBef>
              <a:spcAft>
                <a:spcPts val="0"/>
              </a:spcAft>
            </a:pPr>
            <a:r>
              <a:rPr lang="en-US" sz="3200" b="1" dirty="0">
                <a:effectLst/>
                <a:latin typeface="Times New Roman" panose="02020603050405020304" pitchFamily="18" charset="0"/>
                <a:ea typeface="Arial" panose="020B0604020202020204" pitchFamily="34" charset="0"/>
              </a:rPr>
              <a:t>Swati Chauhan</a:t>
            </a:r>
            <a:endParaRPr lang="en-US" sz="3200" b="1" dirty="0">
              <a:effectLst/>
              <a:latin typeface="Arial" panose="020B0604020202020204" pitchFamily="34" charset="0"/>
              <a:ea typeface="Arial" panose="020B0604020202020204" pitchFamily="34" charset="0"/>
            </a:endParaRP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rPr>
              <a:t>Research Scholar</a:t>
            </a:r>
            <a:endParaRPr lang="en-US" sz="3200" dirty="0">
              <a:effectLst/>
              <a:latin typeface="Arial" panose="020B0604020202020204" pitchFamily="34" charset="0"/>
              <a:ea typeface="Arial" panose="020B0604020202020204" pitchFamily="34" charset="0"/>
            </a:endParaRP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rPr>
              <a:t>Department of Management</a:t>
            </a:r>
            <a:endParaRPr lang="en-US" sz="3200" dirty="0">
              <a:effectLst/>
              <a:latin typeface="Arial" panose="020B0604020202020204" pitchFamily="34" charset="0"/>
              <a:ea typeface="Arial" panose="020B0604020202020204" pitchFamily="34" charset="0"/>
            </a:endParaRP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rPr>
              <a:t>NIMS UNIVERSITY Rajasthan, Jaipur</a:t>
            </a:r>
            <a:endParaRPr lang="en-US" sz="32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100623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B402D2F-62BC-6EA4-69C3-897A12E458C3}"/>
              </a:ext>
            </a:extLst>
          </p:cNvPr>
          <p:cNvSpPr txBox="1"/>
          <p:nvPr/>
        </p:nvSpPr>
        <p:spPr>
          <a:xfrm>
            <a:off x="472965" y="871505"/>
            <a:ext cx="8936421" cy="5114990"/>
          </a:xfrm>
          <a:prstGeom prst="rect">
            <a:avLst/>
          </a:prstGeom>
          <a:noFill/>
        </p:spPr>
        <p:txBody>
          <a:bodyPr wrap="square">
            <a:spAutoFit/>
          </a:bodyPr>
          <a:lstStyle/>
          <a:p>
            <a:pPr marL="0" marR="0" algn="just">
              <a:lnSpc>
                <a:spcPct val="150000"/>
              </a:lnSpc>
              <a:spcBef>
                <a:spcPts val="0"/>
              </a:spcBef>
              <a:spcAft>
                <a:spcPts val="0"/>
              </a:spcAft>
            </a:pPr>
            <a:r>
              <a:rPr lang="en-IN" sz="2000" dirty="0">
                <a:effectLst/>
                <a:latin typeface="Times New Roman" panose="02020603050405020304" pitchFamily="18" charset="0"/>
                <a:ea typeface="Arial" panose="020B0604020202020204" pitchFamily="34" charset="0"/>
              </a:rPr>
              <a:t>This comparative study explores the complex dynamics of healthcare work culture, with a particular focus on the differences in professional dynamics between public and private hospitals in Jaipur. The study examines the subtle distinctions between these two industries' organizational structures, communication styles, decision-making procedures, and general work environments through painstaking investigation. The study intends to identify the underlying elements influencing work environments and its implications for patient care, professional happiness, and organizational effectiveness. It will achieve this by utilizing both qualitative and quantitative approaches. The research's insights provide policymakers, hospital administrators, and healthcare professionals with insightful perspectives that help them better understand the intricacies </a:t>
            </a:r>
            <a:endParaRPr lang="en-US"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172952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DE1FBC-8CB8-4572-CD69-8D31BEAC84A0}"/>
              </a:ext>
            </a:extLst>
          </p:cNvPr>
          <p:cNvSpPr txBox="1"/>
          <p:nvPr/>
        </p:nvSpPr>
        <p:spPr>
          <a:xfrm>
            <a:off x="472965" y="1102305"/>
            <a:ext cx="9017876" cy="4653390"/>
          </a:xfrm>
          <a:prstGeom prst="rect">
            <a:avLst/>
          </a:prstGeom>
          <a:noFill/>
        </p:spPr>
        <p:txBody>
          <a:bodyPr wrap="square">
            <a:spAutoFit/>
          </a:bodyPr>
          <a:lstStyle/>
          <a:p>
            <a:pPr algn="just">
              <a:lnSpc>
                <a:spcPct val="150000"/>
              </a:lnSpc>
            </a:pPr>
            <a:r>
              <a:rPr lang="en-IN" sz="2000" dirty="0">
                <a:effectLst/>
                <a:latin typeface="Times New Roman" panose="02020603050405020304" pitchFamily="18" charset="0"/>
                <a:ea typeface="Arial" panose="020B0604020202020204" pitchFamily="34" charset="0"/>
              </a:rPr>
              <a:t>of the healthcare ecosystem and lay the groundwork for focused interventions that will improve overall quality of care. The quality of medical care provided by Jaipur's public and private hospitals was compared in the study. This study contributes by attempting to explain how the work values of health professionals relate to their impressions of the organizational culture in a public hospital. This study examines the characteristics of public and private hospitals in Chhattisgarh state with regard to service quality (SQ), customer satisfaction (CS), customer loyalty (CL), and perceived value (PV). The current study assessed the utility of quality indices, such as patient loyalty, satisfaction, and perceived value, with a focus on services offered in public and private hospitals.</a:t>
            </a:r>
            <a:endParaRPr lang="en-US" sz="2000" dirty="0"/>
          </a:p>
        </p:txBody>
      </p:sp>
    </p:spTree>
    <p:extLst>
      <p:ext uri="{BB962C8B-B14F-4D97-AF65-F5344CB8AC3E}">
        <p14:creationId xmlns:p14="http://schemas.microsoft.com/office/powerpoint/2010/main" val="2489466954"/>
      </p:ext>
    </p:extLst>
  </p:cSld>
  <p:clrMapOvr>
    <a:masterClrMapping/>
  </p:clrMapOvr>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TotalTime>
  <Words>283</Words>
  <Application>Microsoft Office PowerPoint</Application>
  <PresentationFormat>Widescreen</PresentationFormat>
  <Paragraphs>7</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Times New Roman</vt:lpstr>
      <vt:lpstr>Trebuchet MS</vt:lpstr>
      <vt:lpstr>Wingdings 3</vt:lpstr>
      <vt:lpstr>Facet</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2024-03-21T07:43:57Z</dcterms:created>
  <dcterms:modified xsi:type="dcterms:W3CDTF">2024-03-21T07:52:44Z</dcterms:modified>
</cp:coreProperties>
</file>