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91" r:id="rId3"/>
    <p:sldId id="289" r:id="rId4"/>
    <p:sldId id="256" r:id="rId5"/>
    <p:sldId id="267" r:id="rId6"/>
    <p:sldId id="268" r:id="rId7"/>
    <p:sldId id="259" r:id="rId8"/>
    <p:sldId id="260" r:id="rId9"/>
    <p:sldId id="269" r:id="rId10"/>
    <p:sldId id="258" r:id="rId11"/>
    <p:sldId id="262" r:id="rId12"/>
    <p:sldId id="274" r:id="rId13"/>
    <p:sldId id="261" r:id="rId14"/>
    <p:sldId id="280" r:id="rId15"/>
    <p:sldId id="276" r:id="rId16"/>
    <p:sldId id="278" r:id="rId17"/>
    <p:sldId id="279" r:id="rId18"/>
    <p:sldId id="281" r:id="rId19"/>
    <p:sldId id="263" r:id="rId20"/>
    <p:sldId id="270" r:id="rId21"/>
    <p:sldId id="271" r:id="rId22"/>
    <p:sldId id="272" r:id="rId23"/>
    <p:sldId id="273" r:id="rId24"/>
    <p:sldId id="282" r:id="rId25"/>
    <p:sldId id="287" r:id="rId26"/>
    <p:sldId id="283" r:id="rId27"/>
    <p:sldId id="284" r:id="rId28"/>
    <p:sldId id="285" r:id="rId29"/>
    <p:sldId id="286" r:id="rId30"/>
    <p:sldId id="288"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25" autoAdjust="0"/>
    <p:restoredTop sz="94660"/>
  </p:normalViewPr>
  <p:slideViewPr>
    <p:cSldViewPr>
      <p:cViewPr varScale="1">
        <p:scale>
          <a:sx n="82" d="100"/>
          <a:sy n="82" d="100"/>
        </p:scale>
        <p:origin x="-1488" y="-91"/>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5/30/2025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Screenshot 2025-03-08 124125.png"/>
          <p:cNvPicPr>
            <a:picLocks noGrp="1" noChangeAspect="1"/>
          </p:cNvPicPr>
          <p:nvPr>
            <p:ph idx="1"/>
          </p:nvPr>
        </p:nvPicPr>
        <p:blipFill>
          <a:blip r:embed="rId2" cstate="print"/>
          <a:stretch>
            <a:fillRect/>
          </a:stretch>
        </p:blipFill>
        <p:spPr>
          <a:xfrm>
            <a:off x="0" y="0"/>
            <a:ext cx="9143999" cy="6858000"/>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2400" b="1" dirty="0" smtClean="0">
                <a:latin typeface="Times New Roman" pitchFamily="18" charset="0"/>
                <a:cs typeface="Times New Roman" pitchFamily="18" charset="0"/>
              </a:rPr>
              <a:t>Contents</a:t>
            </a:r>
            <a:endParaRPr lang="en-IN" sz="24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IN" sz="1600" dirty="0" smtClean="0">
                <a:latin typeface="Times New Roman" pitchFamily="18" charset="0"/>
                <a:cs typeface="Times New Roman" pitchFamily="18" charset="0"/>
              </a:rPr>
              <a:t>Abstract</a:t>
            </a:r>
          </a:p>
          <a:p>
            <a:pPr marL="514350" indent="-514350">
              <a:buFont typeface="+mj-lt"/>
              <a:buAutoNum type="arabicPeriod"/>
            </a:pPr>
            <a:r>
              <a:rPr lang="en-IN" sz="1600" dirty="0" smtClean="0">
                <a:latin typeface="Times New Roman" pitchFamily="18" charset="0"/>
                <a:cs typeface="Times New Roman" pitchFamily="18" charset="0"/>
              </a:rPr>
              <a:t>Introduction</a:t>
            </a:r>
          </a:p>
          <a:p>
            <a:pPr marL="514350" indent="-514350">
              <a:buFont typeface="+mj-lt"/>
              <a:buAutoNum type="arabicPeriod"/>
            </a:pPr>
            <a:r>
              <a:rPr lang="en-IN" sz="1600" dirty="0" smtClean="0">
                <a:latin typeface="Times New Roman" pitchFamily="18" charset="0"/>
                <a:cs typeface="Times New Roman" pitchFamily="18" charset="0"/>
              </a:rPr>
              <a:t>Introduction to the Problem</a:t>
            </a:r>
          </a:p>
          <a:p>
            <a:pPr marL="514350" indent="-514350">
              <a:buFont typeface="+mj-lt"/>
              <a:buAutoNum type="arabicPeriod"/>
            </a:pPr>
            <a:r>
              <a:rPr lang="en-IN" sz="1600" dirty="0" smtClean="0">
                <a:latin typeface="Times New Roman" pitchFamily="18" charset="0"/>
                <a:cs typeface="Times New Roman" pitchFamily="18" charset="0"/>
              </a:rPr>
              <a:t>Machine Learning Models Used</a:t>
            </a:r>
          </a:p>
          <a:p>
            <a:pPr marL="514350" indent="-514350">
              <a:buFont typeface="+mj-lt"/>
              <a:buAutoNum type="arabicPeriod"/>
            </a:pPr>
            <a:r>
              <a:rPr lang="en-IN" sz="1600" dirty="0" smtClean="0">
                <a:latin typeface="Times New Roman" pitchFamily="18" charset="0"/>
                <a:cs typeface="Times New Roman" pitchFamily="18" charset="0"/>
              </a:rPr>
              <a:t>Key Parameters for Fire Risk Prediction</a:t>
            </a:r>
          </a:p>
          <a:p>
            <a:pPr marL="514350" indent="-514350">
              <a:buFont typeface="+mj-lt"/>
              <a:buAutoNum type="arabicPeriod"/>
            </a:pPr>
            <a:r>
              <a:rPr lang="en-IN" sz="1600" dirty="0" smtClean="0">
                <a:latin typeface="Times New Roman" pitchFamily="18" charset="0"/>
                <a:cs typeface="Times New Roman" pitchFamily="18" charset="0"/>
              </a:rPr>
              <a:t>Methodology</a:t>
            </a:r>
          </a:p>
          <a:p>
            <a:pPr marL="514350" indent="-514350">
              <a:buFont typeface="+mj-lt"/>
              <a:buAutoNum type="arabicPeriod"/>
            </a:pPr>
            <a:r>
              <a:rPr lang="en-IN" sz="1600" dirty="0" smtClean="0">
                <a:latin typeface="Times New Roman" pitchFamily="18" charset="0"/>
                <a:cs typeface="Times New Roman" pitchFamily="18" charset="0"/>
              </a:rPr>
              <a:t>Exploratory Data Analysis</a:t>
            </a:r>
          </a:p>
          <a:p>
            <a:pPr marL="514350" indent="-514350">
              <a:buFont typeface="+mj-lt"/>
              <a:buAutoNum type="arabicPeriod"/>
            </a:pPr>
            <a:r>
              <a:rPr lang="en-IN" sz="1600" dirty="0" smtClean="0">
                <a:latin typeface="Times New Roman" pitchFamily="18" charset="0"/>
                <a:cs typeface="Times New Roman" pitchFamily="18" charset="0"/>
              </a:rPr>
              <a:t>Results and Discussion</a:t>
            </a:r>
          </a:p>
          <a:p>
            <a:pPr marL="514350" indent="-514350">
              <a:buFont typeface="+mj-lt"/>
              <a:buAutoNum type="arabicPeriod"/>
            </a:pPr>
            <a:r>
              <a:rPr lang="en-IN" sz="1600" dirty="0" smtClean="0">
                <a:latin typeface="Times New Roman" pitchFamily="18" charset="0"/>
                <a:cs typeface="Times New Roman" pitchFamily="18" charset="0"/>
              </a:rPr>
              <a:t>Cross-Validation Results</a:t>
            </a:r>
          </a:p>
          <a:p>
            <a:pPr marL="514350" indent="-514350">
              <a:buFont typeface="+mj-lt"/>
              <a:buAutoNum type="arabicPeriod"/>
            </a:pPr>
            <a:r>
              <a:rPr lang="en-IN" sz="1600" dirty="0" smtClean="0">
                <a:latin typeface="Times New Roman" pitchFamily="18" charset="0"/>
                <a:cs typeface="Times New Roman" pitchFamily="18" charset="0"/>
              </a:rPr>
              <a:t>Recommendation and Future Scope</a:t>
            </a:r>
          </a:p>
          <a:p>
            <a:pPr marL="514350" indent="-514350">
              <a:buFont typeface="+mj-lt"/>
              <a:buAutoNum type="arabicPeriod"/>
            </a:pPr>
            <a:r>
              <a:rPr lang="en-IN" sz="1600" dirty="0" smtClean="0">
                <a:latin typeface="Times New Roman" pitchFamily="18" charset="0"/>
                <a:cs typeface="Times New Roman" pitchFamily="18" charset="0"/>
              </a:rPr>
              <a:t>References.</a:t>
            </a:r>
          </a:p>
          <a:p>
            <a:pPr marL="514350" indent="-514350">
              <a:buFont typeface="+mj-lt"/>
              <a:buAutoNum type="arabicPeriod"/>
            </a:pPr>
            <a:endParaRPr lang="en-IN" sz="1600" dirty="0" smtClean="0">
              <a:latin typeface="Times New Roman" pitchFamily="18" charset="0"/>
              <a:cs typeface="Times New Roman" pitchFamily="18" charset="0"/>
            </a:endParaRPr>
          </a:p>
          <a:p>
            <a:pPr marL="514350" indent="-514350">
              <a:buFont typeface="+mj-lt"/>
              <a:buAutoNum type="arabicPeriod"/>
            </a:pPr>
            <a:endParaRPr lang="en-IN" sz="1600" dirty="0" smtClean="0">
              <a:latin typeface="Times New Roman" pitchFamily="18" charset="0"/>
              <a:cs typeface="Times New Roman" pitchFamily="18" charset="0"/>
            </a:endParaRPr>
          </a:p>
          <a:p>
            <a:pPr marL="514350" indent="-514350">
              <a:buFont typeface="+mj-lt"/>
              <a:buAutoNum type="arabicPeriod"/>
            </a:pPr>
            <a:endParaRPr lang="en-IN" sz="1600" dirty="0" smtClean="0">
              <a:latin typeface="Times New Roman" pitchFamily="18" charset="0"/>
              <a:cs typeface="Times New Roman" pitchFamily="18" charset="0"/>
            </a:endParaRPr>
          </a:p>
          <a:p>
            <a:pPr marL="514350" indent="-514350">
              <a:buFont typeface="+mj-lt"/>
              <a:buAutoNum type="arabicPeriod"/>
            </a:pPr>
            <a:endParaRPr lang="en-IN" sz="1600" dirty="0" smtClean="0">
              <a:latin typeface="Times New Roman" pitchFamily="18" charset="0"/>
              <a:cs typeface="Times New Roman" pitchFamily="18" charset="0"/>
            </a:endParaRPr>
          </a:p>
          <a:p>
            <a:pPr marL="514350" indent="-514350">
              <a:buFont typeface="+mj-lt"/>
              <a:buAutoNum type="arabicPeriod"/>
            </a:pPr>
            <a:endParaRPr lang="en-IN" sz="16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2700" b="1" dirty="0" smtClean="0">
                <a:latin typeface="Times New Roman" pitchFamily="18" charset="0"/>
                <a:cs typeface="Times New Roman" pitchFamily="18" charset="0"/>
              </a:rPr>
              <a:t>ABSTRACT</a:t>
            </a:r>
            <a:r>
              <a:rPr lang="en-IN" dirty="0" smtClean="0"/>
              <a:t/>
            </a:r>
            <a:br>
              <a:rPr lang="en-IN" dirty="0" smtClean="0"/>
            </a:b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dirty="0" smtClean="0"/>
              <a:t>     </a:t>
            </a:r>
            <a:r>
              <a:rPr lang="en-IN" sz="2300" dirty="0" smtClean="0">
                <a:latin typeface="Times New Roman" pitchFamily="18" charset="0"/>
                <a:cs typeface="Times New Roman" pitchFamily="18" charset="0"/>
              </a:rPr>
              <a:t>Many factors point to the growing popularity of Electric Vehicles (EVs) as an environmentally friendly and renewable substitute to traditional vehicles due to improvements in battery technology. Nevertheless, battery fault related fire incidents continue to be a challenge. This research paper discusses the prediction of Fire Risk in EVs using ML techniques. In this work, we consider a dataset involving crucial battery fault parameters like SoC, Temperature, current and Voltage and carry out evaluation of performance of different machine learning models such as Linear Regression, Random Forest Regressor, Gradient Boosting Regressor (GBR), and Extreme Gradient Boosting (XGBoost) to predict it. Results show that Gradient Boosting Regressor yields the lowest Root Mean Squared Error (RMSE), the highest R squared (R²) value and the lowest Mean Absolute Error (MAE) compared to other models. Results show that machine learning (especially ensemble methods) is able to accurately predict the fire risk and improve the safety measure in EVs. The paper offers important results for development of safer and more reliable EV battery systems through the use of ML models for early fire detection and prevention.</a:t>
            </a:r>
          </a:p>
          <a:p>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381000"/>
            <a:ext cx="7772400" cy="381000"/>
          </a:xfrm>
        </p:spPr>
        <p:txBody>
          <a:bodyPr>
            <a:normAutofit fontScale="90000"/>
          </a:bodyPr>
          <a:lstStyle/>
          <a:p>
            <a:r>
              <a:rPr lang="en-IN" sz="2700" b="1" cap="all" dirty="0" smtClean="0">
                <a:latin typeface="Times New Roman" pitchFamily="18" charset="0"/>
                <a:cs typeface="Times New Roman" pitchFamily="18" charset="0"/>
              </a:rPr>
              <a:t>Introduction</a:t>
            </a:r>
            <a:r>
              <a:rPr lang="en-IN" b="1" cap="all" dirty="0" smtClean="0"/>
              <a:t/>
            </a:r>
            <a:br>
              <a:rPr lang="en-IN" b="1" cap="all" dirty="0" smtClean="0"/>
            </a:br>
            <a:endParaRPr lang="en-IN" dirty="0"/>
          </a:p>
        </p:txBody>
      </p:sp>
      <p:sp>
        <p:nvSpPr>
          <p:cNvPr id="3" name="Subtitle 2"/>
          <p:cNvSpPr>
            <a:spLocks noGrp="1"/>
          </p:cNvSpPr>
          <p:nvPr>
            <p:ph type="subTitle" idx="1"/>
          </p:nvPr>
        </p:nvSpPr>
        <p:spPr>
          <a:xfrm>
            <a:off x="228600" y="838200"/>
            <a:ext cx="8610600" cy="5715000"/>
          </a:xfrm>
        </p:spPr>
        <p:txBody>
          <a:bodyPr>
            <a:normAutofit/>
          </a:bodyPr>
          <a:lstStyle/>
          <a:p>
            <a:pPr algn="just"/>
            <a:r>
              <a:rPr lang="en-IN" sz="1600" dirty="0" smtClean="0">
                <a:solidFill>
                  <a:schemeClr val="tx1"/>
                </a:solidFill>
                <a:latin typeface="Times New Roman" pitchFamily="18" charset="0"/>
                <a:cs typeface="Times New Roman" pitchFamily="18" charset="0"/>
              </a:rPr>
              <a:t>India's Electric Vehicle (EV) sector is experiencing rapid growth, fuelled by government incentives, rising environmental concerns, and technological advancements. With initiatives like the Faster Adoption and Manufacturing of Hybrid and Electric Vehicles (FAME) scheme, India aims to significantly increase EV adoption, revolutionizing its transportation landscape towards sustainability and innovation.</a:t>
            </a:r>
          </a:p>
          <a:p>
            <a:pPr algn="just"/>
            <a:endParaRPr lang="en-IN" sz="1400" dirty="0" smtClean="0">
              <a:latin typeface="Times New Roman" pitchFamily="18" charset="0"/>
              <a:cs typeface="Times New Roman" pitchFamily="18" charset="0"/>
            </a:endParaRPr>
          </a:p>
          <a:p>
            <a:endParaRPr lang="en-IN" sz="1200" dirty="0">
              <a:latin typeface="Times New Roman" pitchFamily="18" charset="0"/>
              <a:cs typeface="Times New Roman" pitchFamily="18" charset="0"/>
            </a:endParaRPr>
          </a:p>
        </p:txBody>
      </p:sp>
      <p:pic>
        <p:nvPicPr>
          <p:cNvPr id="6" name="Picture 5" descr="fire in ev.jpg"/>
          <p:cNvPicPr>
            <a:picLocks noChangeAspect="1"/>
          </p:cNvPicPr>
          <p:nvPr/>
        </p:nvPicPr>
        <p:blipFill>
          <a:blip r:embed="rId2" cstate="print"/>
          <a:stretch>
            <a:fillRect/>
          </a:stretch>
        </p:blipFill>
        <p:spPr>
          <a:xfrm>
            <a:off x="1066800" y="2362200"/>
            <a:ext cx="6858000" cy="38862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534400" cy="6248400"/>
          </a:xfrm>
        </p:spPr>
        <p:txBody>
          <a:bodyPr>
            <a:normAutofit/>
          </a:bodyPr>
          <a:lstStyle/>
          <a:p>
            <a:endParaRPr lang="en-IN" dirty="0" smtClean="0"/>
          </a:p>
          <a:p>
            <a:endParaRPr lang="en-IN" dirty="0"/>
          </a:p>
        </p:txBody>
      </p:sp>
      <p:sp>
        <p:nvSpPr>
          <p:cNvPr id="5" name="Rectangle 4"/>
          <p:cNvSpPr/>
          <p:nvPr/>
        </p:nvSpPr>
        <p:spPr>
          <a:xfrm>
            <a:off x="304800" y="228600"/>
            <a:ext cx="8534400" cy="6771084"/>
          </a:xfrm>
          <a:prstGeom prst="rect">
            <a:avLst/>
          </a:prstGeom>
        </p:spPr>
        <p:txBody>
          <a:bodyPr wrap="square">
            <a:spAutoFit/>
          </a:bodyPr>
          <a:lstStyle/>
          <a:p>
            <a:pPr algn="just"/>
            <a:r>
              <a:rPr lang="en-IN" sz="1600" dirty="0" smtClean="0">
                <a:latin typeface="Times New Roman" pitchFamily="18" charset="0"/>
                <a:cs typeface="Times New Roman" pitchFamily="18" charset="0"/>
              </a:rPr>
              <a:t>India has established an objective to elevate the proportion of Electric Vehicle (EV) sales to 30% in private cars, 70% in commercial vehicles, 40% in buses, and 80% in two-wheelers and three-wheelers by the year 2030. This equates to an ambitious objective of 80 million EVs on Indian roads by 2030.</a:t>
            </a:r>
          </a:p>
          <a:p>
            <a:pPr algn="just"/>
            <a:r>
              <a:rPr lang="en-IN" sz="1600" dirty="0" smtClean="0">
                <a:latin typeface="Times New Roman" pitchFamily="18" charset="0"/>
                <a:cs typeface="Times New Roman" pitchFamily="18" charset="0"/>
              </a:rPr>
              <a:t> Additionally, India strives for complete domestic EV production through the 'Make in India' initiative.</a:t>
            </a:r>
          </a:p>
          <a:p>
            <a:pPr algn="just"/>
            <a:endParaRPr lang="en-IN" sz="1600" dirty="0" smtClean="0">
              <a:latin typeface="Times New Roman" pitchFamily="18" charset="0"/>
              <a:cs typeface="Times New Roman" pitchFamily="18" charset="0"/>
            </a:endParaRPr>
          </a:p>
          <a:p>
            <a:pPr algn="just"/>
            <a:r>
              <a:rPr lang="en-IN" sz="1600" dirty="0" smtClean="0">
                <a:latin typeface="Times New Roman" pitchFamily="18" charset="0"/>
                <a:cs typeface="Times New Roman" pitchFamily="18" charset="0"/>
              </a:rPr>
              <a:t>In 2023, the global electric vehicle market was valued at US$ 255.54 billion. It is forecasted to reach approximately US$ 2,108.80 billion by 2033, growing at a significant CAGR of 23.42% from 2024 to 2033.</a:t>
            </a:r>
          </a:p>
          <a:p>
            <a:pPr algn="just"/>
            <a:r>
              <a:rPr lang="en-IN" sz="1600" dirty="0" smtClean="0">
                <a:latin typeface="Times New Roman" pitchFamily="18" charset="0"/>
                <a:cs typeface="Times New Roman" pitchFamily="18" charset="0"/>
              </a:rPr>
              <a:t> </a:t>
            </a: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ctr"/>
            <a:endParaRPr lang="en-IN" sz="1600" dirty="0" smtClean="0">
              <a:latin typeface="Times New Roman" pitchFamily="18" charset="0"/>
              <a:cs typeface="Times New Roman" pitchFamily="18" charset="0"/>
            </a:endParaRPr>
          </a:p>
          <a:p>
            <a:pPr algn="ctr"/>
            <a:endParaRPr lang="en-IN" sz="1600" dirty="0" smtClean="0">
              <a:latin typeface="Times New Roman" pitchFamily="18" charset="0"/>
              <a:cs typeface="Times New Roman" pitchFamily="18" charset="0"/>
            </a:endParaRPr>
          </a:p>
          <a:p>
            <a:pPr algn="ctr"/>
            <a:endParaRPr lang="en-IN" sz="1600" dirty="0" smtClean="0">
              <a:latin typeface="Times New Roman" pitchFamily="18" charset="0"/>
              <a:cs typeface="Times New Roman" pitchFamily="18" charset="0"/>
            </a:endParaRPr>
          </a:p>
          <a:p>
            <a:pPr algn="ctr"/>
            <a:endParaRPr lang="en-IN" sz="1600" dirty="0" smtClean="0">
              <a:latin typeface="Times New Roman" pitchFamily="18" charset="0"/>
              <a:cs typeface="Times New Roman" pitchFamily="18" charset="0"/>
            </a:endParaRPr>
          </a:p>
          <a:p>
            <a:pPr algn="ctr"/>
            <a:r>
              <a:rPr lang="en-IN" sz="1600" dirty="0" smtClean="0">
                <a:latin typeface="Times New Roman" pitchFamily="18" charset="0"/>
                <a:cs typeface="Times New Roman" pitchFamily="18" charset="0"/>
              </a:rPr>
              <a:t>Figure 2 – Increasing number of electric vehicles in India by years</a:t>
            </a:r>
          </a:p>
          <a:p>
            <a:pPr algn="just"/>
            <a:endParaRPr lang="en-IN" dirty="0" smtClean="0">
              <a:latin typeface="Times New Roman" pitchFamily="18" charset="0"/>
              <a:cs typeface="Times New Roman" pitchFamily="18" charset="0"/>
            </a:endParaRPr>
          </a:p>
        </p:txBody>
      </p:sp>
      <p:pic>
        <p:nvPicPr>
          <p:cNvPr id="6" name="Picture 5" descr="electric-vehicle.jpg"/>
          <p:cNvPicPr>
            <a:picLocks noChangeAspect="1"/>
          </p:cNvPicPr>
          <p:nvPr/>
        </p:nvPicPr>
        <p:blipFill>
          <a:blip r:embed="rId2" cstate="print"/>
          <a:stretch>
            <a:fillRect/>
          </a:stretch>
        </p:blipFill>
        <p:spPr>
          <a:xfrm>
            <a:off x="1600200" y="2438400"/>
            <a:ext cx="5867400" cy="3581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pPr marL="742950" indent="-742950" algn="l"/>
            <a:r>
              <a:rPr lang="en-IN" sz="2400" b="1" dirty="0" smtClean="0">
                <a:latin typeface="Times New Roman" pitchFamily="18" charset="0"/>
                <a:cs typeface="Times New Roman" pitchFamily="18" charset="0"/>
              </a:rPr>
              <a:t>Introduction to the Problem</a:t>
            </a:r>
            <a:endParaRPr lang="en-IN"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990600"/>
            <a:ext cx="8229600" cy="5486400"/>
          </a:xfrm>
        </p:spPr>
        <p:txBody>
          <a:bodyPr>
            <a:normAutofit lnSpcReduction="10000"/>
          </a:bodyPr>
          <a:lstStyle/>
          <a:p>
            <a:pPr algn="just"/>
            <a:r>
              <a:rPr lang="en-IN" sz="1700" b="1" dirty="0" smtClean="0">
                <a:latin typeface="Times New Roman" pitchFamily="18" charset="0"/>
                <a:cs typeface="Times New Roman" pitchFamily="18" charset="0"/>
              </a:rPr>
              <a:t>What is Thermal Runaway?</a:t>
            </a:r>
            <a:endParaRPr lang="en-IN" sz="1700" dirty="0" smtClean="0">
              <a:latin typeface="Times New Roman" pitchFamily="18" charset="0"/>
              <a:cs typeface="Times New Roman" pitchFamily="18" charset="0"/>
            </a:endParaRPr>
          </a:p>
          <a:p>
            <a:pPr algn="just"/>
            <a:endParaRPr lang="en-IN" sz="1600" dirty="0" smtClean="0">
              <a:latin typeface="Times New Roman" pitchFamily="18" charset="0"/>
              <a:cs typeface="Times New Roman" pitchFamily="18" charset="0"/>
            </a:endParaRPr>
          </a:p>
          <a:p>
            <a:pPr algn="just">
              <a:buNone/>
            </a:pPr>
            <a:r>
              <a:rPr lang="en-IN" sz="1600" dirty="0" smtClean="0">
                <a:latin typeface="Times New Roman" pitchFamily="18" charset="0"/>
                <a:cs typeface="Times New Roman" pitchFamily="18" charset="0"/>
              </a:rPr>
              <a:t>       Thermal runaway is a critical safety concern in electric vehicles (EVs), particularly involving lithium-ion batteries. It occurs when excessive heat triggers an uncontrollable chain reaction, leading to battery failure, fires, or even explosions.</a:t>
            </a:r>
          </a:p>
          <a:p>
            <a:pPr algn="just">
              <a:buNone/>
            </a:pPr>
            <a:endParaRPr lang="en-IN" sz="1400" dirty="0" smtClean="0">
              <a:latin typeface="Times New Roman" pitchFamily="18" charset="0"/>
              <a:cs typeface="Times New Roman" pitchFamily="18" charset="0"/>
            </a:endParaRPr>
          </a:p>
          <a:p>
            <a:pPr algn="just">
              <a:buFont typeface="Wingdings" pitchFamily="2" charset="2"/>
              <a:buChar char="§"/>
            </a:pPr>
            <a:r>
              <a:rPr lang="en-IN" sz="1700" b="1" dirty="0" smtClean="0">
                <a:latin typeface="Times New Roman" pitchFamily="18" charset="0"/>
                <a:cs typeface="Times New Roman" pitchFamily="18" charset="0"/>
              </a:rPr>
              <a:t>Causes of Thermal Runaway in EVs</a:t>
            </a:r>
          </a:p>
          <a:p>
            <a:pPr lvl="1" algn="just">
              <a:buFont typeface="Arial" pitchFamily="34" charset="0"/>
              <a:buChar char="•"/>
            </a:pPr>
            <a:r>
              <a:rPr lang="en-IN" sz="1600" b="1" dirty="0" smtClean="0">
                <a:latin typeface="Times New Roman" pitchFamily="18" charset="0"/>
                <a:cs typeface="Times New Roman" pitchFamily="18" charset="0"/>
              </a:rPr>
              <a:t>Overcharging/Over-discharging</a:t>
            </a:r>
            <a:r>
              <a:rPr lang="en-IN" sz="1600" dirty="0" smtClean="0">
                <a:latin typeface="Times New Roman" pitchFamily="18" charset="0"/>
                <a:cs typeface="Times New Roman" pitchFamily="18" charset="0"/>
              </a:rPr>
              <a:t> – Exceeding voltage limits can cause internal short circuits.</a:t>
            </a:r>
          </a:p>
          <a:p>
            <a:pPr lvl="1" algn="just">
              <a:buFont typeface="Arial" pitchFamily="34" charset="0"/>
              <a:buChar char="•"/>
            </a:pPr>
            <a:r>
              <a:rPr lang="en-IN" sz="1600" b="1" dirty="0" smtClean="0">
                <a:latin typeface="Times New Roman" pitchFamily="18" charset="0"/>
                <a:cs typeface="Times New Roman" pitchFamily="18" charset="0"/>
              </a:rPr>
              <a:t>Physical Damage</a:t>
            </a:r>
            <a:r>
              <a:rPr lang="en-IN" sz="1600" dirty="0" smtClean="0">
                <a:latin typeface="Times New Roman" pitchFamily="18" charset="0"/>
                <a:cs typeface="Times New Roman" pitchFamily="18" charset="0"/>
              </a:rPr>
              <a:t> – Punctures or crashes can compromise battery integrity.</a:t>
            </a:r>
          </a:p>
          <a:p>
            <a:pPr lvl="1" algn="just">
              <a:buFont typeface="Arial" pitchFamily="34" charset="0"/>
              <a:buChar char="•"/>
            </a:pPr>
            <a:r>
              <a:rPr lang="en-IN" sz="1600" b="1" dirty="0" smtClean="0">
                <a:latin typeface="Times New Roman" pitchFamily="18" charset="0"/>
                <a:cs typeface="Times New Roman" pitchFamily="18" charset="0"/>
              </a:rPr>
              <a:t>Manufacturing Defects</a:t>
            </a:r>
            <a:r>
              <a:rPr lang="en-IN" sz="1600" dirty="0" smtClean="0">
                <a:latin typeface="Times New Roman" pitchFamily="18" charset="0"/>
                <a:cs typeface="Times New Roman" pitchFamily="18" charset="0"/>
              </a:rPr>
              <a:t> – Poor cell design or impurities in materials can increase risks.</a:t>
            </a:r>
          </a:p>
          <a:p>
            <a:pPr lvl="1" algn="just">
              <a:buFont typeface="Arial" pitchFamily="34" charset="0"/>
              <a:buChar char="•"/>
            </a:pPr>
            <a:r>
              <a:rPr lang="en-IN" sz="1600" b="1" dirty="0" smtClean="0">
                <a:latin typeface="Times New Roman" pitchFamily="18" charset="0"/>
                <a:cs typeface="Times New Roman" pitchFamily="18" charset="0"/>
              </a:rPr>
              <a:t>High Temperatures</a:t>
            </a:r>
            <a:r>
              <a:rPr lang="en-IN" sz="1600" dirty="0" smtClean="0">
                <a:latin typeface="Times New Roman" pitchFamily="18" charset="0"/>
                <a:cs typeface="Times New Roman" pitchFamily="18" charset="0"/>
              </a:rPr>
              <a:t> – External heat or poor thermal management accelerates degradation.</a:t>
            </a:r>
          </a:p>
          <a:p>
            <a:pPr lvl="1" algn="just">
              <a:buFont typeface="Arial" pitchFamily="34" charset="0"/>
              <a:buChar char="•"/>
            </a:pPr>
            <a:r>
              <a:rPr lang="en-IN" sz="1600" b="1" dirty="0" smtClean="0">
                <a:latin typeface="Times New Roman" pitchFamily="18" charset="0"/>
                <a:cs typeface="Times New Roman" pitchFamily="18" charset="0"/>
              </a:rPr>
              <a:t>Internal Short Circuits</a:t>
            </a:r>
            <a:r>
              <a:rPr lang="en-IN" sz="1600" dirty="0" smtClean="0">
                <a:latin typeface="Times New Roman" pitchFamily="18" charset="0"/>
                <a:cs typeface="Times New Roman" pitchFamily="18" charset="0"/>
              </a:rPr>
              <a:t> – Dendrite growth or separator failure can lead to self-sustaining heat generation.</a:t>
            </a:r>
            <a:endParaRPr lang="en-IN" sz="1400" dirty="0" smtClean="0">
              <a:latin typeface="Times New Roman" pitchFamily="18" charset="0"/>
              <a:cs typeface="Times New Roman" pitchFamily="18" charset="0"/>
            </a:endParaRPr>
          </a:p>
          <a:p>
            <a:pPr algn="just">
              <a:buFont typeface="Wingdings" pitchFamily="2" charset="2"/>
              <a:buChar char="§"/>
            </a:pPr>
            <a:r>
              <a:rPr lang="en-IN" sz="1700" b="1" dirty="0" smtClean="0">
                <a:latin typeface="Times New Roman" pitchFamily="18" charset="0"/>
                <a:cs typeface="Times New Roman" pitchFamily="18" charset="0"/>
              </a:rPr>
              <a:t>Risks of Thermal Runaway</a:t>
            </a:r>
          </a:p>
          <a:p>
            <a:pPr lvl="1" algn="just">
              <a:buFont typeface="Arial" pitchFamily="34" charset="0"/>
              <a:buChar char="•"/>
            </a:pPr>
            <a:r>
              <a:rPr lang="en-IN" sz="1600" b="1" dirty="0" smtClean="0">
                <a:latin typeface="Times New Roman" pitchFamily="18" charset="0"/>
                <a:cs typeface="Times New Roman" pitchFamily="18" charset="0"/>
              </a:rPr>
              <a:t>Fire &amp; Explosion</a:t>
            </a:r>
            <a:r>
              <a:rPr lang="en-IN" sz="1600" dirty="0" smtClean="0">
                <a:latin typeface="Times New Roman" pitchFamily="18" charset="0"/>
                <a:cs typeface="Times New Roman" pitchFamily="18" charset="0"/>
              </a:rPr>
              <a:t> – Lithium-ion batteries release flammable electrolytes and toxic gases.</a:t>
            </a:r>
          </a:p>
          <a:p>
            <a:pPr lvl="1" algn="just">
              <a:buFont typeface="Arial" pitchFamily="34" charset="0"/>
              <a:buChar char="•"/>
            </a:pPr>
            <a:r>
              <a:rPr lang="en-IN" sz="1600" b="1" dirty="0" smtClean="0">
                <a:latin typeface="Times New Roman" pitchFamily="18" charset="0"/>
                <a:cs typeface="Times New Roman" pitchFamily="18" charset="0"/>
              </a:rPr>
              <a:t>Rapid Spread</a:t>
            </a:r>
            <a:r>
              <a:rPr lang="en-IN" sz="1600" dirty="0" smtClean="0">
                <a:latin typeface="Times New Roman" pitchFamily="18" charset="0"/>
                <a:cs typeface="Times New Roman" pitchFamily="18" charset="0"/>
              </a:rPr>
              <a:t> – One failing cell can cascade to neighbouring cells (propagation).</a:t>
            </a:r>
          </a:p>
          <a:p>
            <a:pPr lvl="1" algn="just">
              <a:buFont typeface="Arial" pitchFamily="34" charset="0"/>
              <a:buChar char="•"/>
            </a:pPr>
            <a:r>
              <a:rPr lang="en-IN" sz="1600" b="1" dirty="0" smtClean="0">
                <a:latin typeface="Times New Roman" pitchFamily="18" charset="0"/>
                <a:cs typeface="Times New Roman" pitchFamily="18" charset="0"/>
              </a:rPr>
              <a:t>Difficult to Extinguish</a:t>
            </a:r>
            <a:r>
              <a:rPr lang="en-IN" sz="1600" dirty="0" smtClean="0">
                <a:latin typeface="Times New Roman" pitchFamily="18" charset="0"/>
                <a:cs typeface="Times New Roman" pitchFamily="18" charset="0"/>
              </a:rPr>
              <a:t> – Traditional fire extinguishers are often ineffective; large amounts of water or specialized methods are needed</a:t>
            </a:r>
          </a:p>
          <a:p>
            <a:pPr algn="just">
              <a:buFont typeface="Wingdings" pitchFamily="2" charset="2"/>
              <a:buChar char="§"/>
            </a:pPr>
            <a:endParaRPr lang="en-IN" sz="1800" dirty="0" smtClean="0">
              <a:latin typeface="Times New Roman" pitchFamily="18" charset="0"/>
              <a:cs typeface="Times New Roman" pitchFamily="18" charset="0"/>
            </a:endParaRPr>
          </a:p>
          <a:p>
            <a:pPr algn="just">
              <a:buNone/>
            </a:pP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457200" y="457200"/>
            <a:ext cx="8305800" cy="59436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2700" b="1" dirty="0" smtClean="0">
                <a:latin typeface="Times New Roman" pitchFamily="18" charset="0"/>
                <a:cs typeface="Times New Roman" pitchFamily="18" charset="0"/>
              </a:rPr>
              <a:t>Machine Learning Models Tested</a:t>
            </a:r>
            <a:r>
              <a:rPr lang="en-IN" dirty="0" smtClean="0"/>
              <a:t/>
            </a:r>
            <a:br>
              <a:rPr lang="en-IN" dirty="0" smtClean="0"/>
            </a:br>
            <a:endParaRPr lang="en-IN" dirty="0"/>
          </a:p>
        </p:txBody>
      </p:sp>
      <p:sp>
        <p:nvSpPr>
          <p:cNvPr id="3" name="Content Placeholder 2"/>
          <p:cNvSpPr>
            <a:spLocks noGrp="1"/>
          </p:cNvSpPr>
          <p:nvPr>
            <p:ph idx="1"/>
          </p:nvPr>
        </p:nvSpPr>
        <p:spPr>
          <a:xfrm>
            <a:off x="457200" y="914400"/>
            <a:ext cx="8229600" cy="5791200"/>
          </a:xfrm>
        </p:spPr>
        <p:txBody>
          <a:bodyPr>
            <a:noAutofit/>
          </a:bodyPr>
          <a:lstStyle/>
          <a:p>
            <a:pPr>
              <a:buFont typeface="Wingdings" pitchFamily="2" charset="2"/>
              <a:buChar char="§"/>
            </a:pPr>
            <a:r>
              <a:rPr lang="en-IN" sz="1600" b="1" dirty="0" smtClean="0">
                <a:latin typeface="Times New Roman" pitchFamily="18" charset="0"/>
                <a:cs typeface="Times New Roman" pitchFamily="18" charset="0"/>
              </a:rPr>
              <a:t>Models Compared:</a:t>
            </a:r>
            <a:endParaRPr lang="en-IN" sz="1600"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 Linear Regression (Baseline)</a:t>
            </a:r>
          </a:p>
          <a:p>
            <a:r>
              <a:rPr lang="en-IN" sz="1600" dirty="0" smtClean="0">
                <a:latin typeface="Times New Roman" pitchFamily="18" charset="0"/>
                <a:cs typeface="Times New Roman" pitchFamily="18" charset="0"/>
              </a:rPr>
              <a:t> Random Forest Regressor </a:t>
            </a:r>
          </a:p>
          <a:p>
            <a:r>
              <a:rPr lang="en-IN" sz="1600" dirty="0" smtClean="0">
                <a:latin typeface="Times New Roman" pitchFamily="18" charset="0"/>
                <a:cs typeface="Times New Roman" pitchFamily="18" charset="0"/>
              </a:rPr>
              <a:t> XGBoost</a:t>
            </a:r>
          </a:p>
          <a:p>
            <a:r>
              <a:rPr lang="en-IN" sz="1600" dirty="0" smtClean="0">
                <a:latin typeface="Times New Roman" pitchFamily="18" charset="0"/>
                <a:cs typeface="Times New Roman" pitchFamily="18" charset="0"/>
              </a:rPr>
              <a:t> Gradient Boosting Regressor (GBR)</a:t>
            </a:r>
            <a:br>
              <a:rPr lang="en-IN" sz="1600" dirty="0" smtClean="0">
                <a:latin typeface="Times New Roman" pitchFamily="18" charset="0"/>
                <a:cs typeface="Times New Roman" pitchFamily="18" charset="0"/>
              </a:rPr>
            </a:br>
            <a:endParaRPr lang="en-IN" sz="1600" dirty="0" smtClean="0">
              <a:latin typeface="Times New Roman" pitchFamily="18" charset="0"/>
              <a:cs typeface="Times New Roman" pitchFamily="18" charset="0"/>
            </a:endParaRPr>
          </a:p>
          <a:p>
            <a:pPr>
              <a:buFont typeface="Wingdings" pitchFamily="2" charset="2"/>
              <a:buChar char="§"/>
            </a:pPr>
            <a:r>
              <a:rPr lang="en-US" sz="1600" b="1" dirty="0" smtClean="0">
                <a:latin typeface="Times New Roman" pitchFamily="18" charset="0"/>
                <a:cs typeface="Times New Roman" pitchFamily="18" charset="0"/>
              </a:rPr>
              <a:t>Linear Regression</a:t>
            </a:r>
            <a:endParaRPr lang="en-IN" sz="1600" b="1"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Linear Regression functions as the base statistical technique which explains the connexion between dependent and independent variables. The model applies a linear relationship according to the following mathematical form [23]</a:t>
            </a:r>
            <a:br>
              <a:rPr lang="en-IN" sz="1600" dirty="0" smtClean="0">
                <a:latin typeface="Times New Roman" pitchFamily="18" charset="0"/>
                <a:cs typeface="Times New Roman" pitchFamily="18" charset="0"/>
              </a:rPr>
            </a:br>
            <a:r>
              <a:rPr lang="en-IN" sz="1600" dirty="0" smtClean="0">
                <a:latin typeface="Times New Roman" pitchFamily="18" charset="0"/>
                <a:cs typeface="Times New Roman" pitchFamily="18" charset="0"/>
              </a:rPr>
              <a:t>y = β₀ + β₁x₁ + β₂x₂ + ... + βₙxₙ + ε</a:t>
            </a:r>
          </a:p>
          <a:p>
            <a:pPr>
              <a:buNone/>
            </a:pPr>
            <a:r>
              <a:rPr lang="en-IN" sz="1600" dirty="0" smtClean="0">
                <a:latin typeface="Times New Roman" pitchFamily="18" charset="0"/>
                <a:cs typeface="Times New Roman" pitchFamily="18" charset="0"/>
              </a:rPr>
              <a:t>       Where:</a:t>
            </a:r>
          </a:p>
          <a:p>
            <a:pPr>
              <a:buNone/>
            </a:pPr>
            <a:r>
              <a:rPr lang="en-IN" sz="1600" dirty="0" smtClean="0">
                <a:latin typeface="Times New Roman" pitchFamily="18" charset="0"/>
                <a:cs typeface="Times New Roman" pitchFamily="18" charset="0"/>
              </a:rPr>
              <a:t>      - y is the target variable.</a:t>
            </a:r>
          </a:p>
          <a:p>
            <a:pPr>
              <a:buNone/>
            </a:pPr>
            <a:r>
              <a:rPr lang="en-IN" sz="1600" dirty="0" smtClean="0">
                <a:latin typeface="Times New Roman" pitchFamily="18" charset="0"/>
                <a:cs typeface="Times New Roman" pitchFamily="18" charset="0"/>
              </a:rPr>
              <a:t>      - β₀ is the intercept.</a:t>
            </a:r>
          </a:p>
          <a:p>
            <a:pPr>
              <a:buNone/>
            </a:pPr>
            <a:r>
              <a:rPr lang="en-IN" sz="1600" dirty="0" smtClean="0">
                <a:latin typeface="Times New Roman" pitchFamily="18" charset="0"/>
                <a:cs typeface="Times New Roman" pitchFamily="18" charset="0"/>
              </a:rPr>
              <a:t>      - βᵢ are the coefficients for independent variables xᵢ.</a:t>
            </a:r>
          </a:p>
          <a:p>
            <a:pPr>
              <a:buNone/>
            </a:pPr>
            <a:r>
              <a:rPr lang="en-IN" sz="1600" dirty="0" smtClean="0">
                <a:latin typeface="Times New Roman" pitchFamily="18" charset="0"/>
                <a:cs typeface="Times New Roman" pitchFamily="18" charset="0"/>
              </a:rPr>
              <a:t>      - ε is the error term.</a:t>
            </a:r>
            <a:br>
              <a:rPr lang="en-IN" sz="1600" dirty="0" smtClean="0">
                <a:latin typeface="Times New Roman" pitchFamily="18" charset="0"/>
                <a:cs typeface="Times New Roman" pitchFamily="18" charset="0"/>
              </a:rPr>
            </a:br>
            <a:r>
              <a:rPr lang="en-IN" sz="1600" dirty="0" smtClean="0">
                <a:latin typeface="Times New Roman" pitchFamily="18" charset="0"/>
                <a:cs typeface="Times New Roman" pitchFamily="18" charset="0"/>
              </a:rPr>
              <a:t>Residual Sum of Squares enters as the main objective to reach minimal values which represent the difference between actual and forecasted values. The technique operates commonly because it delivers straightforward logic combined with high interpretability together with efficient computations.</a:t>
            </a:r>
          </a:p>
          <a:p>
            <a:pPr>
              <a:buNone/>
            </a:pPr>
            <a:endParaRPr lang="en-IN" sz="3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6553200"/>
          </a:xfrm>
        </p:spPr>
        <p:txBody>
          <a:bodyPr>
            <a:noAutofit/>
          </a:bodyPr>
          <a:lstStyle/>
          <a:p>
            <a:pPr>
              <a:buFont typeface="Wingdings" pitchFamily="2" charset="2"/>
              <a:buChar char="§"/>
            </a:pPr>
            <a:r>
              <a:rPr lang="en-IN" sz="1600" b="1" dirty="0" smtClean="0">
                <a:latin typeface="Times New Roman" pitchFamily="18" charset="0"/>
                <a:cs typeface="Times New Roman" pitchFamily="18" charset="0"/>
              </a:rPr>
              <a:t>Random Forest Regressor</a:t>
            </a:r>
            <a:endParaRPr lang="en-IN" sz="1600"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An ensemble learning method based on decision trees exists in the form of Random Forest Regressor. The training procedure generates various decision trees after which the model aggregates their output results through averaging for regression purposes to achieve better prediction quality. Key features include: [24]  </a:t>
            </a:r>
            <a:endParaRPr lang="en-IN" sz="1600" b="1"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Decision trees become more resistant to overfitting when numerous trees are built through this approach which helps handle complex interactions in large volumes of data.</a:t>
            </a:r>
          </a:p>
          <a:p>
            <a:pPr>
              <a:buNone/>
            </a:pPr>
            <a:endParaRPr lang="en-IN" sz="1600" b="1" dirty="0" smtClean="0">
              <a:latin typeface="Times New Roman" pitchFamily="18" charset="0"/>
              <a:cs typeface="Times New Roman" pitchFamily="18" charset="0"/>
            </a:endParaRPr>
          </a:p>
          <a:p>
            <a:pPr>
              <a:buFont typeface="Wingdings" pitchFamily="2" charset="2"/>
              <a:buChar char="§"/>
            </a:pPr>
            <a:r>
              <a:rPr lang="en-US" sz="1600" b="1" dirty="0" smtClean="0">
                <a:latin typeface="Times New Roman" pitchFamily="18" charset="0"/>
                <a:cs typeface="Times New Roman" pitchFamily="18" charset="0"/>
              </a:rPr>
              <a:t>XGBoost Regressor</a:t>
            </a:r>
            <a:endParaRPr lang="en-IN" sz="1600" b="1"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XGBoost serves as a fast and productive implementation of gradient boosting which offers high scalability benefits [25]. The custom loss function optimization through gradient descent contains regularization terms which stop the model from overfitting. </a:t>
            </a:r>
          </a:p>
          <a:p>
            <a:r>
              <a:rPr lang="en-IN" sz="1600" dirty="0" smtClean="0">
                <a:latin typeface="Times New Roman" pitchFamily="18" charset="0"/>
                <a:cs typeface="Times New Roman" pitchFamily="18" charset="0"/>
              </a:rPr>
              <a:t>XGBoost has gained fame through its successful competitions at Kaggle such as its ability to work with different dataset structures.</a:t>
            </a:r>
          </a:p>
          <a:p>
            <a:endParaRPr lang="en-IN" sz="1600" dirty="0" smtClean="0">
              <a:latin typeface="Times New Roman" pitchFamily="18" charset="0"/>
              <a:cs typeface="Times New Roman" pitchFamily="18" charset="0"/>
            </a:endParaRPr>
          </a:p>
          <a:p>
            <a:pPr>
              <a:buFont typeface="Wingdings" pitchFamily="2" charset="2"/>
              <a:buChar char="§"/>
            </a:pPr>
            <a:r>
              <a:rPr lang="en-US" sz="1600" b="1" dirty="0" smtClean="0">
                <a:latin typeface="Times New Roman" pitchFamily="18" charset="0"/>
                <a:cs typeface="Times New Roman" pitchFamily="18" charset="0"/>
              </a:rPr>
              <a:t>Gradient Boosting Regressor</a:t>
            </a:r>
            <a:endParaRPr lang="en-IN" sz="1600" b="1"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Gradient Boosting Regressor builds multiple models one after another through loss function minimization. A weak learner such as a shallow decision tree gets fitted to the negative gradient of the loss function during each step of the algorithm. Loss Function Optimization Focuses on areas with high prediction error. A strong model emerges by combining weak learners through the process of Additive Modelling. The learning rate adjusts the weight of weak learner additions so the model avoids overfitting. Gradient Boosting works excellently with complex data relationships but demands precise optimization of its hyper parameters according to literature [26].</a:t>
            </a:r>
          </a:p>
          <a:p>
            <a:pPr>
              <a:buNone/>
            </a:pPr>
            <a:endParaRPr lang="en-IN" sz="3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2400" b="1" dirty="0" smtClean="0">
                <a:latin typeface="Times New Roman" pitchFamily="18" charset="0"/>
                <a:cs typeface="Times New Roman" pitchFamily="18" charset="0"/>
              </a:rPr>
              <a:t> Key Parameters for Fire Risk Prediction</a:t>
            </a:r>
            <a:r>
              <a:rPr lang="en-IN" dirty="0" smtClean="0"/>
              <a:t/>
            </a:r>
            <a:br>
              <a:rPr lang="en-IN" dirty="0" smtClean="0"/>
            </a:br>
            <a:endParaRPr lang="en-IN" dirty="0"/>
          </a:p>
        </p:txBody>
      </p:sp>
      <p:sp>
        <p:nvSpPr>
          <p:cNvPr id="3" name="Content Placeholder 2"/>
          <p:cNvSpPr>
            <a:spLocks noGrp="1"/>
          </p:cNvSpPr>
          <p:nvPr>
            <p:ph idx="1"/>
          </p:nvPr>
        </p:nvSpPr>
        <p:spPr>
          <a:xfrm>
            <a:off x="457200" y="1600200"/>
            <a:ext cx="8534400" cy="4525963"/>
          </a:xfrm>
        </p:spPr>
        <p:txBody>
          <a:bodyPr>
            <a:normAutofit/>
          </a:bodyPr>
          <a:lstStyle/>
          <a:p>
            <a:r>
              <a:rPr lang="en-IN" sz="1600" b="1" dirty="0" smtClean="0">
                <a:latin typeface="Times New Roman" pitchFamily="18" charset="0"/>
                <a:cs typeface="Times New Roman" pitchFamily="18" charset="0"/>
              </a:rPr>
              <a:t>Validation Method:</a:t>
            </a:r>
            <a:endParaRPr lang="en-IN" sz="1600" dirty="0" smtClean="0">
              <a:latin typeface="Times New Roman" pitchFamily="18" charset="0"/>
              <a:cs typeface="Times New Roman" pitchFamily="18" charset="0"/>
            </a:endParaRPr>
          </a:p>
          <a:p>
            <a:pPr>
              <a:buNone/>
            </a:pPr>
            <a:r>
              <a:rPr lang="en-IN" sz="1600" dirty="0" smtClean="0">
                <a:latin typeface="Times New Roman" pitchFamily="18" charset="0"/>
                <a:cs typeface="Times New Roman" pitchFamily="18" charset="0"/>
              </a:rPr>
              <a:t>      Cross-validation to ensure model robustness.</a:t>
            </a:r>
          </a:p>
          <a:p>
            <a:pPr>
              <a:buNone/>
            </a:pPr>
            <a:endParaRPr lang="en-IN" sz="1600" dirty="0" smtClean="0">
              <a:latin typeface="Times New Roman" pitchFamily="18" charset="0"/>
              <a:cs typeface="Times New Roman" pitchFamily="18" charset="0"/>
            </a:endParaRPr>
          </a:p>
          <a:p>
            <a:r>
              <a:rPr lang="en-IN" sz="1600" b="1" dirty="0" smtClean="0">
                <a:latin typeface="Times New Roman" pitchFamily="18" charset="0"/>
                <a:cs typeface="Times New Roman" pitchFamily="18" charset="0"/>
              </a:rPr>
              <a:t>Data &amp; Parameters:</a:t>
            </a:r>
            <a:endParaRPr lang="en-IN" sz="1600" dirty="0" smtClean="0">
              <a:latin typeface="Times New Roman" pitchFamily="18" charset="0"/>
              <a:cs typeface="Times New Roman" pitchFamily="18" charset="0"/>
            </a:endParaRPr>
          </a:p>
          <a:p>
            <a:r>
              <a:rPr lang="en-IN" sz="1600" b="1" dirty="0" smtClean="0">
                <a:latin typeface="Times New Roman" pitchFamily="18" charset="0"/>
                <a:cs typeface="Times New Roman" pitchFamily="18" charset="0"/>
              </a:rPr>
              <a:t>Dataset:</a:t>
            </a:r>
            <a:r>
              <a:rPr lang="en-IN" sz="1600" dirty="0" smtClean="0">
                <a:latin typeface="Times New Roman" pitchFamily="18" charset="0"/>
                <a:cs typeface="Times New Roman" pitchFamily="18" charset="0"/>
              </a:rPr>
              <a:t> 50,000 observations.</a:t>
            </a:r>
          </a:p>
          <a:p>
            <a:pPr>
              <a:buNone/>
            </a:pPr>
            <a:endParaRPr lang="en-IN" sz="1600" dirty="0" smtClean="0">
              <a:latin typeface="Times New Roman" pitchFamily="18" charset="0"/>
              <a:cs typeface="Times New Roman" pitchFamily="18" charset="0"/>
            </a:endParaRPr>
          </a:p>
          <a:p>
            <a:r>
              <a:rPr lang="en-IN" sz="1600" b="1" dirty="0" smtClean="0">
                <a:latin typeface="Times New Roman" pitchFamily="18" charset="0"/>
                <a:cs typeface="Times New Roman" pitchFamily="18" charset="0"/>
              </a:rPr>
              <a:t>Input Features:</a:t>
            </a:r>
            <a:endParaRPr lang="en-IN" sz="1600" dirty="0" smtClean="0">
              <a:latin typeface="Times New Roman" pitchFamily="18" charset="0"/>
              <a:cs typeface="Times New Roman" pitchFamily="18" charset="0"/>
            </a:endParaRPr>
          </a:p>
          <a:p>
            <a:pPr lvl="1"/>
            <a:r>
              <a:rPr lang="en-IN" sz="1600" dirty="0" smtClean="0">
                <a:latin typeface="Times New Roman" pitchFamily="18" charset="0"/>
                <a:cs typeface="Times New Roman" pitchFamily="18" charset="0"/>
              </a:rPr>
              <a:t>State of Charge (SoC).</a:t>
            </a:r>
          </a:p>
          <a:p>
            <a:pPr lvl="1"/>
            <a:r>
              <a:rPr lang="en-IN" sz="1600" dirty="0" smtClean="0">
                <a:latin typeface="Times New Roman" pitchFamily="18" charset="0"/>
                <a:cs typeface="Times New Roman" pitchFamily="18" charset="0"/>
              </a:rPr>
              <a:t>Temperature.</a:t>
            </a:r>
          </a:p>
          <a:p>
            <a:pPr lvl="1"/>
            <a:r>
              <a:rPr lang="en-IN" sz="1600" dirty="0" smtClean="0">
                <a:latin typeface="Times New Roman" pitchFamily="18" charset="0"/>
                <a:cs typeface="Times New Roman" pitchFamily="18" charset="0"/>
              </a:rPr>
              <a:t>Current.</a:t>
            </a:r>
          </a:p>
          <a:p>
            <a:pPr lvl="1"/>
            <a:r>
              <a:rPr lang="en-IN" sz="1600" dirty="0" smtClean="0">
                <a:latin typeface="Times New Roman" pitchFamily="18" charset="0"/>
                <a:cs typeface="Times New Roman" pitchFamily="18" charset="0"/>
              </a:rPr>
              <a:t>Voltage.</a:t>
            </a:r>
          </a:p>
          <a:p>
            <a:r>
              <a:rPr lang="en-IN" sz="1600" b="1" dirty="0" smtClean="0">
                <a:latin typeface="Times New Roman" pitchFamily="18" charset="0"/>
                <a:cs typeface="Times New Roman" pitchFamily="18" charset="0"/>
              </a:rPr>
              <a:t>Output:</a:t>
            </a:r>
            <a:r>
              <a:rPr lang="en-IN" sz="1600" dirty="0" smtClean="0">
                <a:latin typeface="Times New Roman" pitchFamily="18" charset="0"/>
                <a:cs typeface="Times New Roman" pitchFamily="18" charset="0"/>
              </a:rPr>
              <a:t> Fire risk (quantified as a regression target).</a:t>
            </a:r>
          </a:p>
          <a:p>
            <a:pPr marL="514350" indent="-514350">
              <a:buNone/>
            </a:pPr>
            <a:endParaRPr lang="en-IN" sz="1600" dirty="0" smtClean="0">
              <a:latin typeface="Times New Roman" pitchFamily="18" charset="0"/>
              <a:cs typeface="Times New Roman" pitchFamily="18" charset="0"/>
            </a:endParaRPr>
          </a:p>
          <a:p>
            <a:pPr algn="just">
              <a:buNone/>
            </a:pPr>
            <a:r>
              <a:rPr lang="en-IN" sz="1600" dirty="0" smtClean="0">
                <a:latin typeface="Times New Roman" pitchFamily="18" charset="0"/>
                <a:cs typeface="Times New Roman" pitchFamily="18" charset="0"/>
              </a:rPr>
              <a:t>       These parameters are directly linked to battery health and thermal stability.</a:t>
            </a:r>
          </a:p>
          <a:p>
            <a:pPr algn="just">
              <a:buNone/>
            </a:pPr>
            <a:endParaRPr lang="en-IN" sz="1600" dirty="0" smtClean="0">
              <a:latin typeface="Times New Roman" pitchFamily="18" charset="0"/>
              <a:cs typeface="Times New Roman" pitchFamily="18" charset="0"/>
            </a:endParaRPr>
          </a:p>
          <a:p>
            <a:pPr algn="just">
              <a:buNone/>
            </a:pPr>
            <a:endParaRPr lang="en-IN" sz="1600" dirty="0" smtClean="0">
              <a:latin typeface="Times New Roman" pitchFamily="18" charset="0"/>
              <a:cs typeface="Times New Roman" pitchFamily="18" charset="0"/>
            </a:endParaRPr>
          </a:p>
          <a:p>
            <a:pPr algn="just">
              <a:buNone/>
            </a:pPr>
            <a:endParaRPr lang="en-IN" sz="3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324600"/>
          </a:xfrm>
        </p:spPr>
        <p:txBody>
          <a:bodyPr>
            <a:noAutofit/>
          </a:bodyPr>
          <a:lstStyle/>
          <a:p>
            <a:r>
              <a:rPr lang="en-IN" sz="1600" b="1" dirty="0" smtClean="0">
                <a:latin typeface="Times New Roman" pitchFamily="18" charset="0"/>
                <a:cs typeface="Times New Roman" pitchFamily="18" charset="0"/>
              </a:rPr>
              <a:t>Data Collection:</a:t>
            </a:r>
            <a:r>
              <a:rPr lang="en-IN" sz="1600" dirty="0" smtClean="0">
                <a:latin typeface="Times New Roman" pitchFamily="18" charset="0"/>
                <a:cs typeface="Times New Roman" pitchFamily="18" charset="0"/>
              </a:rPr>
              <a:t> 50,000 observations of SoC, Temp, Current, Voltage.</a:t>
            </a:r>
          </a:p>
          <a:p>
            <a:r>
              <a:rPr lang="en-IN" sz="1600" b="1" dirty="0" smtClean="0">
                <a:latin typeface="Times New Roman" pitchFamily="18" charset="0"/>
                <a:cs typeface="Times New Roman" pitchFamily="18" charset="0"/>
              </a:rPr>
              <a:t>Model Training:</a:t>
            </a:r>
            <a:r>
              <a:rPr lang="en-IN" sz="1600" dirty="0" smtClean="0">
                <a:latin typeface="Times New Roman" pitchFamily="18" charset="0"/>
                <a:cs typeface="Times New Roman" pitchFamily="18" charset="0"/>
              </a:rPr>
              <a:t> Train and validate using cross-validation.</a:t>
            </a:r>
          </a:p>
          <a:p>
            <a:r>
              <a:rPr lang="en-IN" sz="1600" b="1" dirty="0" smtClean="0">
                <a:latin typeface="Times New Roman" pitchFamily="18" charset="0"/>
                <a:cs typeface="Times New Roman" pitchFamily="18" charset="0"/>
              </a:rPr>
              <a:t>Performance Metrics:</a:t>
            </a:r>
            <a:r>
              <a:rPr lang="en-IN" sz="1600" dirty="0" smtClean="0">
                <a:latin typeface="Times New Roman" pitchFamily="18" charset="0"/>
                <a:cs typeface="Times New Roman" pitchFamily="18" charset="0"/>
              </a:rPr>
              <a:t> RMSE, MAE, R², Explained Variance.</a:t>
            </a:r>
          </a:p>
          <a:p>
            <a:pPr>
              <a:buNone/>
            </a:pPr>
            <a:endParaRPr lang="en-IN" sz="1600" dirty="0" smtClean="0">
              <a:latin typeface="Times New Roman" pitchFamily="18" charset="0"/>
              <a:cs typeface="Times New Roman" pitchFamily="18" charset="0"/>
            </a:endParaRPr>
          </a:p>
          <a:p>
            <a:pPr>
              <a:buFont typeface="+mj-lt"/>
              <a:buAutoNum type="arabicPeriod"/>
            </a:pPr>
            <a:r>
              <a:rPr lang="en-IN" sz="1600" b="1" dirty="0" smtClean="0">
                <a:latin typeface="Times New Roman" pitchFamily="18" charset="0"/>
                <a:cs typeface="Times New Roman" pitchFamily="18" charset="0"/>
              </a:rPr>
              <a:t>RMSE (Root Mean Squared Error)</a:t>
            </a:r>
          </a:p>
          <a:p>
            <a:r>
              <a:rPr lang="en-IN" sz="1600" dirty="0" smtClean="0">
                <a:latin typeface="Times New Roman" pitchFamily="18" charset="0"/>
                <a:cs typeface="Times New Roman" pitchFamily="18" charset="0"/>
              </a:rPr>
              <a:t>Measures the average magnitude of prediction errors.</a:t>
            </a:r>
          </a:p>
          <a:p>
            <a:r>
              <a:rPr lang="en-IN" sz="1600" dirty="0" smtClean="0">
                <a:latin typeface="Times New Roman" pitchFamily="18" charset="0"/>
                <a:cs typeface="Times New Roman" pitchFamily="18" charset="0"/>
              </a:rPr>
              <a:t>Interpretation: Lower values = better fit (sensitive to outliers).</a:t>
            </a:r>
          </a:p>
          <a:p>
            <a:r>
              <a:rPr lang="en-IN" sz="1600" dirty="0" smtClean="0">
                <a:latin typeface="Times New Roman" pitchFamily="18" charset="0"/>
                <a:cs typeface="Times New Roman" pitchFamily="18" charset="0"/>
              </a:rPr>
              <a:t>Formula- </a:t>
            </a:r>
          </a:p>
          <a:p>
            <a:endParaRPr lang="en-IN" sz="1600" dirty="0" smtClean="0">
              <a:latin typeface="Times New Roman" pitchFamily="18" charset="0"/>
              <a:cs typeface="Times New Roman" pitchFamily="18" charset="0"/>
            </a:endParaRPr>
          </a:p>
          <a:p>
            <a:pPr>
              <a:buNone/>
            </a:pPr>
            <a:endParaRPr lang="en-IN" sz="1600" dirty="0" smtClean="0">
              <a:latin typeface="Times New Roman" pitchFamily="18" charset="0"/>
              <a:cs typeface="Times New Roman" pitchFamily="18" charset="0"/>
            </a:endParaRPr>
          </a:p>
          <a:p>
            <a:pPr>
              <a:buNone/>
            </a:pPr>
            <a:r>
              <a:rPr lang="en-IN" sz="1600" b="1" dirty="0" smtClean="0">
                <a:latin typeface="Times New Roman" pitchFamily="18" charset="0"/>
                <a:cs typeface="Times New Roman" pitchFamily="18" charset="0"/>
              </a:rPr>
              <a:t>2.     MAE (Mean Absolute Error)</a:t>
            </a:r>
          </a:p>
          <a:p>
            <a:r>
              <a:rPr lang="en-IN" sz="1600" dirty="0" smtClean="0">
                <a:latin typeface="Times New Roman" pitchFamily="18" charset="0"/>
                <a:cs typeface="Times New Roman" pitchFamily="18" charset="0"/>
              </a:rPr>
              <a:t>Average of absolute differences between predicted and actual values.</a:t>
            </a:r>
          </a:p>
          <a:p>
            <a:r>
              <a:rPr lang="en-IN" sz="1600" b="1" dirty="0" smtClean="0">
                <a:latin typeface="Times New Roman" pitchFamily="18" charset="0"/>
                <a:cs typeface="Times New Roman" pitchFamily="18" charset="0"/>
              </a:rPr>
              <a:t>Interpretation:</a:t>
            </a:r>
            <a:r>
              <a:rPr lang="en-IN" sz="1600" dirty="0" smtClean="0">
                <a:latin typeface="Times New Roman" pitchFamily="18" charset="0"/>
                <a:cs typeface="Times New Roman" pitchFamily="18" charset="0"/>
              </a:rPr>
              <a:t> More robust to outliers than RMSE.</a:t>
            </a:r>
          </a:p>
          <a:p>
            <a:r>
              <a:rPr lang="en-IN" sz="1600" b="1" dirty="0" smtClean="0">
                <a:latin typeface="Times New Roman" pitchFamily="18" charset="0"/>
                <a:cs typeface="Times New Roman" pitchFamily="18" charset="0"/>
              </a:rPr>
              <a:t>Formula:</a:t>
            </a:r>
            <a:r>
              <a:rPr lang="en-IN" sz="1600" dirty="0" smtClean="0">
                <a:latin typeface="Times New Roman" pitchFamily="18" charset="0"/>
                <a:cs typeface="Times New Roman" pitchFamily="18" charset="0"/>
              </a:rPr>
              <a:t> </a:t>
            </a:r>
          </a:p>
          <a:p>
            <a:endParaRPr lang="en-IN" sz="1600" dirty="0" smtClean="0">
              <a:latin typeface="Times New Roman" pitchFamily="18" charset="0"/>
              <a:cs typeface="Times New Roman" pitchFamily="18" charset="0"/>
            </a:endParaRPr>
          </a:p>
          <a:p>
            <a:endParaRPr lang="en-IN" sz="1600" dirty="0" smtClean="0">
              <a:latin typeface="Times New Roman" pitchFamily="18" charset="0"/>
              <a:cs typeface="Times New Roman" pitchFamily="18" charset="0"/>
            </a:endParaRPr>
          </a:p>
          <a:p>
            <a:pPr>
              <a:buNone/>
            </a:pPr>
            <a:endParaRPr lang="en-IN" sz="1600" dirty="0">
              <a:latin typeface="Times New Roman" pitchFamily="18" charset="0"/>
              <a:cs typeface="Times New Roman" pitchFamily="18" charset="0"/>
            </a:endParaRPr>
          </a:p>
        </p:txBody>
      </p:sp>
      <p:pic>
        <p:nvPicPr>
          <p:cNvPr id="5" name="Picture 4" descr="Screenshot 2025-05-24 194053.png"/>
          <p:cNvPicPr>
            <a:picLocks noChangeAspect="1"/>
          </p:cNvPicPr>
          <p:nvPr/>
        </p:nvPicPr>
        <p:blipFill>
          <a:blip r:embed="rId2" cstate="print"/>
          <a:stretch>
            <a:fillRect/>
          </a:stretch>
        </p:blipFill>
        <p:spPr>
          <a:xfrm>
            <a:off x="1600200" y="2209800"/>
            <a:ext cx="1724266" cy="562053"/>
          </a:xfrm>
          <a:prstGeom prst="rect">
            <a:avLst/>
          </a:prstGeom>
        </p:spPr>
      </p:pic>
      <p:pic>
        <p:nvPicPr>
          <p:cNvPr id="6" name="Picture 5" descr="MAE.png"/>
          <p:cNvPicPr>
            <a:picLocks noChangeAspect="1"/>
          </p:cNvPicPr>
          <p:nvPr/>
        </p:nvPicPr>
        <p:blipFill>
          <a:blip r:embed="rId3" cstate="print"/>
          <a:stretch>
            <a:fillRect/>
          </a:stretch>
        </p:blipFill>
        <p:spPr>
          <a:xfrm>
            <a:off x="1981200" y="4343400"/>
            <a:ext cx="1600200" cy="53721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57200" y="381000"/>
            <a:ext cx="8229600" cy="5745163"/>
          </a:xfrm>
        </p:spPr>
        <p:txBody>
          <a:bodyPr>
            <a:normAutofit/>
          </a:bodyPr>
          <a:lstStyle/>
          <a:p>
            <a:pPr>
              <a:buAutoNum type="arabicPeriod" startAt="3"/>
            </a:pPr>
            <a:r>
              <a:rPr lang="en-IN" sz="1600" b="1" dirty="0" smtClean="0">
                <a:latin typeface="Times New Roman" pitchFamily="18" charset="0"/>
                <a:cs typeface="Times New Roman" pitchFamily="18" charset="0"/>
              </a:rPr>
              <a:t> R² (R-Squared, Coefficient of Determination)</a:t>
            </a:r>
          </a:p>
          <a:p>
            <a:r>
              <a:rPr lang="en-IN" sz="1600" dirty="0" smtClean="0">
                <a:latin typeface="Times New Roman" pitchFamily="18" charset="0"/>
                <a:cs typeface="Times New Roman" pitchFamily="18" charset="0"/>
              </a:rPr>
              <a:t>Proportion of variance in the dependent variable explained by the model.</a:t>
            </a:r>
          </a:p>
          <a:p>
            <a:r>
              <a:rPr lang="en-IN" sz="1600" b="1" dirty="0" smtClean="0">
                <a:latin typeface="Times New Roman" pitchFamily="18" charset="0"/>
                <a:cs typeface="Times New Roman" pitchFamily="18" charset="0"/>
              </a:rPr>
              <a:t>Interpretation: </a:t>
            </a:r>
            <a:r>
              <a:rPr lang="en-IN" sz="1600" dirty="0" smtClean="0">
                <a:latin typeface="Times New Roman" pitchFamily="18" charset="0"/>
                <a:cs typeface="Times New Roman" pitchFamily="18" charset="0"/>
              </a:rPr>
              <a:t>0 (no fit) to 1 (perfect fit); can be negative if worse than a horizontal line.</a:t>
            </a:r>
          </a:p>
          <a:p>
            <a:r>
              <a:rPr lang="en-IN" sz="1600" b="1" dirty="0" smtClean="0">
                <a:latin typeface="Times New Roman" pitchFamily="18" charset="0"/>
                <a:cs typeface="Times New Roman" pitchFamily="18" charset="0"/>
              </a:rPr>
              <a:t>Formula: </a:t>
            </a:r>
          </a:p>
          <a:p>
            <a:pPr>
              <a:buNone/>
            </a:pPr>
            <a:endParaRPr lang="en-IN" sz="1600" b="1" dirty="0" smtClean="0">
              <a:latin typeface="Times New Roman" pitchFamily="18" charset="0"/>
              <a:cs typeface="Times New Roman" pitchFamily="18" charset="0"/>
            </a:endParaRPr>
          </a:p>
          <a:p>
            <a:pPr>
              <a:buNone/>
            </a:pPr>
            <a:endParaRPr lang="en-IN" sz="1600" b="1" dirty="0" smtClean="0">
              <a:latin typeface="Times New Roman" pitchFamily="18" charset="0"/>
              <a:cs typeface="Times New Roman" pitchFamily="18" charset="0"/>
            </a:endParaRPr>
          </a:p>
          <a:p>
            <a:pPr>
              <a:buNone/>
            </a:pPr>
            <a:endParaRPr lang="en-IN" sz="1600" b="1" dirty="0" smtClean="0">
              <a:latin typeface="Times New Roman" pitchFamily="18" charset="0"/>
              <a:cs typeface="Times New Roman" pitchFamily="18" charset="0"/>
            </a:endParaRPr>
          </a:p>
          <a:p>
            <a:pPr>
              <a:buNone/>
            </a:pPr>
            <a:r>
              <a:rPr lang="en-IN" sz="1600" b="1" dirty="0" smtClean="0">
                <a:latin typeface="Times New Roman" pitchFamily="18" charset="0"/>
                <a:cs typeface="Times New Roman" pitchFamily="18" charset="0"/>
              </a:rPr>
              <a:t>4.    Explained Variance</a:t>
            </a:r>
            <a:endParaRPr lang="en-IN" sz="1600" dirty="0" smtClean="0">
              <a:latin typeface="Times New Roman" pitchFamily="18" charset="0"/>
              <a:cs typeface="Times New Roman" pitchFamily="18" charset="0"/>
            </a:endParaRPr>
          </a:p>
          <a:p>
            <a:r>
              <a:rPr lang="en-IN" sz="1600" dirty="0" smtClean="0">
                <a:latin typeface="Times New Roman" pitchFamily="18" charset="0"/>
                <a:cs typeface="Times New Roman" pitchFamily="18" charset="0"/>
              </a:rPr>
              <a:t>Measures the proportion of variance in the target explained by the model.</a:t>
            </a:r>
          </a:p>
          <a:p>
            <a:r>
              <a:rPr lang="en-IN" sz="1600" b="1" dirty="0" smtClean="0">
                <a:latin typeface="Times New Roman" pitchFamily="18" charset="0"/>
                <a:cs typeface="Times New Roman" pitchFamily="18" charset="0"/>
              </a:rPr>
              <a:t>Interpretation:</a:t>
            </a:r>
            <a:r>
              <a:rPr lang="en-IN" sz="1600" dirty="0" smtClean="0">
                <a:latin typeface="Times New Roman" pitchFamily="18" charset="0"/>
                <a:cs typeface="Times New Roman" pitchFamily="18" charset="0"/>
              </a:rPr>
              <a:t> Similar to R² but unbiased if the model has no intercept.</a:t>
            </a:r>
          </a:p>
          <a:p>
            <a:r>
              <a:rPr lang="en-IN" sz="1600" b="1" dirty="0" smtClean="0">
                <a:latin typeface="Times New Roman" pitchFamily="18" charset="0"/>
                <a:cs typeface="Times New Roman" pitchFamily="18" charset="0"/>
              </a:rPr>
              <a:t>Formula: </a:t>
            </a:r>
            <a:endParaRPr lang="en-IN" sz="1600" dirty="0">
              <a:latin typeface="Times New Roman" pitchFamily="18" charset="0"/>
              <a:cs typeface="Times New Roman" pitchFamily="18" charset="0"/>
            </a:endParaRPr>
          </a:p>
        </p:txBody>
      </p:sp>
      <p:pic>
        <p:nvPicPr>
          <p:cNvPr id="6" name="Picture 5" descr="r sqare.png"/>
          <p:cNvPicPr>
            <a:picLocks noChangeAspect="1"/>
          </p:cNvPicPr>
          <p:nvPr/>
        </p:nvPicPr>
        <p:blipFill>
          <a:blip r:embed="rId2" cstate="print"/>
          <a:stretch>
            <a:fillRect/>
          </a:stretch>
        </p:blipFill>
        <p:spPr>
          <a:xfrm>
            <a:off x="1905000" y="1295400"/>
            <a:ext cx="1676400" cy="555099"/>
          </a:xfrm>
          <a:prstGeom prst="rect">
            <a:avLst/>
          </a:prstGeom>
        </p:spPr>
      </p:pic>
      <p:pic>
        <p:nvPicPr>
          <p:cNvPr id="7" name="Picture 6" descr="variance.png"/>
          <p:cNvPicPr>
            <a:picLocks noChangeAspect="1"/>
          </p:cNvPicPr>
          <p:nvPr/>
        </p:nvPicPr>
        <p:blipFill>
          <a:blip r:embed="rId3" cstate="print"/>
          <a:stretch>
            <a:fillRect/>
          </a:stretch>
        </p:blipFill>
        <p:spPr>
          <a:xfrm>
            <a:off x="1905001" y="3352800"/>
            <a:ext cx="1904999" cy="65834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IN" sz="2700" b="1" dirty="0" smtClean="0">
                <a:latin typeface="Times New Roman" pitchFamily="18" charset="0"/>
                <a:cs typeface="Times New Roman" pitchFamily="18" charset="0"/>
              </a:rPr>
              <a:t>Methodology</a:t>
            </a:r>
            <a:r>
              <a:rPr lang="en-IN" dirty="0" smtClean="0"/>
              <a:t/>
            </a:r>
            <a:br>
              <a:rPr lang="en-IN" dirty="0" smtClean="0"/>
            </a:br>
            <a:endParaRPr lang="en-IN" dirty="0"/>
          </a:p>
        </p:txBody>
      </p:sp>
      <p:sp>
        <p:nvSpPr>
          <p:cNvPr id="7169" name="Rectangle 1"/>
          <p:cNvSpPr>
            <a:spLocks noGrp="1" noChangeArrowheads="1"/>
          </p:cNvSpPr>
          <p:nvPr>
            <p:ph idx="1"/>
          </p:nvPr>
        </p:nvSpPr>
        <p:spPr bwMode="auto">
          <a:xfrm>
            <a:off x="381000" y="266229"/>
            <a:ext cx="8534399" cy="64017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US" sz="1000"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Fig. 1 Flowchart of the proposed methodology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 name="Picture 4" descr="flowchart .jpg"/>
          <p:cNvPicPr/>
          <p:nvPr/>
        </p:nvPicPr>
        <p:blipFill>
          <a:blip r:embed="rId2" cstate="print"/>
          <a:stretch>
            <a:fillRect/>
          </a:stretch>
        </p:blipFill>
        <p:spPr>
          <a:xfrm>
            <a:off x="1447800" y="609601"/>
            <a:ext cx="6055019" cy="56388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304800"/>
          </a:xfrm>
        </p:spPr>
        <p:txBody>
          <a:bodyPr>
            <a:normAutofit fontScale="90000"/>
          </a:bodyPr>
          <a:lstStyle/>
          <a:p>
            <a:r>
              <a:rPr lang="en-IN" sz="2400" dirty="0" smtClean="0">
                <a:latin typeface="Times New Roman" pitchFamily="18" charset="0"/>
                <a:cs typeface="Times New Roman" pitchFamily="18" charset="0"/>
              </a:rPr>
              <a:t>Exploratory Data Analysis</a:t>
            </a:r>
            <a:r>
              <a:rPr lang="en-IN" dirty="0" smtClean="0"/>
              <a:t/>
            </a:r>
            <a:br>
              <a:rPr lang="en-IN" dirty="0" smtClean="0"/>
            </a:br>
            <a:endParaRPr lang="en-IN" dirty="0"/>
          </a:p>
        </p:txBody>
      </p:sp>
      <p:sp>
        <p:nvSpPr>
          <p:cNvPr id="3" name="Content Placeholder 2"/>
          <p:cNvSpPr>
            <a:spLocks noGrp="1"/>
          </p:cNvSpPr>
          <p:nvPr>
            <p:ph idx="1"/>
          </p:nvPr>
        </p:nvSpPr>
        <p:spPr/>
        <p:txBody>
          <a:bodyPr>
            <a:normAutofit/>
          </a:bodyPr>
          <a:lstStyle/>
          <a:p>
            <a:endParaRPr lang="en-IN" dirty="0" smtClean="0"/>
          </a:p>
          <a:p>
            <a:endParaRPr lang="en-IN" dirty="0" smtClean="0"/>
          </a:p>
          <a:p>
            <a:endParaRPr lang="en-IN" dirty="0" smtClean="0"/>
          </a:p>
          <a:p>
            <a:endParaRPr lang="en-IN" dirty="0" smtClean="0"/>
          </a:p>
          <a:p>
            <a:endParaRPr lang="en-IN" dirty="0" smtClean="0"/>
          </a:p>
          <a:p>
            <a:endParaRPr lang="en-IN" dirty="0" smtClean="0"/>
          </a:p>
          <a:p>
            <a:endParaRPr lang="en-IN" dirty="0" smtClean="0"/>
          </a:p>
          <a:p>
            <a:pPr algn="ctr">
              <a:buNone/>
            </a:pPr>
            <a:r>
              <a:rPr lang="en-IN" sz="1400" dirty="0" smtClean="0">
                <a:latin typeface="Times New Roman" pitchFamily="18" charset="0"/>
                <a:cs typeface="Times New Roman" pitchFamily="18" charset="0"/>
              </a:rPr>
              <a:t>Figure 1- Exploratory Data Analysis for the 50000 observations considered</a:t>
            </a:r>
            <a:endParaRPr lang="en-IN" sz="1400" dirty="0">
              <a:latin typeface="Times New Roman" pitchFamily="18" charset="0"/>
              <a:cs typeface="Times New Roman" pitchFamily="18" charset="0"/>
            </a:endParaRPr>
          </a:p>
        </p:txBody>
      </p:sp>
      <p:pic>
        <p:nvPicPr>
          <p:cNvPr id="4" name="Picture 3" descr="1111.png"/>
          <p:cNvPicPr>
            <a:picLocks noChangeAspect="1"/>
          </p:cNvPicPr>
          <p:nvPr/>
        </p:nvPicPr>
        <p:blipFill>
          <a:blip r:embed="rId2" cstate="print"/>
          <a:stretch>
            <a:fillRect/>
          </a:stretch>
        </p:blipFill>
        <p:spPr>
          <a:xfrm>
            <a:off x="762000" y="1371600"/>
            <a:ext cx="7391400" cy="41148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5000"/>
            <a:ext cx="8229600" cy="304800"/>
          </a:xfrm>
        </p:spPr>
        <p:txBody>
          <a:bodyPr>
            <a:normAutofit fontScale="90000"/>
          </a:bodyPr>
          <a:lstStyle/>
          <a:p>
            <a:r>
              <a:rPr lang="en-IN" sz="1600" dirty="0" smtClean="0">
                <a:latin typeface="Times New Roman" pitchFamily="18" charset="0"/>
                <a:cs typeface="Times New Roman" pitchFamily="18" charset="0"/>
              </a:rPr>
              <a:t>Figure 2- scatter-plot for various conditions </a:t>
            </a:r>
            <a:endParaRPr lang="en-IN" sz="1600" dirty="0">
              <a:latin typeface="Times New Roman" pitchFamily="18" charset="0"/>
              <a:cs typeface="Times New Roman" pitchFamily="18" charset="0"/>
            </a:endParaRPr>
          </a:p>
        </p:txBody>
      </p:sp>
      <p:pic>
        <p:nvPicPr>
          <p:cNvPr id="5" name="Content Placeholder 4" descr="G1.jpg"/>
          <p:cNvPicPr>
            <a:picLocks noGrp="1" noChangeAspect="1"/>
          </p:cNvPicPr>
          <p:nvPr>
            <p:ph sz="half" idx="1"/>
          </p:nvPr>
        </p:nvPicPr>
        <p:blipFill>
          <a:blip r:embed="rId2" cstate="print"/>
          <a:stretch>
            <a:fillRect/>
          </a:stretch>
        </p:blipFill>
        <p:spPr>
          <a:xfrm>
            <a:off x="381000" y="381000"/>
            <a:ext cx="3657600" cy="2667000"/>
          </a:xfrm>
        </p:spPr>
      </p:pic>
      <p:pic>
        <p:nvPicPr>
          <p:cNvPr id="6" name="Content Placeholder 5" descr="G2.jpg"/>
          <p:cNvPicPr>
            <a:picLocks noGrp="1" noChangeAspect="1"/>
          </p:cNvPicPr>
          <p:nvPr>
            <p:ph sz="half" idx="2"/>
          </p:nvPr>
        </p:nvPicPr>
        <p:blipFill>
          <a:blip r:embed="rId3" cstate="print"/>
          <a:stretch>
            <a:fillRect/>
          </a:stretch>
        </p:blipFill>
        <p:spPr>
          <a:xfrm>
            <a:off x="4648200" y="381000"/>
            <a:ext cx="4038600" cy="2590800"/>
          </a:xfrm>
        </p:spPr>
      </p:pic>
      <p:pic>
        <p:nvPicPr>
          <p:cNvPr id="7" name="Picture 6" descr="G3.jpg"/>
          <p:cNvPicPr>
            <a:picLocks noChangeAspect="1"/>
          </p:cNvPicPr>
          <p:nvPr/>
        </p:nvPicPr>
        <p:blipFill>
          <a:blip r:embed="rId4" cstate="print"/>
          <a:stretch>
            <a:fillRect/>
          </a:stretch>
        </p:blipFill>
        <p:spPr>
          <a:xfrm>
            <a:off x="381000" y="3124200"/>
            <a:ext cx="3733800" cy="2514601"/>
          </a:xfrm>
          <a:prstGeom prst="rect">
            <a:avLst/>
          </a:prstGeom>
        </p:spPr>
      </p:pic>
      <p:pic>
        <p:nvPicPr>
          <p:cNvPr id="8" name="Picture 7" descr="G4.jpg"/>
          <p:cNvPicPr>
            <a:picLocks noChangeAspect="1"/>
          </p:cNvPicPr>
          <p:nvPr/>
        </p:nvPicPr>
        <p:blipFill>
          <a:blip r:embed="rId5" cstate="print"/>
          <a:stretch>
            <a:fillRect/>
          </a:stretch>
        </p:blipFill>
        <p:spPr>
          <a:xfrm>
            <a:off x="4648200" y="3048000"/>
            <a:ext cx="4038600" cy="266700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19800"/>
            <a:ext cx="8229600" cy="533400"/>
          </a:xfrm>
        </p:spPr>
        <p:txBody>
          <a:bodyPr>
            <a:normAutofit/>
          </a:bodyPr>
          <a:lstStyle/>
          <a:p>
            <a:r>
              <a:rPr lang="en-IN" sz="1600" dirty="0" smtClean="0">
                <a:latin typeface="Times New Roman" pitchFamily="18" charset="0"/>
                <a:cs typeface="Times New Roman" pitchFamily="18" charset="0"/>
              </a:rPr>
              <a:t>Figure 3- scatter-plot for various conditions </a:t>
            </a:r>
            <a:endParaRPr lang="en-IN" sz="1600" dirty="0">
              <a:latin typeface="Times New Roman" pitchFamily="18" charset="0"/>
              <a:cs typeface="Times New Roman" pitchFamily="18" charset="0"/>
            </a:endParaRPr>
          </a:p>
        </p:txBody>
      </p:sp>
      <p:pic>
        <p:nvPicPr>
          <p:cNvPr id="5" name="Content Placeholder 4" descr="G5.jpg"/>
          <p:cNvPicPr>
            <a:picLocks noGrp="1" noChangeAspect="1"/>
          </p:cNvPicPr>
          <p:nvPr>
            <p:ph sz="half" idx="1"/>
          </p:nvPr>
        </p:nvPicPr>
        <p:blipFill>
          <a:blip r:embed="rId2" cstate="print"/>
          <a:stretch>
            <a:fillRect/>
          </a:stretch>
        </p:blipFill>
        <p:spPr>
          <a:xfrm>
            <a:off x="76200" y="152400"/>
            <a:ext cx="3733800" cy="2743200"/>
          </a:xfrm>
        </p:spPr>
      </p:pic>
      <p:pic>
        <p:nvPicPr>
          <p:cNvPr id="6" name="Content Placeholder 5" descr="G6.jpg"/>
          <p:cNvPicPr>
            <a:picLocks noGrp="1" noChangeAspect="1"/>
          </p:cNvPicPr>
          <p:nvPr>
            <p:ph sz="half" idx="2"/>
          </p:nvPr>
        </p:nvPicPr>
        <p:blipFill>
          <a:blip r:embed="rId3" cstate="print"/>
          <a:stretch>
            <a:fillRect/>
          </a:stretch>
        </p:blipFill>
        <p:spPr>
          <a:xfrm>
            <a:off x="4495800" y="152400"/>
            <a:ext cx="3886200" cy="2667000"/>
          </a:xfrm>
        </p:spPr>
      </p:pic>
      <p:pic>
        <p:nvPicPr>
          <p:cNvPr id="7" name="Picture 6" descr="G7.jpg"/>
          <p:cNvPicPr>
            <a:picLocks noChangeAspect="1"/>
          </p:cNvPicPr>
          <p:nvPr/>
        </p:nvPicPr>
        <p:blipFill>
          <a:blip r:embed="rId4" cstate="print"/>
          <a:stretch>
            <a:fillRect/>
          </a:stretch>
        </p:blipFill>
        <p:spPr>
          <a:xfrm>
            <a:off x="0" y="3276600"/>
            <a:ext cx="3733800" cy="2667000"/>
          </a:xfrm>
          <a:prstGeom prst="rect">
            <a:avLst/>
          </a:prstGeom>
        </p:spPr>
      </p:pic>
      <p:pic>
        <p:nvPicPr>
          <p:cNvPr id="8" name="Picture 7" descr="G8.jpg"/>
          <p:cNvPicPr>
            <a:picLocks noChangeAspect="1"/>
          </p:cNvPicPr>
          <p:nvPr/>
        </p:nvPicPr>
        <p:blipFill>
          <a:blip r:embed="rId5" cstate="print"/>
          <a:stretch>
            <a:fillRect/>
          </a:stretch>
        </p:blipFill>
        <p:spPr>
          <a:xfrm>
            <a:off x="4495800" y="3276600"/>
            <a:ext cx="3962400" cy="25908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71800"/>
            <a:ext cx="8229600" cy="381000"/>
          </a:xfrm>
        </p:spPr>
        <p:txBody>
          <a:bodyPr>
            <a:normAutofit/>
          </a:bodyPr>
          <a:lstStyle/>
          <a:p>
            <a:r>
              <a:rPr lang="en-IN" sz="1600" dirty="0" smtClean="0">
                <a:latin typeface="Times New Roman" pitchFamily="18" charset="0"/>
                <a:cs typeface="Times New Roman" pitchFamily="18" charset="0"/>
              </a:rPr>
              <a:t>Figure 4- scatter-plot for various conditions </a:t>
            </a:r>
            <a:endParaRPr lang="en-IN" sz="1600" dirty="0"/>
          </a:p>
        </p:txBody>
      </p:sp>
      <p:pic>
        <p:nvPicPr>
          <p:cNvPr id="5" name="Content Placeholder 4" descr="G9.jpg"/>
          <p:cNvPicPr>
            <a:picLocks noGrp="1" noChangeAspect="1"/>
          </p:cNvPicPr>
          <p:nvPr>
            <p:ph sz="half" idx="1"/>
          </p:nvPr>
        </p:nvPicPr>
        <p:blipFill>
          <a:blip r:embed="rId2" cstate="print"/>
          <a:stretch>
            <a:fillRect/>
          </a:stretch>
        </p:blipFill>
        <p:spPr>
          <a:xfrm>
            <a:off x="741981" y="381000"/>
            <a:ext cx="3469037" cy="2590800"/>
          </a:xfrm>
        </p:spPr>
      </p:pic>
      <p:pic>
        <p:nvPicPr>
          <p:cNvPr id="6" name="Content Placeholder 5" descr="G10.jpg"/>
          <p:cNvPicPr>
            <a:picLocks noGrp="1" noChangeAspect="1"/>
          </p:cNvPicPr>
          <p:nvPr>
            <p:ph sz="half" idx="2"/>
          </p:nvPr>
        </p:nvPicPr>
        <p:blipFill>
          <a:blip r:embed="rId3" cstate="print"/>
          <a:stretch>
            <a:fillRect/>
          </a:stretch>
        </p:blipFill>
        <p:spPr>
          <a:xfrm>
            <a:off x="4935177" y="381000"/>
            <a:ext cx="3464646" cy="25908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IN" sz="2400" b="1" dirty="0" smtClean="0">
                <a:latin typeface="Times New Roman" pitchFamily="18" charset="0"/>
                <a:cs typeface="Times New Roman" pitchFamily="18" charset="0"/>
              </a:rPr>
              <a:t>Featured Correlation Matrix</a:t>
            </a:r>
            <a:endParaRPr lang="en-IN"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5867400"/>
            <a:ext cx="8229600" cy="258763"/>
          </a:xfrm>
        </p:spPr>
        <p:txBody>
          <a:bodyPr>
            <a:normAutofit fontScale="40000" lnSpcReduction="20000"/>
          </a:bodyPr>
          <a:lstStyle/>
          <a:p>
            <a:pPr algn="ctr">
              <a:buNone/>
            </a:pPr>
            <a:r>
              <a:rPr lang="en-IN" dirty="0" smtClean="0">
                <a:latin typeface="Times New Roman" pitchFamily="18" charset="0"/>
                <a:cs typeface="Times New Roman" pitchFamily="18" charset="0"/>
              </a:rPr>
              <a:t>Figure  - featured correlation matrix</a:t>
            </a:r>
            <a:endParaRPr lang="en-IN" dirty="0"/>
          </a:p>
        </p:txBody>
      </p:sp>
      <p:pic>
        <p:nvPicPr>
          <p:cNvPr id="4" name="Picture 3" descr="3333.png"/>
          <p:cNvPicPr>
            <a:picLocks noChangeAspect="1"/>
          </p:cNvPicPr>
          <p:nvPr/>
        </p:nvPicPr>
        <p:blipFill>
          <a:blip r:embed="rId2" cstate="print"/>
          <a:stretch>
            <a:fillRect/>
          </a:stretch>
        </p:blipFill>
        <p:spPr>
          <a:xfrm>
            <a:off x="533400" y="990600"/>
            <a:ext cx="8077200" cy="442335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2700" b="1" dirty="0" smtClean="0">
                <a:latin typeface="Times New Roman" pitchFamily="18" charset="0"/>
                <a:cs typeface="Times New Roman" pitchFamily="18" charset="0"/>
              </a:rPr>
              <a:t>Results and Discussion</a:t>
            </a:r>
            <a:br>
              <a:rPr lang="en-IN" sz="2700" b="1" dirty="0" smtClean="0">
                <a:latin typeface="Times New Roman" pitchFamily="18" charset="0"/>
                <a:cs typeface="Times New Roman" pitchFamily="18" charset="0"/>
              </a:rPr>
            </a:br>
            <a:endParaRPr lang="en-IN" dirty="0"/>
          </a:p>
        </p:txBody>
      </p:sp>
      <p:sp>
        <p:nvSpPr>
          <p:cNvPr id="3" name="Content Placeholder 2"/>
          <p:cNvSpPr>
            <a:spLocks noGrp="1"/>
          </p:cNvSpPr>
          <p:nvPr>
            <p:ph idx="1"/>
          </p:nvPr>
        </p:nvSpPr>
        <p:spPr>
          <a:xfrm>
            <a:off x="457200" y="990600"/>
            <a:ext cx="8229600" cy="5135563"/>
          </a:xfrm>
        </p:spPr>
        <p:txBody>
          <a:bodyPr>
            <a:normAutofit/>
          </a:bodyPr>
          <a:lstStyle/>
          <a:p>
            <a:pPr algn="just"/>
            <a:r>
              <a:rPr lang="en-IN" sz="1600" dirty="0" smtClean="0">
                <a:latin typeface="Times New Roman" pitchFamily="18" charset="0"/>
                <a:cs typeface="Times New Roman" pitchFamily="18" charset="0"/>
              </a:rPr>
              <a:t>The results section of the research paper conducts an extensive evaluation between several machine learning models designed to predict fire risks within electric vehicles (EVs). Performance assessment focused on Gradient Boosting Regressor (GBR), Random Forest (RF), Extreme Gradient Boosting (XGBoost) as well as Linear Regression (LR). The analysis utilises RMSE (Root Mean Squared Error) and MAE (Mean Absolute Error) with R2 (R-squared) and Explained Variance as the performance measurement metrics. A dataset consisting of 50000 observations features the measurements of State of charge (SoC) alongside Temperature, Current along with voltage. Gradient Boosting Regressor demonstrates superior performance compared to Linear Regression and other methods for determining fire risks in electric vehicles because of its ensemble approach.</a:t>
            </a:r>
          </a:p>
          <a:p>
            <a:endParaRPr lang="en-IN" dirty="0"/>
          </a:p>
        </p:txBody>
      </p:sp>
      <p:pic>
        <p:nvPicPr>
          <p:cNvPr id="4" name="Content Placeholder 3" descr="table no 1.png"/>
          <p:cNvPicPr>
            <a:picLocks noChangeAspect="1"/>
          </p:cNvPicPr>
          <p:nvPr/>
        </p:nvPicPr>
        <p:blipFill>
          <a:blip r:embed="rId2" cstate="print"/>
          <a:stretch>
            <a:fillRect/>
          </a:stretch>
        </p:blipFill>
        <p:spPr>
          <a:xfrm>
            <a:off x="304800" y="3429000"/>
            <a:ext cx="8382000" cy="31242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86200"/>
            <a:ext cx="8229600" cy="1676400"/>
          </a:xfrm>
        </p:spPr>
        <p:txBody>
          <a:bodyPr>
            <a:normAutofit/>
          </a:bodyPr>
          <a:lstStyle/>
          <a:p>
            <a:pPr algn="ctr">
              <a:buNone/>
            </a:pPr>
            <a:r>
              <a:rPr lang="en-IN" sz="1100" dirty="0" smtClean="0"/>
              <a:t>Figure 2 -Comparison of Root Mean Squared Error (RMSE) for Different Machine Learning Models</a:t>
            </a:r>
          </a:p>
          <a:p>
            <a:pPr algn="just">
              <a:buNone/>
            </a:pPr>
            <a:r>
              <a:rPr lang="en-IN" sz="1400" dirty="0" smtClean="0"/>
              <a:t>         </a:t>
            </a:r>
          </a:p>
          <a:p>
            <a:pPr algn="just">
              <a:buNone/>
            </a:pPr>
            <a:r>
              <a:rPr lang="en-IN" sz="14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Visual data shows the comparison of RMSE values between four machine learning models. GBR achieves the best accuracy with the smallest RMSE value while RF follows then comes XGBoost and LR. Data from the graph establishes that GBR provides the most effective approach for lowering prediction error amounts.</a:t>
            </a:r>
          </a:p>
          <a:p>
            <a:endParaRPr lang="en-IN" dirty="0"/>
          </a:p>
        </p:txBody>
      </p:sp>
      <p:pic>
        <p:nvPicPr>
          <p:cNvPr id="4" name="Picture 3" descr="g1.png"/>
          <p:cNvPicPr/>
          <p:nvPr/>
        </p:nvPicPr>
        <p:blipFill>
          <a:blip r:embed="rId2" cstate="print"/>
          <a:stretch>
            <a:fillRect/>
          </a:stretch>
        </p:blipFill>
        <p:spPr>
          <a:xfrm>
            <a:off x="533400" y="228600"/>
            <a:ext cx="8153400" cy="33528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191000"/>
            <a:ext cx="8229600" cy="2286000"/>
          </a:xfrm>
        </p:spPr>
        <p:txBody>
          <a:bodyPr>
            <a:normAutofit/>
          </a:bodyPr>
          <a:lstStyle/>
          <a:p>
            <a:pPr algn="ctr">
              <a:buNone/>
            </a:pPr>
            <a:r>
              <a:rPr lang="en-IN" sz="1400" dirty="0" smtClean="0"/>
              <a:t>Figure 3 - Comparison of R squared (R</a:t>
            </a:r>
            <a:r>
              <a:rPr lang="en-IN" sz="1400" baseline="30000" dirty="0" smtClean="0"/>
              <a:t>2</a:t>
            </a:r>
            <a:r>
              <a:rPr lang="en-IN" sz="1400" dirty="0" smtClean="0"/>
              <a:t>) for Different Machine Learning Models.</a:t>
            </a:r>
          </a:p>
          <a:p>
            <a:pPr algn="ctr">
              <a:buNone/>
            </a:pPr>
            <a:endParaRPr lang="en-IN" sz="1400" dirty="0" smtClean="0"/>
          </a:p>
          <a:p>
            <a:pPr algn="just">
              <a:buNone/>
            </a:pPr>
            <a:r>
              <a:rPr lang="en-IN" sz="1400" dirty="0" smtClean="0"/>
              <a:t>         </a:t>
            </a:r>
            <a:r>
              <a:rPr lang="en-IN" sz="1600" dirty="0" smtClean="0">
                <a:latin typeface="Times New Roman" pitchFamily="18" charset="0"/>
                <a:cs typeface="Times New Roman" pitchFamily="18" charset="0"/>
              </a:rPr>
              <a:t>The R² values in this display show GBR at the top due to its superior fit against the data points. RF stands closest in line to the top spot but XGBoost and LR display lower performance. GBR demonstrates an excellent predictive power since its R² value indicates it explains almost the entire dataset variability</a:t>
            </a:r>
            <a:endParaRPr lang="en-IN" sz="1600" dirty="0">
              <a:latin typeface="Times New Roman" pitchFamily="18" charset="0"/>
              <a:cs typeface="Times New Roman" pitchFamily="18" charset="0"/>
            </a:endParaRPr>
          </a:p>
        </p:txBody>
      </p:sp>
      <p:pic>
        <p:nvPicPr>
          <p:cNvPr id="4" name="Picture 3" descr="g2.png"/>
          <p:cNvPicPr/>
          <p:nvPr/>
        </p:nvPicPr>
        <p:blipFill>
          <a:blip r:embed="rId2" cstate="print"/>
          <a:stretch>
            <a:fillRect/>
          </a:stretch>
        </p:blipFill>
        <p:spPr>
          <a:xfrm>
            <a:off x="609600" y="381001"/>
            <a:ext cx="8153400" cy="350519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505200"/>
            <a:ext cx="8229600" cy="2362200"/>
          </a:xfrm>
        </p:spPr>
        <p:txBody>
          <a:bodyPr>
            <a:normAutofit/>
          </a:bodyPr>
          <a:lstStyle/>
          <a:p>
            <a:pPr algn="ctr">
              <a:buNone/>
            </a:pPr>
            <a:r>
              <a:rPr lang="en-IN" sz="1200" dirty="0" smtClean="0"/>
              <a:t>Figure 4- Comparison of Mean Absolute Error for Different Machine Learning Models</a:t>
            </a:r>
          </a:p>
          <a:p>
            <a:pPr algn="ctr">
              <a:buNone/>
            </a:pPr>
            <a:endParaRPr lang="en-IN" sz="1200" dirty="0" smtClean="0"/>
          </a:p>
          <a:p>
            <a:pPr algn="just">
              <a:buNone/>
            </a:pPr>
            <a:endParaRPr lang="en-IN" sz="1200" dirty="0" smtClean="0"/>
          </a:p>
          <a:p>
            <a:pPr algn="just">
              <a:buNone/>
            </a:pPr>
            <a:r>
              <a:rPr lang="en-IN" sz="14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GBR stands out from other models because its MAE value remains the most minimal indicating it produces predictions with minimal average errors. The values for MAE indicate that RF and XGBoost yield higher deviations than LR which maintains the highest value indicating linear models have restricted applicability.</a:t>
            </a:r>
          </a:p>
          <a:p>
            <a:endParaRPr lang="en-IN" dirty="0"/>
          </a:p>
        </p:txBody>
      </p:sp>
      <p:pic>
        <p:nvPicPr>
          <p:cNvPr id="5" name="Picture 4" descr="g3.png"/>
          <p:cNvPicPr/>
          <p:nvPr/>
        </p:nvPicPr>
        <p:blipFill>
          <a:blip r:embed="rId2" cstate="print"/>
          <a:stretch>
            <a:fillRect/>
          </a:stretch>
        </p:blipFill>
        <p:spPr>
          <a:xfrm>
            <a:off x="228600" y="0"/>
            <a:ext cx="8534400" cy="32766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343400"/>
            <a:ext cx="8229600" cy="1782763"/>
          </a:xfrm>
        </p:spPr>
        <p:txBody>
          <a:bodyPr>
            <a:normAutofit/>
          </a:bodyPr>
          <a:lstStyle/>
          <a:p>
            <a:pPr algn="ctr">
              <a:buNone/>
            </a:pPr>
            <a:r>
              <a:rPr lang="en-IN" sz="1400" dirty="0" smtClean="0"/>
              <a:t>Figure 5 - Comparison of Explained Variance across Different Machine Learning Models</a:t>
            </a:r>
          </a:p>
          <a:p>
            <a:pPr algn="just">
              <a:buNone/>
            </a:pPr>
            <a:r>
              <a:rPr lang="en-IN" sz="1400" dirty="0" smtClean="0">
                <a:latin typeface="Times New Roman" pitchFamily="18" charset="0"/>
                <a:cs typeface="Times New Roman" pitchFamily="18" charset="0"/>
              </a:rPr>
              <a:t>       </a:t>
            </a:r>
          </a:p>
          <a:p>
            <a:pPr algn="just">
              <a:buNone/>
            </a:pPr>
            <a:r>
              <a:rPr lang="en-IN" sz="14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The Plot represents explained variance where GBR establishes itself as the leader. GBR demonstrates the highest Explained Variance because it absorbs almost all data variability which confirms its status as the most trustworthy model for fire risk assessment.</a:t>
            </a:r>
          </a:p>
          <a:p>
            <a:pPr algn="just">
              <a:buNone/>
            </a:pPr>
            <a:endParaRPr lang="en-IN" sz="1400" dirty="0"/>
          </a:p>
        </p:txBody>
      </p:sp>
      <p:pic>
        <p:nvPicPr>
          <p:cNvPr id="5" name="Picture 4" descr="g4.png"/>
          <p:cNvPicPr/>
          <p:nvPr/>
        </p:nvPicPr>
        <p:blipFill>
          <a:blip r:embed="rId2" cstate="print"/>
          <a:stretch>
            <a:fillRect/>
          </a:stretch>
        </p:blipFill>
        <p:spPr>
          <a:xfrm>
            <a:off x="457201" y="228600"/>
            <a:ext cx="8305800" cy="3886199"/>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2400" b="1" dirty="0" smtClean="0">
                <a:latin typeface="Times New Roman" pitchFamily="18" charset="0"/>
                <a:cs typeface="Times New Roman" pitchFamily="18" charset="0"/>
              </a:rPr>
              <a:t>Cross-Validation Results: </a:t>
            </a:r>
            <a:r>
              <a:rPr lang="en-IN" sz="2400" dirty="0" smtClean="0">
                <a:latin typeface="Times New Roman" pitchFamily="18" charset="0"/>
                <a:cs typeface="Times New Roman" pitchFamily="18" charset="0"/>
              </a:rPr>
              <a:t/>
            </a:r>
            <a:br>
              <a:rPr lang="en-IN" sz="2400" dirty="0" smtClean="0">
                <a:latin typeface="Times New Roman" pitchFamily="18" charset="0"/>
                <a:cs typeface="Times New Roman" pitchFamily="18" charset="0"/>
              </a:rPr>
            </a:br>
            <a:endParaRPr lang="en-IN"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pPr algn="just"/>
            <a:r>
              <a:rPr lang="en-IN" sz="1600" dirty="0" smtClean="0">
                <a:latin typeface="Times New Roman" pitchFamily="18" charset="0"/>
                <a:cs typeface="Times New Roman" pitchFamily="18" charset="0"/>
              </a:rPr>
              <a:t>Cross-validation procedures demonstrated the strong steadfastness of GBR by producing consistently low values of RMSE throughout all validation parts. GBR demonstrates strong abilities to predict unseen data effectively which makes it appropriate for real-world implementation.</a:t>
            </a:r>
          </a:p>
          <a:p>
            <a:pPr algn="just"/>
            <a:endParaRPr lang="en-IN" sz="1600" dirty="0" smtClean="0">
              <a:latin typeface="Times New Roman" pitchFamily="18" charset="0"/>
              <a:cs typeface="Times New Roman" pitchFamily="18" charset="0"/>
            </a:endParaRPr>
          </a:p>
          <a:p>
            <a:pPr algn="just"/>
            <a:r>
              <a:rPr lang="en-IN" sz="1600" dirty="0" smtClean="0">
                <a:latin typeface="Times New Roman" pitchFamily="18" charset="0"/>
                <a:cs typeface="Times New Roman" pitchFamily="18" charset="0"/>
              </a:rPr>
              <a:t>The discussion highlights ensemble methods specifically GBR as powerful tools to predict EV fire risks which leads to a major improvement in EV battery system safety and reliability.</a:t>
            </a:r>
          </a:p>
          <a:p>
            <a:pPr algn="just"/>
            <a:endParaRPr lang="en-IN" sz="1600" dirty="0" smtClean="0">
              <a:latin typeface="Times New Roman" pitchFamily="18" charset="0"/>
              <a:cs typeface="Times New Roman" pitchFamily="18" charset="0"/>
            </a:endParaRPr>
          </a:p>
          <a:p>
            <a:pPr algn="just"/>
            <a:r>
              <a:rPr lang="en-IN" sz="1600" dirty="0" smtClean="0">
                <a:latin typeface="Times New Roman" pitchFamily="18" charset="0"/>
                <a:cs typeface="Times New Roman" pitchFamily="18" charset="0"/>
              </a:rPr>
              <a:t>A research paper demonstrates that Gradient Boosting Regressor (GBR) from machine learning achieves suitable fire threat predictions in electric vehicle (EV) lithium-ion batteries by analysing their State of Charge (SoC) and Temperature and Current and Voltage properties. The GBR model achieved optimal prediction results through minimum RMSE and maximum R² values as well as minimum MAE after evaluating SoC and Temperature and Current and Voltage parameters. Gradient Boosting Regressor yielded superior outcomes than Random Forest and XGBoost and Linear Regression models. The validation tests confirmed that Gradient Boosting Regressor keeps its robust features while it maintains impressive generalization potential. Ensemble ML techniques demonstrate capability to improve EV battery safety by creating fire risk detection systems which lead to more reliable EV systems.</a:t>
            </a:r>
          </a:p>
          <a:p>
            <a:endParaRPr lang="en-IN" sz="16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sz="2700" b="1" dirty="0" smtClean="0">
                <a:latin typeface="Times New Roman" pitchFamily="18" charset="0"/>
                <a:cs typeface="Times New Roman" pitchFamily="18" charset="0"/>
              </a:rPr>
              <a:t>Recommendations and Future Aspects</a:t>
            </a:r>
            <a:r>
              <a:rPr lang="en-IN" dirty="0" smtClean="0"/>
              <a:t/>
            </a:r>
            <a:br>
              <a:rPr lang="en-IN" dirty="0" smtClean="0"/>
            </a:br>
            <a:endParaRPr lang="en-IN" dirty="0"/>
          </a:p>
        </p:txBody>
      </p:sp>
      <p:sp>
        <p:nvSpPr>
          <p:cNvPr id="3" name="Content Placeholder 2"/>
          <p:cNvSpPr>
            <a:spLocks noGrp="1"/>
          </p:cNvSpPr>
          <p:nvPr>
            <p:ph idx="1"/>
          </p:nvPr>
        </p:nvSpPr>
        <p:spPr/>
        <p:txBody>
          <a:bodyPr/>
          <a:lstStyle/>
          <a:p>
            <a:r>
              <a:rPr lang="en-IN" sz="1600" b="1" dirty="0" smtClean="0">
                <a:latin typeface="Times New Roman" pitchFamily="18" charset="0"/>
                <a:cs typeface="Times New Roman" pitchFamily="18" charset="0"/>
              </a:rPr>
              <a:t>Solid-State Batteries</a:t>
            </a:r>
            <a:r>
              <a:rPr lang="en-IN" sz="1600" dirty="0" smtClean="0">
                <a:latin typeface="Times New Roman" pitchFamily="18" charset="0"/>
                <a:cs typeface="Times New Roman" pitchFamily="18" charset="0"/>
              </a:rPr>
              <a:t> – Less prone to thermal runaway due to non-flammable electrolytes.</a:t>
            </a:r>
          </a:p>
          <a:p>
            <a:endParaRPr lang="en-IN" sz="1600" dirty="0" smtClean="0">
              <a:latin typeface="Times New Roman" pitchFamily="18" charset="0"/>
              <a:cs typeface="Times New Roman" pitchFamily="18" charset="0"/>
            </a:endParaRPr>
          </a:p>
          <a:p>
            <a:r>
              <a:rPr lang="en-IN" sz="1600" b="1" dirty="0" smtClean="0">
                <a:latin typeface="Times New Roman" pitchFamily="18" charset="0"/>
                <a:cs typeface="Times New Roman" pitchFamily="18" charset="0"/>
              </a:rPr>
              <a:t>AI-Based Predictive Maintenance</a:t>
            </a:r>
            <a:r>
              <a:rPr lang="en-IN" sz="1600" dirty="0" smtClean="0">
                <a:latin typeface="Times New Roman" pitchFamily="18" charset="0"/>
                <a:cs typeface="Times New Roman" pitchFamily="18" charset="0"/>
              </a:rPr>
              <a:t> – Detects early signs of battery failure.</a:t>
            </a:r>
          </a:p>
          <a:p>
            <a:endParaRPr lang="en-IN"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44562"/>
          </a:xfrm>
        </p:spPr>
        <p:txBody>
          <a:bodyPr>
            <a:normAutofit fontScale="90000"/>
          </a:bodyPr>
          <a:lstStyle/>
          <a:p>
            <a:r>
              <a:rPr lang="en-IN" sz="2700" b="1" dirty="0" smtClean="0">
                <a:latin typeface="Times New Roman" pitchFamily="18" charset="0"/>
                <a:cs typeface="Times New Roman" pitchFamily="18" charset="0"/>
              </a:rPr>
              <a:t>References</a:t>
            </a:r>
            <a:r>
              <a:rPr lang="en-IN" dirty="0" smtClean="0"/>
              <a:t/>
            </a:r>
            <a:br>
              <a:rPr lang="en-IN" dirty="0" smtClean="0"/>
            </a:br>
            <a:endParaRPr lang="en-IN" dirty="0"/>
          </a:p>
        </p:txBody>
      </p:sp>
      <p:sp>
        <p:nvSpPr>
          <p:cNvPr id="3" name="Content Placeholder 2"/>
          <p:cNvSpPr>
            <a:spLocks noGrp="1"/>
          </p:cNvSpPr>
          <p:nvPr>
            <p:ph idx="1"/>
          </p:nvPr>
        </p:nvSpPr>
        <p:spPr>
          <a:xfrm>
            <a:off x="457200" y="1066800"/>
            <a:ext cx="8229600" cy="5059363"/>
          </a:xfrm>
        </p:spPr>
        <p:txBody>
          <a:bodyPr>
            <a:normAutofit fontScale="92500" lnSpcReduction="10000"/>
          </a:bodyPr>
          <a:lstStyle/>
          <a:p>
            <a:r>
              <a:rPr lang="en-IN" sz="2100" dirty="0" smtClean="0">
                <a:latin typeface="Times New Roman" pitchFamily="18" charset="0"/>
                <a:cs typeface="Times New Roman" pitchFamily="18" charset="0"/>
              </a:rPr>
              <a:t>[1] R. K. Daniels, V. Kumar, and A. Prabhakar, “A comparative study of data-driven thermal fault prediction using machine learning algorithms in air-cooled cylindrical Li-ion battery modules,” Renewable and Sustainable Energy Reviews, vol. 207,pp- 1-23, Sep. 2024.</a:t>
            </a:r>
          </a:p>
          <a:p>
            <a:r>
              <a:rPr lang="en-IN" sz="2100" dirty="0" smtClean="0">
                <a:latin typeface="Times New Roman" pitchFamily="18" charset="0"/>
                <a:cs typeface="Times New Roman" pitchFamily="18" charset="0"/>
              </a:rPr>
              <a:t>[2] M. M. Kiasari and H. H. Aly, “Enhancing Fire Protection in Electric Vehicle Batteries Based on Thermal Energy Storage Systems Using Machine Learning and Feature Engineering,” Fire, vol. 7, no. 9, pp- 1-21,Aug. 2024.</a:t>
            </a:r>
          </a:p>
          <a:p>
            <a:r>
              <a:rPr lang="en-IN" sz="2100" dirty="0" smtClean="0">
                <a:latin typeface="Times New Roman" pitchFamily="18" charset="0"/>
                <a:cs typeface="Times New Roman" pitchFamily="18" charset="0"/>
              </a:rPr>
              <a:t>[3] J. Zhao, X. Feng, Q. Pang, M. Fowler, Y. Lian, M. Ouyang, A. F. Burke “Battery safety: Machine learning-based prognostics,” Progress in Energy and Combustion Science, vol. 102, pp. 101–142, May 2024.</a:t>
            </a:r>
          </a:p>
          <a:p>
            <a:r>
              <a:rPr lang="en-IN" sz="2100" dirty="0" smtClean="0">
                <a:latin typeface="Times New Roman" pitchFamily="18" charset="0"/>
                <a:cs typeface="Times New Roman" pitchFamily="18" charset="0"/>
              </a:rPr>
              <a:t>[4] B. S. Nejad, P. Roch, M. Handte, and P. J. Marron, “A visual foreign object detection system for wireless charging of electric vehicles,” Machine Vision and Applications, vol. 35, no. 4, pp- 1-14, May 2024.</a:t>
            </a:r>
          </a:p>
          <a:p>
            <a:r>
              <a:rPr lang="en-IN" sz="2100" dirty="0" smtClean="0">
                <a:latin typeface="Times New Roman" pitchFamily="18" charset="0"/>
                <a:cs typeface="Times New Roman" pitchFamily="18" charset="0"/>
              </a:rPr>
              <a:t>[5] B. Mao, J. Lu, Y. Zhang, N. Chen, Z. Lai, L. Zhu, R. Cheng, J.X. Wen “Mitigating the cascading effects of thermal runaway and fire propagation in enclosed clusters of 18,650-type lithium-ion batteries,” International Journal of Heat and Mass Transfer, vol. 239,pp-1-14 Dec. 2024.</a:t>
            </a:r>
          </a:p>
          <a:p>
            <a:endParaRPr lang="en-IN"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r>
              <a:rPr lang="en-IN" sz="1600" dirty="0" smtClean="0">
                <a:latin typeface="Times New Roman" pitchFamily="18" charset="0"/>
                <a:cs typeface="Times New Roman" pitchFamily="18" charset="0"/>
              </a:rPr>
              <a:t>[6]M. Mama, E. Solai, T. Capurso, A. Danlos, and S. Khelladi, “Comprehensive review of multi-scale Lithium-ion batteries modeling: From electro-chemical dynamics up to heat transfer in battery thermal management system,” Energy Conversion and Management, vol. 325,pp - 1-27, Dec. 2024.</a:t>
            </a:r>
          </a:p>
          <a:p>
            <a:r>
              <a:rPr lang="en-IN" sz="1600" dirty="0" smtClean="0">
                <a:latin typeface="Times New Roman" pitchFamily="18" charset="0"/>
                <a:cs typeface="Times New Roman" pitchFamily="18" charset="0"/>
              </a:rPr>
              <a:t>[7]Y. Zhao, L. Geng, S. Shan, Z. Du, X. Hu, and X. Wei, “Review of sensor fault diagnosis and fault-tolerant control techniques of lithium-ion batteries for electric vehicles,” Journal of Traffic and Transportation Engineering (English Edition), vol. 6, pp-1447-1466, Dec. 2024.</a:t>
            </a:r>
          </a:p>
          <a:p>
            <a:r>
              <a:rPr lang="en-IN" sz="1600" dirty="0" smtClean="0">
                <a:latin typeface="Times New Roman" pitchFamily="18" charset="0"/>
                <a:cs typeface="Times New Roman" pitchFamily="18" charset="0"/>
              </a:rPr>
              <a:t>[8]R. Yadav, M. Manas, and R. K. Dubey, “Enhanced accuracy in state-of-charge estimation for lithium-ion batteries in electric vehicles using augmented adaptive extended Kalman filter,” e-Prime - Advances in Electrical Engineering, Electronics and Energy, vol. 10, pp-1-8, Dec. 2024.</a:t>
            </a:r>
          </a:p>
          <a:p>
            <a:r>
              <a:rPr lang="en-IN" sz="1600" dirty="0" smtClean="0">
                <a:latin typeface="Times New Roman" pitchFamily="18" charset="0"/>
                <a:cs typeface="Times New Roman" pitchFamily="18" charset="0"/>
              </a:rPr>
              <a:t>[9]S. Lee, D. Choi, Y. Jeong, M. Moon, H. Kwon, K. Han, H. Kim, H. Im, Y. Park, D. Shin, G. Gwak “Assessing fire dynamics and suppression techniques in electric vehicles at different states of charge: Implications for maritime safety,” Case Studies in Thermal Engineering, vol. 64, pp- 1-21,Nov. 2024.</a:t>
            </a:r>
          </a:p>
          <a:p>
            <a:r>
              <a:rPr lang="en-IN" sz="1600" dirty="0" smtClean="0">
                <a:latin typeface="Times New Roman" pitchFamily="18" charset="0"/>
                <a:cs typeface="Times New Roman" pitchFamily="18" charset="0"/>
              </a:rPr>
              <a:t>[10]Abdelrahman Gasmelseed, M. A. Ismael, M. A. Said, F. Ahmad, and S. Osman, “Thermal Management Strategies for Lithium-Ion Batteries in Electric Vehicles: A Comprehensive Review of Nanofluid-Based Battery Thermal Management Systems,” Results in Engineering, vol. 24, Nov. 2024.</a:t>
            </a:r>
          </a:p>
          <a:p>
            <a:endParaRPr lang="en-IN" dirty="0" smtClean="0"/>
          </a:p>
          <a:p>
            <a:endParaRPr lang="en-IN"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92500" lnSpcReduction="20000"/>
          </a:bodyPr>
          <a:lstStyle/>
          <a:p>
            <a:r>
              <a:rPr lang="en-IN" sz="2300" dirty="0" smtClean="0">
                <a:latin typeface="Times New Roman" pitchFamily="18" charset="0"/>
                <a:cs typeface="Times New Roman" pitchFamily="18" charset="0"/>
              </a:rPr>
              <a:t>[11]K. Yu, P. Liu, B. Xu, J. Li, X. Wang, H. Zhang, L. Mao “Warning lithium-ion battery thermal runaway with 4-min relaxation voltage,” Applied Energy, vol. 377, Sep. 2024.</a:t>
            </a:r>
          </a:p>
          <a:p>
            <a:r>
              <a:rPr lang="en-IN" sz="2300" dirty="0" smtClean="0">
                <a:latin typeface="Times New Roman" pitchFamily="18" charset="0"/>
                <a:cs typeface="Times New Roman" pitchFamily="18" charset="0"/>
              </a:rPr>
              <a:t>[12]F. Muram, P. Pop, and Md. A. Javed, “Assuring the safety of rechargeable energy storage systems in electric vehicles,” Journal of Systems Architecture, vol. 154, July. 2024.</a:t>
            </a:r>
          </a:p>
          <a:p>
            <a:r>
              <a:rPr lang="en-IN" sz="2300" dirty="0" smtClean="0">
                <a:latin typeface="Times New Roman" pitchFamily="18" charset="0"/>
                <a:cs typeface="Times New Roman" pitchFamily="18" charset="0"/>
              </a:rPr>
              <a:t>[13]H. Alghamdi, M. F. M. </a:t>
            </a:r>
            <a:r>
              <a:rPr lang="en-IN" sz="2300" dirty="0" err="1" smtClean="0">
                <a:latin typeface="Times New Roman" pitchFamily="18" charset="0"/>
                <a:cs typeface="Times New Roman" pitchFamily="18" charset="0"/>
              </a:rPr>
              <a:t>Rosdi</a:t>
            </a:r>
            <a:r>
              <a:rPr lang="en-IN" sz="2300" dirty="0" smtClean="0">
                <a:latin typeface="Times New Roman" pitchFamily="18" charset="0"/>
                <a:cs typeface="Times New Roman" pitchFamily="18" charset="0"/>
              </a:rPr>
              <a:t>, A. </a:t>
            </a:r>
            <a:r>
              <a:rPr lang="en-IN" sz="2300" dirty="0" err="1" smtClean="0">
                <a:latin typeface="Times New Roman" pitchFamily="18" charset="0"/>
                <a:cs typeface="Times New Roman" pitchFamily="18" charset="0"/>
              </a:rPr>
              <a:t>Mukhtar</a:t>
            </a:r>
            <a:r>
              <a:rPr lang="en-IN" sz="2300" dirty="0" smtClean="0">
                <a:latin typeface="Times New Roman" pitchFamily="18" charset="0"/>
                <a:cs typeface="Times New Roman" pitchFamily="18" charset="0"/>
              </a:rPr>
              <a:t>, A. S. H. M. </a:t>
            </a:r>
            <a:r>
              <a:rPr lang="en-IN" sz="2300" dirty="0" err="1" smtClean="0">
                <a:latin typeface="Times New Roman" pitchFamily="18" charset="0"/>
                <a:cs typeface="Times New Roman" pitchFamily="18" charset="0"/>
              </a:rPr>
              <a:t>Yasir</a:t>
            </a:r>
            <a:r>
              <a:rPr lang="en-IN" sz="2300" dirty="0" smtClean="0">
                <a:latin typeface="Times New Roman" pitchFamily="18" charset="0"/>
                <a:cs typeface="Times New Roman" pitchFamily="18" charset="0"/>
              </a:rPr>
              <a:t>, and A. </a:t>
            </a:r>
            <a:r>
              <a:rPr lang="en-IN" sz="2300" dirty="0" err="1" smtClean="0">
                <a:latin typeface="Times New Roman" pitchFamily="18" charset="0"/>
                <a:cs typeface="Times New Roman" pitchFamily="18" charset="0"/>
              </a:rPr>
              <a:t>Alviz</a:t>
            </a:r>
            <a:r>
              <a:rPr lang="en-IN" sz="2300" dirty="0" smtClean="0">
                <a:latin typeface="Times New Roman" pitchFamily="18" charset="0"/>
                <a:cs typeface="Times New Roman" pitchFamily="18" charset="0"/>
              </a:rPr>
              <a:t>-Meza, “Controlling Thermal Runaway by Simultaneous Use of Thermoelectric Module and Phase Change Material in the lithium-ion Batteries of Electric Vehicles,” Case Studies in Thermal Engineering, vol. 52, Dec. 2023.</a:t>
            </a:r>
          </a:p>
          <a:p>
            <a:r>
              <a:rPr lang="en-IN" sz="2300" dirty="0" smtClean="0">
                <a:latin typeface="Times New Roman" pitchFamily="18" charset="0"/>
                <a:cs typeface="Times New Roman" pitchFamily="18" charset="0"/>
              </a:rPr>
              <a:t>[14]Z. Wang, X. Zhao, L. Fu, D. Zhen, F. </a:t>
            </a:r>
            <a:r>
              <a:rPr lang="en-IN" sz="2300" dirty="0" err="1" smtClean="0">
                <a:latin typeface="Times New Roman" pitchFamily="18" charset="0"/>
                <a:cs typeface="Times New Roman" pitchFamily="18" charset="0"/>
              </a:rPr>
              <a:t>Gu</a:t>
            </a:r>
            <a:r>
              <a:rPr lang="en-IN" sz="2300" dirty="0" smtClean="0">
                <a:latin typeface="Times New Roman" pitchFamily="18" charset="0"/>
                <a:cs typeface="Times New Roman" pitchFamily="18" charset="0"/>
              </a:rPr>
              <a:t>, and A. D. Ball, “A Review on Rapid State of Health Estimation of lithium-ion Batteries in Electric Vehicles,” Sustainable Energy Technologies and Assessments, vol. 60, Dec. 2023.</a:t>
            </a:r>
          </a:p>
          <a:p>
            <a:r>
              <a:rPr lang="en-IN" sz="2300" dirty="0" smtClean="0">
                <a:latin typeface="Times New Roman" pitchFamily="18" charset="0"/>
                <a:cs typeface="Times New Roman" pitchFamily="18" charset="0"/>
              </a:rPr>
              <a:t>[15]M. Mahmud, K. Rahman, M. Rokonuzzaman, A.K.M Habib, M. Islam, S.M.A Molakabber, S. Channumsin, S. Chowdhury “Lithium-ion battery thermal management for electric vehicles using phase change material: A review,” Results in Engineering, vol. 20, Sept. 2023.</a:t>
            </a:r>
          </a:p>
          <a:p>
            <a:endParaRPr lang="en-IN"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47500" lnSpcReduction="20000"/>
          </a:bodyPr>
          <a:lstStyle/>
          <a:p>
            <a:r>
              <a:rPr lang="en-IN" sz="3400" dirty="0" smtClean="0">
                <a:latin typeface="Times New Roman" pitchFamily="18" charset="0"/>
                <a:cs typeface="Times New Roman" pitchFamily="18" charset="0"/>
              </a:rPr>
              <a:t>[16]F. M. Khan, M. G. Rasul, A. S. M. Sayem, and N. Mandal, “Maximizing Energy Density of lithium-ion Batteries for Electric vehicles: a Critical Review,” Energy Reports, vol. 9, pp. 11–21, Oct. 2023.</a:t>
            </a:r>
          </a:p>
          <a:p>
            <a:r>
              <a:rPr lang="en-IN" sz="3400" dirty="0" smtClean="0">
                <a:latin typeface="Times New Roman" pitchFamily="18" charset="0"/>
                <a:cs typeface="Times New Roman" pitchFamily="18" charset="0"/>
              </a:rPr>
              <a:t>[17]P. Sturm, P. Fobleitner, D. Fruhwirt, R. Galler, R. Wenighofer, S. Heindl, S. Krausbar, O. Heger “Fire Tests with lithium-ion Battery Electric Vehicles in Road Tunnels,” Fire Safety Journal, Nov. 2022.</a:t>
            </a:r>
          </a:p>
          <a:p>
            <a:r>
              <a:rPr lang="en-IN" sz="3400" dirty="0" smtClean="0">
                <a:latin typeface="Times New Roman" pitchFamily="18" charset="0"/>
                <a:cs typeface="Times New Roman" pitchFamily="18" charset="0"/>
              </a:rPr>
              <a:t>[18]J. Dunn, A. Kendall, and M. Slattery, “Electric Vehicle lithium-ion Battery Recycled Content Standards for the US – targets, costs, and Environmental Impacts,” Resources, Conservation and Recycling, vol. 185, Oct. 2022.</a:t>
            </a:r>
          </a:p>
          <a:p>
            <a:r>
              <a:rPr lang="en-IN" sz="3400" dirty="0" smtClean="0">
                <a:latin typeface="Times New Roman" pitchFamily="18" charset="0"/>
                <a:cs typeface="Times New Roman" pitchFamily="18" charset="0"/>
              </a:rPr>
              <a:t>[19]J. Hong, Z. Wang, C. Qu, Y. Zhou, T. Shan, J. Zhang, Y. Hou “Investigation on overcharge-caused Thermal Runaway of lithium-ion Batteries in real-world Electric Vehicles,” Applied Energy, vol. 321, June 2022.</a:t>
            </a:r>
          </a:p>
          <a:p>
            <a:r>
              <a:rPr lang="en-IN" sz="3400" dirty="0" smtClean="0">
                <a:latin typeface="Times New Roman" pitchFamily="18" charset="0"/>
                <a:cs typeface="Times New Roman" pitchFamily="18" charset="0"/>
              </a:rPr>
              <a:t>[20]A. Li, A. C. Yin Yuen, W. Wang, I. M. De Cachinho Cordeiro, and C. Wang, “A Review on Lithium-Ion Battery Separators Towards Enhanced Safety Performances and Modelling Approaches,” 2021.</a:t>
            </a:r>
          </a:p>
          <a:p>
            <a:r>
              <a:rPr lang="en-IN" sz="3400" dirty="0" smtClean="0">
                <a:latin typeface="Times New Roman" pitchFamily="18" charset="0"/>
                <a:cs typeface="Times New Roman" pitchFamily="18" charset="0"/>
              </a:rPr>
              <a:t>[21]R. D. McKerracher, J. Guzman-Guemez, R. G. A. Wills, S. M. Sharkh, and D. Kramer, “Advances in Prevention of Thermal Runaway in Lithium‐Ion Batteries,” Advanced Energy and Sustainability Research, vol. 2, no. 5, Mar. 2021.</a:t>
            </a:r>
          </a:p>
          <a:p>
            <a:r>
              <a:rPr lang="en-IN" sz="3400" dirty="0" smtClean="0">
                <a:latin typeface="Times New Roman" pitchFamily="18" charset="0"/>
                <a:cs typeface="Times New Roman" pitchFamily="18" charset="0"/>
              </a:rPr>
              <a:t>[22] T. Hastie, R. Tibshirani, and J. Friedman, “</a:t>
            </a:r>
            <a:r>
              <a:rPr lang="en-IN" sz="3400" i="1" dirty="0" smtClean="0">
                <a:latin typeface="Times New Roman" pitchFamily="18" charset="0"/>
                <a:cs typeface="Times New Roman" pitchFamily="18" charset="0"/>
              </a:rPr>
              <a:t>The Elements of Statistical Learning: Data Mining, Inference, and Prediction”</a:t>
            </a:r>
            <a:r>
              <a:rPr lang="en-IN" sz="3400" dirty="0" smtClean="0">
                <a:latin typeface="Times New Roman" pitchFamily="18" charset="0"/>
                <a:cs typeface="Times New Roman" pitchFamily="18" charset="0"/>
              </a:rPr>
              <a:t>, 2nd Ed. New York, NY, USA: Springer, 2009.</a:t>
            </a:r>
          </a:p>
          <a:p>
            <a:r>
              <a:rPr lang="en-IN" sz="3400" dirty="0" smtClean="0">
                <a:latin typeface="Times New Roman" pitchFamily="18" charset="0"/>
                <a:cs typeface="Times New Roman" pitchFamily="18" charset="0"/>
              </a:rPr>
              <a:t>[23] L. Breiman, “Random Forests, Machine Learning”, vol. 45, no. 1, pp. 5–32, 2001.</a:t>
            </a:r>
          </a:p>
          <a:p>
            <a:r>
              <a:rPr lang="en-IN" sz="3400" dirty="0" smtClean="0">
                <a:latin typeface="Times New Roman" pitchFamily="18" charset="0"/>
                <a:cs typeface="Times New Roman" pitchFamily="18" charset="0"/>
              </a:rPr>
              <a:t>[24] T. Chen and C. Guestrin, “XGBoost: A Scalable Tree Boosting System”, in Proceedings of the 22nd ACM SIGKDD International Conference on Knowledge Discovery and Data Mining (KDD), San Francisco, CA, USA, 2016, pp. 785–794.</a:t>
            </a:r>
          </a:p>
          <a:p>
            <a:r>
              <a:rPr lang="en-IN" sz="3400" dirty="0" smtClean="0">
                <a:latin typeface="Times New Roman" pitchFamily="18" charset="0"/>
                <a:cs typeface="Times New Roman" pitchFamily="18" charset="0"/>
              </a:rPr>
              <a:t>[25] J. H. Friedman, “Greedy Function Approximation: A Gradient Boosting Machine”, Annals of Statistics, vol. 29, no. 5, pp. 1189–1232, 2001.</a:t>
            </a:r>
          </a:p>
          <a:p>
            <a:endParaRPr lang="en-IN"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algn="ctr">
              <a:buNone/>
            </a:pPr>
            <a:endParaRPr lang="en-IN" sz="4000" dirty="0" smtClean="0">
              <a:latin typeface="Times New Roman" pitchFamily="18" charset="0"/>
              <a:cs typeface="Times New Roman" pitchFamily="18" charset="0"/>
            </a:endParaRPr>
          </a:p>
          <a:p>
            <a:pPr algn="ctr">
              <a:buNone/>
            </a:pPr>
            <a:endParaRPr lang="en-IN" sz="4000" dirty="0" smtClean="0">
              <a:latin typeface="Times New Roman" pitchFamily="18" charset="0"/>
              <a:cs typeface="Times New Roman" pitchFamily="18" charset="0"/>
            </a:endParaRPr>
          </a:p>
          <a:p>
            <a:pPr algn="ctr">
              <a:buNone/>
            </a:pPr>
            <a:endParaRPr lang="en-IN" sz="4000" dirty="0" smtClean="0">
              <a:latin typeface="Times New Roman" pitchFamily="18" charset="0"/>
              <a:cs typeface="Times New Roman" pitchFamily="18" charset="0"/>
            </a:endParaRPr>
          </a:p>
          <a:p>
            <a:pPr algn="ctr">
              <a:buNone/>
            </a:pPr>
            <a:r>
              <a:rPr lang="en-IN" sz="4000" dirty="0" smtClean="0">
                <a:latin typeface="Times New Roman" pitchFamily="18" charset="0"/>
                <a:cs typeface="Times New Roman" pitchFamily="18" charset="0"/>
              </a:rPr>
              <a:t>THANK YOU</a:t>
            </a:r>
            <a:endParaRPr lang="en-IN" sz="4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438</TotalTime>
  <Words>2797</Words>
  <Application>Microsoft Office PowerPoint</Application>
  <PresentationFormat>On-screen Show (4:3)</PresentationFormat>
  <Paragraphs>231</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Slide 1</vt:lpstr>
      <vt:lpstr>Contents</vt:lpstr>
      <vt:lpstr>ABSTRACT </vt:lpstr>
      <vt:lpstr>Introduction </vt:lpstr>
      <vt:lpstr>Slide 5</vt:lpstr>
      <vt:lpstr>Introduction to the Problem</vt:lpstr>
      <vt:lpstr>Slide 7</vt:lpstr>
      <vt:lpstr>Machine Learning Models Tested </vt:lpstr>
      <vt:lpstr>Slide 9</vt:lpstr>
      <vt:lpstr> Key Parameters for Fire Risk Prediction </vt:lpstr>
      <vt:lpstr>Slide 11</vt:lpstr>
      <vt:lpstr>Slide 12</vt:lpstr>
      <vt:lpstr>Methodology </vt:lpstr>
      <vt:lpstr>Exploratory Data Analysis </vt:lpstr>
      <vt:lpstr>Figure 2- scatter-plot for various conditions </vt:lpstr>
      <vt:lpstr>Figure 3- scatter-plot for various conditions </vt:lpstr>
      <vt:lpstr>Figure 4- scatter-plot for various conditions </vt:lpstr>
      <vt:lpstr>Featured Correlation Matrix</vt:lpstr>
      <vt:lpstr>Results and Discussion </vt:lpstr>
      <vt:lpstr>Slide 20</vt:lpstr>
      <vt:lpstr>Slide 21</vt:lpstr>
      <vt:lpstr>Slide 22</vt:lpstr>
      <vt:lpstr>Slide 23</vt:lpstr>
      <vt:lpstr>Cross-Validation Results:  </vt:lpstr>
      <vt:lpstr>Recommendations and Future Aspects </vt:lpstr>
      <vt:lpstr>References </vt:lpstr>
      <vt:lpstr>Slide 27</vt:lpstr>
      <vt:lpstr>Slide 28</vt:lpstr>
      <vt:lpstr>Slide 29</vt:lpstr>
      <vt:lpstr>Slide 30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dc:title>
  <dc:creator>DARSHAN BORSE</dc:creator>
  <cp:lastModifiedBy>DARSHAN BORSE</cp:lastModifiedBy>
  <cp:revision>63</cp:revision>
  <dcterms:created xsi:type="dcterms:W3CDTF">2006-08-16T00:00:00Z</dcterms:created>
  <dcterms:modified xsi:type="dcterms:W3CDTF">2025-05-30T14:49:13Z</dcterms:modified>
</cp:coreProperties>
</file>