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charts/style1.xml" ContentType="application/vnd.ms-office.chartstyl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harts/colors1.xml" ContentType="application/vnd.ms-office.chartcolorstyle+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chart>
    <c:title>
      <c:layout/>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en-US"/>
        </a:p>
      </c:txPr>
    </c:title>
    <c:plotArea>
      <c:layout>
        <c:manualLayout>
          <c:layoutTarget val="inner"/>
          <c:xMode val="edge"/>
          <c:yMode val="edge"/>
          <c:x val="4.581430461916508E-2"/>
          <c:y val="0.20132001385261686"/>
          <c:w val="0.93993993993993974"/>
          <c:h val="0.72134693390598903"/>
        </c:manualLayout>
      </c:layout>
      <c:barChart>
        <c:barDir val="col"/>
        <c:grouping val="clustered"/>
        <c:ser>
          <c:idx val="0"/>
          <c:order val="0"/>
          <c:tx>
            <c:strRef>
              <c:f>Sheet1!$B$3</c:f>
              <c:strCache>
                <c:ptCount val="1"/>
                <c:pt idx="0">
                  <c:v>Formulation Export (Billion $)</c:v>
                </c:pt>
              </c:strCache>
            </c:strRef>
          </c:tx>
          <c:spPr>
            <a:solidFill>
              <a:schemeClr val="accent1">
                <a:alpha val="85000"/>
              </a:schemeClr>
            </a:solidFill>
            <a:ln w="9525" cap="flat" cmpd="sng" algn="ctr">
              <a:solidFill>
                <a:schemeClr val="lt1">
                  <a:alpha val="50000"/>
                </a:schemeClr>
              </a:solidFill>
              <a:round/>
            </a:ln>
            <a:effectLst/>
          </c:spPr>
          <c:dLbls>
            <c:delete val="1"/>
          </c:dLbls>
          <c:cat>
            <c:numRef>
              <c:f>Sheet1!$A$4:$A$11</c:f>
              <c:numCache>
                <c:formatCode>General</c:formatCode>
                <c:ptCount val="8"/>
                <c:pt idx="0">
                  <c:v>2002</c:v>
                </c:pt>
                <c:pt idx="1">
                  <c:v>2004</c:v>
                </c:pt>
                <c:pt idx="2">
                  <c:v>2006</c:v>
                </c:pt>
                <c:pt idx="3">
                  <c:v>2008</c:v>
                </c:pt>
                <c:pt idx="4">
                  <c:v>2010</c:v>
                </c:pt>
                <c:pt idx="5">
                  <c:v>2012</c:v>
                </c:pt>
                <c:pt idx="6">
                  <c:v>2014</c:v>
                </c:pt>
                <c:pt idx="7">
                  <c:v>2016</c:v>
                </c:pt>
              </c:numCache>
            </c:numRef>
          </c:cat>
          <c:val>
            <c:numRef>
              <c:f>Sheet1!$B$4:$B$11</c:f>
              <c:numCache>
                <c:formatCode>General</c:formatCode>
                <c:ptCount val="8"/>
                <c:pt idx="0">
                  <c:v>0</c:v>
                </c:pt>
                <c:pt idx="1">
                  <c:v>1</c:v>
                </c:pt>
                <c:pt idx="2">
                  <c:v>2</c:v>
                </c:pt>
                <c:pt idx="3">
                  <c:v>3</c:v>
                </c:pt>
                <c:pt idx="4">
                  <c:v>4</c:v>
                </c:pt>
                <c:pt idx="5">
                  <c:v>5</c:v>
                </c:pt>
                <c:pt idx="6">
                  <c:v>6</c:v>
                </c:pt>
                <c:pt idx="7">
                  <c:v>7</c:v>
                </c:pt>
              </c:numCache>
            </c:numRef>
          </c:val>
          <c:extLst xmlns:c16r2="http://schemas.microsoft.com/office/drawing/2015/06/chart">
            <c:ext xmlns:c16="http://schemas.microsoft.com/office/drawing/2014/chart" uri="{C3380CC4-5D6E-409C-BE32-E72D297353CC}">
              <c16:uniqueId val="{00000000-CD8E-47BA-B810-84182BA6EC4B}"/>
            </c:ext>
          </c:extLst>
        </c:ser>
        <c:dLbls>
          <c:showVal val="1"/>
        </c:dLbls>
        <c:gapWidth val="65"/>
        <c:axId val="115718400"/>
        <c:axId val="115924992"/>
      </c:barChart>
      <c:catAx>
        <c:axId val="115718400"/>
        <c:scaling>
          <c:orientation val="minMax"/>
        </c:scaling>
        <c:axPos val="b"/>
        <c:numFmt formatCode="General" sourceLinked="1"/>
        <c:maj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en-US"/>
          </a:p>
        </c:txPr>
        <c:crossAx val="115924992"/>
        <c:crosses val="autoZero"/>
        <c:auto val="1"/>
        <c:lblAlgn val="ctr"/>
        <c:lblOffset val="100"/>
      </c:catAx>
      <c:valAx>
        <c:axId val="115924992"/>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tickLblPos val="nextTo"/>
        <c:crossAx val="115718400"/>
        <c:crosses val="autoZero"/>
        <c:crossBetween val="between"/>
      </c:valAx>
      <c:spPr>
        <a:noFill/>
        <a:ln>
          <a:noFill/>
        </a:ln>
        <a:effectLst/>
      </c:spPr>
    </c:plotArea>
    <c:plotVisOnly val="1"/>
    <c:dispBlanksAs val="gap"/>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24BC6561-5DC1-471F-B4F9-3C8535AD5920}" type="datetimeFigureOut">
              <a:rPr lang="en-IN" smtClean="0"/>
              <a:pPr/>
              <a:t>12-03-2024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158665497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32265058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24BC6561-5DC1-471F-B4F9-3C8535AD5920}" type="datetimeFigureOut">
              <a:rPr lang="en-IN" smtClean="0"/>
              <a:pPr/>
              <a:t>12-03-2024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422910832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1096443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391446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1597307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2750845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15E51A2E-D528-4587-AC70-52D850C68A2D}" type="slidenum">
              <a:rPr lang="en-IN" smtClean="0"/>
              <a:pPr/>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430013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24BC6561-5DC1-471F-B4F9-3C8535AD5920}"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15E51A2E-D528-4587-AC70-52D850C68A2D}" type="slidenum">
              <a:rPr lang="en-IN" smtClean="0"/>
              <a:pPr/>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2874350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4260865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BC6561-5DC1-471F-B4F9-3C8535AD5920}"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2192979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24BC6561-5DC1-471F-B4F9-3C8535AD5920}" type="datetimeFigureOut">
              <a:rPr lang="en-IN" smtClean="0"/>
              <a:pPr/>
              <a:t>12-03-2024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15E51A2E-D528-4587-AC70-52D850C68A2D}" type="slidenum">
              <a:rPr lang="en-IN" smtClean="0"/>
              <a:pPr/>
              <a:t>‹#›</a:t>
            </a:fld>
            <a:endParaRPr lang="en-IN"/>
          </a:p>
        </p:txBody>
      </p:sp>
    </p:spTree>
    <p:extLst>
      <p:ext uri="{BB962C8B-B14F-4D97-AF65-F5344CB8AC3E}">
        <p14:creationId xmlns:p14="http://schemas.microsoft.com/office/powerpoint/2010/main" xmlns="" val="337586706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76F0A2-F79E-FCB6-8A8F-3407DA045AF5}"/>
              </a:ext>
            </a:extLst>
          </p:cNvPr>
          <p:cNvSpPr>
            <a:spLocks noGrp="1"/>
          </p:cNvSpPr>
          <p:nvPr>
            <p:ph type="ctrTitle"/>
          </p:nvPr>
        </p:nvSpPr>
        <p:spPr/>
        <p:txBody>
          <a:bodyPr>
            <a:normAutofit/>
          </a:bodyPr>
          <a:lstStyle/>
          <a:p>
            <a:r>
              <a:rPr lang="en-US" sz="2500" b="1" dirty="0">
                <a:latin typeface="Times New Roman" panose="02020603050405020304" pitchFamily="18" charset="0"/>
                <a:cs typeface="Times New Roman" panose="02020603050405020304" pitchFamily="18" charset="0"/>
              </a:rPr>
              <a:t>AN EMPIRICAL STUDY OF THE INDIAN PHARMACEUTICAL SECTOR</a:t>
            </a:r>
            <a:endParaRPr lang="en-IN" sz="25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84576" y="4652720"/>
            <a:ext cx="2307042" cy="369332"/>
          </a:xfrm>
          <a:prstGeom prst="rect">
            <a:avLst/>
          </a:prstGeom>
        </p:spPr>
        <p:txBody>
          <a:bodyPr wrap="none">
            <a:spAutoFit/>
          </a:bodyPr>
          <a:lstStyle/>
          <a:p>
            <a:r>
              <a:rPr lang="en-US" b="1" dirty="0" smtClean="0"/>
              <a:t>Rudra Pratap singh</a:t>
            </a:r>
            <a:endParaRPr lang="en-US" b="1" dirty="0"/>
          </a:p>
        </p:txBody>
      </p:sp>
      <p:sp>
        <p:nvSpPr>
          <p:cNvPr id="4" name="Rectangle 3"/>
          <p:cNvSpPr/>
          <p:nvPr/>
        </p:nvSpPr>
        <p:spPr>
          <a:xfrm>
            <a:off x="1487611" y="4968030"/>
            <a:ext cx="2300630" cy="369332"/>
          </a:xfrm>
          <a:prstGeom prst="rect">
            <a:avLst/>
          </a:prstGeom>
        </p:spPr>
        <p:txBody>
          <a:bodyPr wrap="none">
            <a:spAutoFit/>
          </a:bodyPr>
          <a:lstStyle/>
          <a:p>
            <a:r>
              <a:rPr lang="en-US" b="1" dirty="0" smtClean="0"/>
              <a:t>Subject</a:t>
            </a:r>
            <a:r>
              <a:rPr lang="en-US" dirty="0" smtClean="0"/>
              <a:t>: </a:t>
            </a:r>
            <a:r>
              <a:rPr lang="en-US" b="1" dirty="0" smtClean="0"/>
              <a:t>Pharmacy</a:t>
            </a:r>
            <a:endParaRPr lang="en-US" b="1" dirty="0"/>
          </a:p>
        </p:txBody>
      </p:sp>
    </p:spTree>
    <p:extLst>
      <p:ext uri="{BB962C8B-B14F-4D97-AF65-F5344CB8AC3E}">
        <p14:creationId xmlns:p14="http://schemas.microsoft.com/office/powerpoint/2010/main" xmlns="" val="239664848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F9582B-F65F-4400-26AB-2AE3D16934DD}"/>
              </a:ext>
            </a:extLst>
          </p:cNvPr>
          <p:cNvSpPr>
            <a:spLocks noGrp="1"/>
          </p:cNvSpPr>
          <p:nvPr>
            <p:ph type="title"/>
          </p:nvPr>
        </p:nvSpPr>
        <p:spPr>
          <a:xfrm>
            <a:off x="333829" y="174171"/>
            <a:ext cx="11019971" cy="827315"/>
          </a:xfrm>
        </p:spPr>
        <p:txBody>
          <a:bodyPr>
            <a:normAutofit/>
          </a:bodyPr>
          <a:lstStyle/>
          <a:p>
            <a:pPr algn="just"/>
            <a:r>
              <a:rPr lang="en-IN" sz="4000" b="1" dirty="0">
                <a:latin typeface="Times New Roman" panose="02020603050405020304" pitchFamily="18" charset="0"/>
                <a:cs typeface="Times New Roman" panose="02020603050405020304" pitchFamily="18" charset="0"/>
              </a:rPr>
              <a:t>INTRODUCTION</a:t>
            </a:r>
          </a:p>
        </p:txBody>
      </p:sp>
      <p:sp>
        <p:nvSpPr>
          <p:cNvPr id="4" name="TextBox 3">
            <a:extLst>
              <a:ext uri="{FF2B5EF4-FFF2-40B4-BE49-F238E27FC236}">
                <a16:creationId xmlns:a16="http://schemas.microsoft.com/office/drawing/2014/main" xmlns="" id="{38BCCBC2-15ED-B9C3-CDFC-6FEF5449B50A}"/>
              </a:ext>
            </a:extLst>
          </p:cNvPr>
          <p:cNvSpPr txBox="1"/>
          <p:nvPr/>
        </p:nvSpPr>
        <p:spPr>
          <a:xfrm>
            <a:off x="333829" y="1001486"/>
            <a:ext cx="11524342"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India's 1947 declaration of independence, its authorities made the creation of a national patent system that catered to its particular requirements a top priority.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relevant patent law issues were handled by committees chaired by Justices </a:t>
            </a:r>
            <a:r>
              <a:rPr lang="en-US" sz="2000" dirty="0" err="1">
                <a:latin typeface="Times New Roman" panose="02020603050405020304" pitchFamily="18" charset="0"/>
                <a:cs typeface="Times New Roman" panose="02020603050405020304" pitchFamily="18" charset="0"/>
              </a:rPr>
              <a:t>Bakshi</a:t>
            </a:r>
            <a:r>
              <a:rPr lang="en-US" sz="2000" dirty="0">
                <a:latin typeface="Times New Roman" panose="02020603050405020304" pitchFamily="18" charset="0"/>
                <a:cs typeface="Times New Roman" panose="02020603050405020304" pitchFamily="18" charset="0"/>
              </a:rPr>
              <a:t> Tek Chand and Rajagopal Iyengar, which resulted in the National Patents Act being enacted in 1970.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law sought to balance the public interest and expedite industrialization. In 1970, a new Patents Act was passed with the intention of supporting India's independence in drug manufacture by excluding agrochemicals and pharmaceuticals from patent eligibility.</a:t>
            </a:r>
          </a:p>
          <a:p>
            <a:pPr marL="285750" indent="-285750" algn="just">
              <a:lnSpc>
                <a:spcPct val="150000"/>
              </a:lnSpc>
              <a:buFont typeface="Wingdings" panose="05000000000000000000" pitchFamily="2" charset="2"/>
              <a:buChar char="q"/>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The Indian pharmaceutical sector was greatly affected by this shift, which led to a </a:t>
            </a:r>
            <a:r>
              <a:rPr lang="en-IN" sz="2000" kern="100" dirty="0" err="1">
                <a:effectLst/>
                <a:latin typeface="Times New Roman" panose="02020603050405020304" pitchFamily="18" charset="0"/>
                <a:ea typeface="Calibri" panose="020F0502020204030204" pitchFamily="34" charset="0"/>
                <a:cs typeface="Times New Roman" panose="02020603050405020304" pitchFamily="18" charset="0"/>
              </a:rPr>
              <a:t>reevaluation</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of its dynamics in areas including contract research, bulk drug export, and formulation export. </a:t>
            </a:r>
          </a:p>
          <a:p>
            <a:pPr marL="285750" indent="-285750" algn="just">
              <a:lnSpc>
                <a:spcPct val="150000"/>
              </a:lnSpc>
              <a:buFont typeface="Wingdings" panose="05000000000000000000" pitchFamily="2" charset="2"/>
              <a:buChar char="q"/>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This paper aims to offer a thorough examination of the Indian pharmaceutical industry following amendments, highlighting developments and difficulties.</a:t>
            </a:r>
          </a:p>
          <a:p>
            <a:pPr marL="285750" indent="-285750" algn="just">
              <a:lnSpc>
                <a:spcPct val="150000"/>
              </a:lnSpc>
              <a:buFont typeface="Wingdings" panose="05000000000000000000" pitchFamily="2" charset="2"/>
              <a:buChar char="q"/>
            </a:pP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09202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0FF940-A73D-63A1-97FA-D76A8BB516E8}"/>
              </a:ext>
            </a:extLst>
          </p:cNvPr>
          <p:cNvSpPr>
            <a:spLocks noGrp="1"/>
          </p:cNvSpPr>
          <p:nvPr>
            <p:ph type="title"/>
          </p:nvPr>
        </p:nvSpPr>
        <p:spPr>
          <a:xfrm>
            <a:off x="406400" y="159657"/>
            <a:ext cx="10726057" cy="740229"/>
          </a:xfrm>
        </p:spPr>
        <p:txBody>
          <a:bodyPr>
            <a:normAutofit/>
          </a:bodyPr>
          <a:lstStyle/>
          <a:p>
            <a:pPr algn="just"/>
            <a:r>
              <a:rPr lang="en-IN" sz="4000"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D704F953-8E4B-A662-E4EE-182C12613FA8}"/>
              </a:ext>
            </a:extLst>
          </p:cNvPr>
          <p:cNvSpPr txBox="1"/>
          <p:nvPr/>
        </p:nvSpPr>
        <p:spPr>
          <a:xfrm>
            <a:off x="406400" y="674217"/>
            <a:ext cx="11495314" cy="603864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Sharma and Modgil (2020) investigated the relationship between Total Quality Management (TQM), Supply Chain Management (SCM), and operational performance within the Indian pharmaceutical industry. Their study, published in the Business Process Management Journal, delves into the intricate dynamics of quality management and supply chain operations, shedding light on how these factors influence overall performance..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Ganguly and Chatterjee (2020) explored the role of social capital, knowledge quality, knowledge sharing, and innovation capability in the context of the Indian pharmaceutical sector. Their study, published in Knowledge and Process Management, examines the interplay between social relationships, knowledge management processes, and innovation outcomes.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Farhan et.al (2020) focused on board composition and its impact on firms' profitability in the Indian pharmaceutical industry. Published work from Farhan and colleagues provides empirical evidence on the relationship between board structure and financial performance, particularly within the Indian pharmaceutical context. </a:t>
            </a:r>
          </a:p>
        </p:txBody>
      </p:sp>
    </p:spTree>
    <p:extLst>
      <p:ext uri="{BB962C8B-B14F-4D97-AF65-F5344CB8AC3E}">
        <p14:creationId xmlns:p14="http://schemas.microsoft.com/office/powerpoint/2010/main" xmlns="" val="713334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836796-55F7-AF3F-618B-A07687F04739}"/>
              </a:ext>
            </a:extLst>
          </p:cNvPr>
          <p:cNvSpPr>
            <a:spLocks noGrp="1"/>
          </p:cNvSpPr>
          <p:nvPr>
            <p:ph type="title"/>
          </p:nvPr>
        </p:nvSpPr>
        <p:spPr>
          <a:xfrm>
            <a:off x="333829" y="232230"/>
            <a:ext cx="11019971" cy="667656"/>
          </a:xfrm>
        </p:spPr>
        <p:txBody>
          <a:bodyPr>
            <a:normAutofit/>
          </a:bodyPr>
          <a:lstStyle/>
          <a:p>
            <a:pPr algn="just"/>
            <a:r>
              <a:rPr lang="en-IN" sz="4000" b="1" dirty="0">
                <a:latin typeface="Times New Roman" panose="02020603050405020304" pitchFamily="18" charset="0"/>
                <a:cs typeface="Times New Roman" panose="02020603050405020304" pitchFamily="18" charset="0"/>
              </a:rPr>
              <a:t>RESEARCH METHODOLOGY</a:t>
            </a:r>
          </a:p>
        </p:txBody>
      </p:sp>
      <p:sp>
        <p:nvSpPr>
          <p:cNvPr id="4" name="TextBox 3">
            <a:extLst>
              <a:ext uri="{FF2B5EF4-FFF2-40B4-BE49-F238E27FC236}">
                <a16:creationId xmlns:a16="http://schemas.microsoft.com/office/drawing/2014/main" xmlns="" id="{05FDB81A-BDC6-6630-A070-F643BF59F2AE}"/>
              </a:ext>
            </a:extLst>
          </p:cNvPr>
          <p:cNvSpPr txBox="1"/>
          <p:nvPr/>
        </p:nvSpPr>
        <p:spPr>
          <a:xfrm>
            <a:off x="333829" y="1291772"/>
            <a:ext cx="11437257" cy="5115311"/>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These constituents comprise pharmaceutical raw materials, intermediates, medication additives, and gelatin capsules (also known as active pharmaceutical ingredients, or APIs).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industry faced more competition as it expanded beyond bulk pharmaceuticals after regulatory reforms. Among the pioneers, Dr. Reddy's was aware of the ramifications from the start and gradually shifted its emphasis to formulations.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 the wake of the WTO, lesser-known companies such as Divi's Laboratories, Matrix, </a:t>
            </a:r>
            <a:r>
              <a:rPr lang="en-US" sz="2000" dirty="0" err="1">
                <a:latin typeface="Times New Roman" panose="02020603050405020304" pitchFamily="18" charset="0"/>
                <a:cs typeface="Times New Roman" panose="02020603050405020304" pitchFamily="18" charset="0"/>
              </a:rPr>
              <a:t>Suven</a:t>
            </a:r>
            <a:r>
              <a:rPr lang="en-US" sz="2000" dirty="0">
                <a:latin typeface="Times New Roman" panose="02020603050405020304" pitchFamily="18" charset="0"/>
                <a:cs typeface="Times New Roman" panose="02020603050405020304" pitchFamily="18" charset="0"/>
              </a:rPr>
              <a:t> Pharma, and </a:t>
            </a:r>
            <a:r>
              <a:rPr lang="en-US" sz="2000" dirty="0" err="1">
                <a:latin typeface="Times New Roman" panose="02020603050405020304" pitchFamily="18" charset="0"/>
                <a:cs typeface="Times New Roman" panose="02020603050405020304" pitchFamily="18" charset="0"/>
              </a:rPr>
              <a:t>Neuland</a:t>
            </a:r>
            <a:r>
              <a:rPr lang="en-US" sz="2000" dirty="0">
                <a:latin typeface="Times New Roman" panose="02020603050405020304" pitchFamily="18" charset="0"/>
                <a:cs typeface="Times New Roman" panose="02020603050405020304" pitchFamily="18" charset="0"/>
              </a:rPr>
              <a:t> Laboratories developed survival strategies, despite the focus being on Dr. Reddy's and Aurobindo. Data analysis,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shows that diversification hasn't impeded the bulk medicine industry's expansion. This development highlights the Indian pharmaceutical industry's flexibility and resilience in the face of shifting market conditions.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174676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B751A3-8169-D3FE-5570-1180C4119EFE}"/>
              </a:ext>
            </a:extLst>
          </p:cNvPr>
          <p:cNvSpPr>
            <a:spLocks noGrp="1"/>
          </p:cNvSpPr>
          <p:nvPr>
            <p:ph type="title"/>
          </p:nvPr>
        </p:nvSpPr>
        <p:spPr>
          <a:xfrm>
            <a:off x="377371" y="145143"/>
            <a:ext cx="10976429" cy="769257"/>
          </a:xfrm>
        </p:spPr>
        <p:txBody>
          <a:bodyPr>
            <a:normAutofit/>
          </a:bodyPr>
          <a:lstStyle/>
          <a:p>
            <a:pPr algn="just"/>
            <a:r>
              <a:rPr lang="en-IN" sz="4000" b="1" dirty="0">
                <a:latin typeface="Times New Roman" panose="02020603050405020304" pitchFamily="18" charset="0"/>
                <a:cs typeface="Times New Roman" panose="02020603050405020304" pitchFamily="18" charset="0"/>
              </a:rPr>
              <a:t>DATA ANALYSIS</a:t>
            </a:r>
          </a:p>
        </p:txBody>
      </p:sp>
      <p:sp>
        <p:nvSpPr>
          <p:cNvPr id="4" name="TextBox 3">
            <a:extLst>
              <a:ext uri="{FF2B5EF4-FFF2-40B4-BE49-F238E27FC236}">
                <a16:creationId xmlns:a16="http://schemas.microsoft.com/office/drawing/2014/main" xmlns="" id="{38FE3247-02C3-E1FD-FB06-A841C40A9D91}"/>
              </a:ext>
            </a:extLst>
          </p:cNvPr>
          <p:cNvSpPr txBox="1"/>
          <p:nvPr/>
        </p:nvSpPr>
        <p:spPr>
          <a:xfrm>
            <a:off x="377371" y="1117600"/>
            <a:ext cx="8766629" cy="707886"/>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graphs below display the study's findings</a:t>
            </a:r>
          </a:p>
          <a:p>
            <a:pPr algn="just"/>
            <a:r>
              <a:rPr lang="en-US" sz="2000" b="1" dirty="0">
                <a:latin typeface="Times New Roman" panose="02020603050405020304" pitchFamily="18" charset="0"/>
                <a:cs typeface="Times New Roman" panose="02020603050405020304" pitchFamily="18" charset="0"/>
              </a:rPr>
              <a:t>                     </a:t>
            </a:r>
            <a:endParaRPr lang="en-IN" sz="2000" dirty="0">
              <a:latin typeface="Times New Roman" panose="02020603050405020304" pitchFamily="18" charset="0"/>
              <a:cs typeface="Times New Roman" panose="02020603050405020304" pitchFamily="18" charset="0"/>
            </a:endParaRPr>
          </a:p>
        </p:txBody>
      </p:sp>
      <p:graphicFrame>
        <p:nvGraphicFramePr>
          <p:cNvPr id="7" name="Chart 6">
            <a:extLst>
              <a:ext uri="{FF2B5EF4-FFF2-40B4-BE49-F238E27FC236}">
                <a16:creationId xmlns:a16="http://schemas.microsoft.com/office/drawing/2014/main" xmlns="" id="{47A99FBA-7F4B-1DCE-75CC-BD0EE40DE41F}"/>
              </a:ext>
            </a:extLst>
          </p:cNvPr>
          <p:cNvGraphicFramePr/>
          <p:nvPr>
            <p:extLst>
              <p:ext uri="{D42A27DB-BD31-4B8C-83A1-F6EECF244321}">
                <p14:modId xmlns:p14="http://schemas.microsoft.com/office/powerpoint/2010/main" xmlns="" val="1844050080"/>
              </p:ext>
            </p:extLst>
          </p:nvPr>
        </p:nvGraphicFramePr>
        <p:xfrm>
          <a:off x="2946400" y="2043385"/>
          <a:ext cx="4181838" cy="2988605"/>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xmlns="" id="{173C2F6D-BC95-B77A-DA8A-76AC638FFB60}"/>
              </a:ext>
            </a:extLst>
          </p:cNvPr>
          <p:cNvSpPr txBox="1"/>
          <p:nvPr/>
        </p:nvSpPr>
        <p:spPr>
          <a:xfrm>
            <a:off x="377371" y="5386457"/>
            <a:ext cx="10740572" cy="707886"/>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findings show that Indian formulations are increasing steadily and are unaffected by changes in patent regulations. By 2023, they are expected to reach $7 billion.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825509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B1CA9C-DFFF-03FF-B808-43738D30D797}"/>
              </a:ext>
            </a:extLst>
          </p:cNvPr>
          <p:cNvSpPr>
            <a:spLocks noGrp="1"/>
          </p:cNvSpPr>
          <p:nvPr>
            <p:ph type="title"/>
          </p:nvPr>
        </p:nvSpPr>
        <p:spPr>
          <a:xfrm>
            <a:off x="362857" y="234497"/>
            <a:ext cx="10990943" cy="563789"/>
          </a:xfrm>
        </p:spPr>
        <p:txBody>
          <a:bodyPr>
            <a:noAutofit/>
          </a:bodyPr>
          <a:lstStyle/>
          <a:p>
            <a:pPr algn="just"/>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xmlns="" id="{56C5F004-CB9E-7177-82AB-D78D9F0F4D91}"/>
              </a:ext>
            </a:extLst>
          </p:cNvPr>
          <p:cNvSpPr txBox="1"/>
          <p:nvPr/>
        </p:nvSpPr>
        <p:spPr>
          <a:xfrm>
            <a:off x="362857" y="1161143"/>
            <a:ext cx="11437257"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India began its unique intellectual property journey more than 40 years ago, motivated by the need to support the development of the country's pharmaceutical industry and provide for its impoverished people.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Nonetheless, recent modifications to India's intellectual property laws demonstrate the country's compliance with global IP norms.</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This change has had a significant impact on a number of aspects of the Indian pharmaceutical industry.</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expiration of patents for well-known pharmaceuticals and the convergence of international patent laws have created a significant opportunity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industry's adaptability and endurance in the face of shifting patent regulations highlight its forward-thinking outlook and tenacity.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Prospects for the industry look good going forward, particularly in the area of contract research, suggesting more growth and success in the years to come.</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401451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E03FB1-5569-916A-FE3F-952A46846F33}"/>
              </a:ext>
            </a:extLst>
          </p:cNvPr>
          <p:cNvSpPr>
            <a:spLocks noGrp="1"/>
          </p:cNvSpPr>
          <p:nvPr>
            <p:ph type="title"/>
          </p:nvPr>
        </p:nvSpPr>
        <p:spPr>
          <a:xfrm>
            <a:off x="406400" y="29030"/>
            <a:ext cx="11034486" cy="725714"/>
          </a:xfrm>
        </p:spPr>
        <p:txBody>
          <a:bodyPr>
            <a:normAutofit/>
          </a:bodyPr>
          <a:lstStyle/>
          <a:p>
            <a:pPr algn="just"/>
            <a:r>
              <a:rPr lang="en-IN" sz="4000" b="1" dirty="0">
                <a:latin typeface="Times New Roman" panose="02020603050405020304" pitchFamily="18" charset="0"/>
                <a:cs typeface="Times New Roman" panose="02020603050405020304" pitchFamily="18" charset="0"/>
              </a:rPr>
              <a:t>REFERENCES </a:t>
            </a:r>
          </a:p>
        </p:txBody>
      </p:sp>
      <p:sp>
        <p:nvSpPr>
          <p:cNvPr id="4" name="TextBox 3">
            <a:extLst>
              <a:ext uri="{FF2B5EF4-FFF2-40B4-BE49-F238E27FC236}">
                <a16:creationId xmlns:a16="http://schemas.microsoft.com/office/drawing/2014/main" xmlns="" id="{DF300B37-D07A-91C7-8066-EB108A323F70}"/>
              </a:ext>
            </a:extLst>
          </p:cNvPr>
          <p:cNvSpPr txBox="1"/>
          <p:nvPr/>
        </p:nvSpPr>
        <p:spPr>
          <a:xfrm>
            <a:off x="406400" y="754744"/>
            <a:ext cx="11379200"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Farhan, N. H., Tabash, M. I., </a:t>
            </a:r>
            <a:r>
              <a:rPr lang="en-US" sz="2000" dirty="0" err="1">
                <a:latin typeface="Times New Roman" panose="02020603050405020304" pitchFamily="18" charset="0"/>
                <a:cs typeface="Times New Roman" panose="02020603050405020304" pitchFamily="18" charset="0"/>
              </a:rPr>
              <a:t>Almaqtari</a:t>
            </a:r>
            <a:r>
              <a:rPr lang="en-US" sz="2000" dirty="0">
                <a:latin typeface="Times New Roman" panose="02020603050405020304" pitchFamily="18" charset="0"/>
                <a:cs typeface="Times New Roman" panose="02020603050405020304" pitchFamily="18" charset="0"/>
              </a:rPr>
              <a:t>, F. A., &amp; Yahya, A. T. (2020). Board composition and firms’ profitability: Empirical evidence from pharmaceutical industry in India.</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Ganguly, A., Talukdar, A., &amp; Chatterjee, D. (2020). Social capital, knowledge quality, knowledge sharing, and innovation capability: An empirical study of the Indian pharmaceutical sector. Knowledge and process management, 27(1), 25-42.</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Gupta, K., Goel, S., &amp; Bhatia, P. (2020). Intellectual capital and profitability: Evidence from Indian pharmaceutical sector. Vision, 24(2), 204-216.</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Nandy, M. (2020). Is there any impact of R&amp;D on financial performance? Evidence from Indian pharmaceutical companies. FIIB Business Review, 9(4), 319-334.</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Panwar, A., Jain, R., Rathore, A. P. S., Nepal, B., &amp; Lyons, A. C. (2018). The impact of lean practices on operational performance–an empirical investigation of Indian process industries. Production Planning &amp; Control, 29(2), 158-169.</a:t>
            </a:r>
          </a:p>
        </p:txBody>
      </p:sp>
    </p:spTree>
    <p:extLst>
      <p:ext uri="{BB962C8B-B14F-4D97-AF65-F5344CB8AC3E}">
        <p14:creationId xmlns:p14="http://schemas.microsoft.com/office/powerpoint/2010/main" xmlns="" val="766673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C12454-8488-FCCD-4293-F7689C991781}"/>
              </a:ext>
            </a:extLst>
          </p:cNvPr>
          <p:cNvSpPr>
            <a:spLocks noGrp="1"/>
          </p:cNvSpPr>
          <p:nvPr>
            <p:ph type="title"/>
          </p:nvPr>
        </p:nvSpPr>
        <p:spPr>
          <a:xfrm>
            <a:off x="406400" y="2629354"/>
            <a:ext cx="11034486" cy="1325563"/>
          </a:xfrm>
        </p:spPr>
        <p:txBody>
          <a:bodyPr>
            <a:normAutofit/>
          </a:bodyPr>
          <a:lstStyle/>
          <a:p>
            <a:pPr algn="ctr"/>
            <a:r>
              <a:rPr lang="en-US" sz="5000" dirty="0">
                <a:latin typeface="Times New Roman" panose="02020603050405020304" pitchFamily="18" charset="0"/>
                <a:cs typeface="Times New Roman" panose="02020603050405020304" pitchFamily="18" charset="0"/>
              </a:rPr>
              <a:t>THANK  YOU </a:t>
            </a:r>
            <a:endParaRPr lang="en-IN" sz="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0440913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13</TotalTime>
  <Words>867</Words>
  <Application>Microsoft Office PowerPoint</Application>
  <PresentationFormat>Custom</PresentationFormat>
  <Paragraphs>37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Savon</vt:lpstr>
      <vt:lpstr>AN EMPIRICAL STUDY OF THE INDIAN PHARMACEUTICAL SECTOR</vt:lpstr>
      <vt:lpstr>INTRODUCTION</vt:lpstr>
      <vt:lpstr>LITERATURE REVIEW </vt:lpstr>
      <vt:lpstr>RESEARCH METHODOLOGY</vt:lpstr>
      <vt:lpstr>DATA ANALYSIS</vt:lpstr>
      <vt:lpstr>CONCLUSION</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EMPIRICAL STUDY OF THE INDIAN PHARMACEUTICAL SECTOR</dc:title>
  <dc:creator>intel</dc:creator>
  <cp:lastModifiedBy>pc</cp:lastModifiedBy>
  <cp:revision>6</cp:revision>
  <dcterms:created xsi:type="dcterms:W3CDTF">2024-03-12T09:39:01Z</dcterms:created>
  <dcterms:modified xsi:type="dcterms:W3CDTF">2024-03-12T10:51:50Z</dcterms:modified>
</cp:coreProperties>
</file>