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0693400" cy="7562850"/>
  <p:notesSz cx="10693400" cy="75628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456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50" b="0" i="0">
                <a:solidFill>
                  <a:srgbClr val="FFFF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00" b="0" i="0">
                <a:solidFill>
                  <a:srgbClr val="7E7E7E"/>
                </a:solidFill>
                <a:latin typeface="Arial MT"/>
                <a:cs typeface="Arial MT"/>
              </a:defRPr>
            </a:lvl1pPr>
          </a:lstStyle>
          <a:p>
            <a:pPr marL="496570">
              <a:lnSpc>
                <a:spcPct val="100000"/>
              </a:lnSpc>
              <a:spcBef>
                <a:spcPts val="65"/>
              </a:spcBef>
            </a:pPr>
            <a:endParaRPr/>
          </a:p>
          <a:p>
            <a:pPr marL="509270">
              <a:lnSpc>
                <a:spcPct val="100000"/>
              </a:lnSpc>
            </a:pPr>
            <a:r>
              <a:rPr spc="-10" dirty="0"/>
              <a:t>CONFIDENTIAL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FFBF00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ct val="100000"/>
              </a:lnSpc>
              <a:spcBef>
                <a:spcPts val="45"/>
              </a:spcBef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50" b="0" i="0">
                <a:solidFill>
                  <a:srgbClr val="FFFF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00" b="0" i="0">
                <a:solidFill>
                  <a:srgbClr val="7E7E7E"/>
                </a:solidFill>
                <a:latin typeface="Arial MT"/>
                <a:cs typeface="Arial MT"/>
              </a:defRPr>
            </a:lvl1pPr>
          </a:lstStyle>
          <a:p>
            <a:pPr marL="496570">
              <a:lnSpc>
                <a:spcPct val="100000"/>
              </a:lnSpc>
              <a:spcBef>
                <a:spcPts val="65"/>
              </a:spcBef>
            </a:pPr>
            <a:endParaRPr/>
          </a:p>
          <a:p>
            <a:pPr marL="509270">
              <a:lnSpc>
                <a:spcPct val="100000"/>
              </a:lnSpc>
            </a:pPr>
            <a:r>
              <a:rPr spc="-10" dirty="0"/>
              <a:t>CONFIDENTIAL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FFBF00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ct val="100000"/>
              </a:lnSpc>
              <a:spcBef>
                <a:spcPts val="45"/>
              </a:spcBef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50" b="0" i="0">
                <a:solidFill>
                  <a:srgbClr val="FFFF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00" b="0" i="0">
                <a:solidFill>
                  <a:srgbClr val="7E7E7E"/>
                </a:solidFill>
                <a:latin typeface="Arial MT"/>
                <a:cs typeface="Arial MT"/>
              </a:defRPr>
            </a:lvl1pPr>
          </a:lstStyle>
          <a:p>
            <a:pPr marL="496570">
              <a:lnSpc>
                <a:spcPct val="100000"/>
              </a:lnSpc>
              <a:spcBef>
                <a:spcPts val="65"/>
              </a:spcBef>
            </a:pPr>
            <a:endParaRPr/>
          </a:p>
          <a:p>
            <a:pPr marL="509270">
              <a:lnSpc>
                <a:spcPct val="100000"/>
              </a:lnSpc>
            </a:pPr>
            <a:r>
              <a:rPr spc="-10" dirty="0"/>
              <a:t>CONFIDENTIAL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FFBF00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ct val="100000"/>
              </a:lnSpc>
              <a:spcBef>
                <a:spcPts val="45"/>
              </a:spcBef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50" b="0" i="0">
                <a:solidFill>
                  <a:srgbClr val="FFFF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00" b="0" i="0">
                <a:solidFill>
                  <a:srgbClr val="7E7E7E"/>
                </a:solidFill>
                <a:latin typeface="Arial MT"/>
                <a:cs typeface="Arial MT"/>
              </a:defRPr>
            </a:lvl1pPr>
          </a:lstStyle>
          <a:p>
            <a:pPr marL="496570">
              <a:lnSpc>
                <a:spcPct val="100000"/>
              </a:lnSpc>
              <a:spcBef>
                <a:spcPts val="65"/>
              </a:spcBef>
            </a:pPr>
            <a:endParaRPr/>
          </a:p>
          <a:p>
            <a:pPr marL="509270">
              <a:lnSpc>
                <a:spcPct val="100000"/>
              </a:lnSpc>
            </a:pPr>
            <a:r>
              <a:rPr spc="-10" dirty="0"/>
              <a:t>CONFIDENTIAL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FFBF00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ct val="100000"/>
              </a:lnSpc>
              <a:spcBef>
                <a:spcPts val="45"/>
              </a:spcBef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627" y="6621780"/>
            <a:ext cx="2260091" cy="115823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93223" y="885444"/>
            <a:ext cx="640079" cy="565404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497312" y="6646163"/>
            <a:ext cx="112776" cy="112776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352532" y="6646163"/>
            <a:ext cx="112776" cy="112776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366248" y="6527291"/>
            <a:ext cx="164592" cy="166116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174224" y="6527291"/>
            <a:ext cx="166116" cy="166116"/>
          </a:xfrm>
          <a:prstGeom prst="rect">
            <a:avLst/>
          </a:prstGeom>
        </p:spPr>
      </p:pic>
      <p:sp>
        <p:nvSpPr>
          <p:cNvPr id="22" name="bg object 22"/>
          <p:cNvSpPr/>
          <p:nvPr/>
        </p:nvSpPr>
        <p:spPr>
          <a:xfrm>
            <a:off x="694943" y="1348740"/>
            <a:ext cx="1069975" cy="0"/>
          </a:xfrm>
          <a:custGeom>
            <a:avLst/>
            <a:gdLst/>
            <a:ahLst/>
            <a:cxnLst/>
            <a:rect l="l" t="t" r="r" b="b"/>
            <a:pathLst>
              <a:path w="1069975">
                <a:moveTo>
                  <a:pt x="0" y="0"/>
                </a:moveTo>
                <a:lnTo>
                  <a:pt x="1069848" y="0"/>
                </a:lnTo>
              </a:path>
            </a:pathLst>
          </a:custGeom>
          <a:ln w="24384">
            <a:solidFill>
              <a:srgbClr val="0070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00" b="0" i="0">
                <a:solidFill>
                  <a:srgbClr val="7E7E7E"/>
                </a:solidFill>
                <a:latin typeface="Arial MT"/>
                <a:cs typeface="Arial MT"/>
              </a:defRPr>
            </a:lvl1pPr>
          </a:lstStyle>
          <a:p>
            <a:pPr marL="496570">
              <a:lnSpc>
                <a:spcPct val="100000"/>
              </a:lnSpc>
              <a:spcBef>
                <a:spcPts val="65"/>
              </a:spcBef>
            </a:pPr>
            <a:endParaRPr/>
          </a:p>
          <a:p>
            <a:pPr marL="509270">
              <a:lnSpc>
                <a:spcPct val="100000"/>
              </a:lnSpc>
            </a:pPr>
            <a:r>
              <a:rPr spc="-10" dirty="0"/>
              <a:t>CONFIDENTIAL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FFBF00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ct val="100000"/>
              </a:lnSpc>
              <a:spcBef>
                <a:spcPts val="45"/>
              </a:spcBef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1627" y="6621780"/>
            <a:ext cx="2260091" cy="115823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793223" y="885444"/>
            <a:ext cx="640079" cy="56540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79488" y="3507699"/>
            <a:ext cx="2539365" cy="5251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50" b="0" i="0">
                <a:solidFill>
                  <a:srgbClr val="FFFF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8910332" y="6525836"/>
            <a:ext cx="1207267" cy="2403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00" b="0" i="0">
                <a:solidFill>
                  <a:srgbClr val="7E7E7E"/>
                </a:solidFill>
                <a:latin typeface="Arial MT"/>
                <a:cs typeface="Arial MT"/>
              </a:defRPr>
            </a:lvl1pPr>
          </a:lstStyle>
          <a:p>
            <a:pPr marL="496570">
              <a:lnSpc>
                <a:spcPct val="100000"/>
              </a:lnSpc>
              <a:spcBef>
                <a:spcPts val="65"/>
              </a:spcBef>
            </a:pPr>
            <a:endParaRPr/>
          </a:p>
          <a:p>
            <a:pPr marL="509270">
              <a:lnSpc>
                <a:spcPct val="100000"/>
              </a:lnSpc>
            </a:pPr>
            <a:r>
              <a:rPr spc="-10" dirty="0"/>
              <a:t>CONFIDENTIAL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951764" y="6535015"/>
            <a:ext cx="155575" cy="158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FFBF00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ct val="100000"/>
              </a:lnSpc>
              <a:spcBef>
                <a:spcPts val="45"/>
              </a:spcBef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627" y="6621780"/>
            <a:ext cx="2260091" cy="11582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93223" y="885444"/>
            <a:ext cx="640079" cy="56540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9419735" y="6654456"/>
            <a:ext cx="647065" cy="99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70"/>
              </a:lnSpc>
            </a:pPr>
            <a:r>
              <a:rPr sz="700" spc="-10" dirty="0">
                <a:solidFill>
                  <a:srgbClr val="7E7E7E"/>
                </a:solidFill>
                <a:latin typeface="Arial MT"/>
                <a:cs typeface="Arial MT"/>
              </a:rPr>
              <a:t>CONFIDENTIAL</a:t>
            </a:r>
            <a:endParaRPr sz="700">
              <a:latin typeface="Arial MT"/>
              <a:cs typeface="Arial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5785103"/>
            <a:ext cx="10692765" cy="1001394"/>
          </a:xfrm>
          <a:custGeom>
            <a:avLst/>
            <a:gdLst/>
            <a:ahLst/>
            <a:cxnLst/>
            <a:rect l="l" t="t" r="r" b="b"/>
            <a:pathLst>
              <a:path w="10692765" h="1001395">
                <a:moveTo>
                  <a:pt x="10692384" y="1001267"/>
                </a:moveTo>
                <a:lnTo>
                  <a:pt x="0" y="1001267"/>
                </a:lnTo>
                <a:lnTo>
                  <a:pt x="0" y="0"/>
                </a:lnTo>
                <a:lnTo>
                  <a:pt x="10692384" y="0"/>
                </a:lnTo>
                <a:lnTo>
                  <a:pt x="10692384" y="1001267"/>
                </a:lnTo>
                <a:close/>
              </a:path>
            </a:pathLst>
          </a:custGeom>
          <a:solidFill>
            <a:srgbClr val="0070B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68040" y="1463040"/>
            <a:ext cx="4002024" cy="89458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4910328" y="2572511"/>
            <a:ext cx="1068705" cy="0"/>
          </a:xfrm>
          <a:custGeom>
            <a:avLst/>
            <a:gdLst/>
            <a:ahLst/>
            <a:cxnLst/>
            <a:rect l="l" t="t" r="r" b="b"/>
            <a:pathLst>
              <a:path w="1068704">
                <a:moveTo>
                  <a:pt x="0" y="0"/>
                </a:moveTo>
                <a:lnTo>
                  <a:pt x="1068323" y="0"/>
                </a:lnTo>
              </a:path>
            </a:pathLst>
          </a:custGeom>
          <a:ln w="24384">
            <a:solidFill>
              <a:srgbClr val="0070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397890" y="6605976"/>
            <a:ext cx="88455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21690" algn="l"/>
              </a:tabLst>
            </a:pPr>
            <a:r>
              <a:rPr sz="700" spc="-10" dirty="0">
                <a:solidFill>
                  <a:srgbClr val="FFFFFF"/>
                </a:solidFill>
                <a:latin typeface="Arial MT"/>
                <a:cs typeface="Arial MT"/>
              </a:rPr>
              <a:t>CONFIDENTIAL</a:t>
            </a:r>
            <a:r>
              <a:rPr sz="700" dirty="0">
                <a:solidFill>
                  <a:srgbClr val="FFFFFF"/>
                </a:solidFill>
                <a:latin typeface="Arial MT"/>
                <a:cs typeface="Arial MT"/>
              </a:rPr>
              <a:t>	</a:t>
            </a:r>
            <a:r>
              <a:rPr sz="700" spc="-50" dirty="0">
                <a:solidFill>
                  <a:srgbClr val="FFFFFF"/>
                </a:solidFill>
                <a:latin typeface="Arial MT"/>
                <a:cs typeface="Arial MT"/>
              </a:rPr>
              <a:t>1</a:t>
            </a:r>
            <a:endParaRPr sz="700">
              <a:latin typeface="Arial MT"/>
              <a:cs typeface="Arial M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0341864" y="6617207"/>
            <a:ext cx="257810" cy="113030"/>
            <a:chOff x="10341864" y="6617207"/>
            <a:chExt cx="257810" cy="113030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486643" y="6617208"/>
              <a:ext cx="112776" cy="11277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341864" y="6617207"/>
              <a:ext cx="112776" cy="112776"/>
            </a:xfrm>
            <a:prstGeom prst="rect">
              <a:avLst/>
            </a:prstGeom>
          </p:spPr>
        </p:pic>
      </p:grpSp>
      <p:sp>
        <p:nvSpPr>
          <p:cNvPr id="12" name="object 12"/>
          <p:cNvSpPr/>
          <p:nvPr/>
        </p:nvSpPr>
        <p:spPr>
          <a:xfrm>
            <a:off x="9476232" y="772668"/>
            <a:ext cx="1150620" cy="1237615"/>
          </a:xfrm>
          <a:custGeom>
            <a:avLst/>
            <a:gdLst/>
            <a:ahLst/>
            <a:cxnLst/>
            <a:rect l="l" t="t" r="r" b="b"/>
            <a:pathLst>
              <a:path w="1150620" h="1237614">
                <a:moveTo>
                  <a:pt x="1150620" y="1237487"/>
                </a:moveTo>
                <a:lnTo>
                  <a:pt x="0" y="1237487"/>
                </a:lnTo>
                <a:lnTo>
                  <a:pt x="0" y="0"/>
                </a:lnTo>
                <a:lnTo>
                  <a:pt x="1150620" y="0"/>
                </a:lnTo>
                <a:lnTo>
                  <a:pt x="1150620" y="123748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135636" y="2645195"/>
            <a:ext cx="2653665" cy="346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929640" marR="5080" indent="-917575">
              <a:lnSpc>
                <a:spcPct val="100000"/>
              </a:lnSpc>
              <a:spcBef>
                <a:spcPts val="105"/>
              </a:spcBef>
            </a:pPr>
            <a:r>
              <a:rPr sz="1050" spc="20" dirty="0">
                <a:latin typeface="Arial MT"/>
                <a:cs typeface="Arial MT"/>
              </a:rPr>
              <a:t>ENGINEERING</a:t>
            </a:r>
            <a:r>
              <a:rPr sz="1050" spc="80" dirty="0">
                <a:latin typeface="Arial MT"/>
                <a:cs typeface="Arial MT"/>
              </a:rPr>
              <a:t> </a:t>
            </a:r>
            <a:r>
              <a:rPr sz="1050" spc="20" dirty="0">
                <a:latin typeface="Arial MT"/>
                <a:cs typeface="Arial MT"/>
              </a:rPr>
              <a:t>A</a:t>
            </a:r>
            <a:r>
              <a:rPr sz="1050" spc="150" dirty="0">
                <a:latin typeface="Arial MT"/>
                <a:cs typeface="Arial MT"/>
              </a:rPr>
              <a:t> </a:t>
            </a:r>
            <a:r>
              <a:rPr sz="1050" spc="20" dirty="0">
                <a:solidFill>
                  <a:srgbClr val="0070BF"/>
                </a:solidFill>
                <a:latin typeface="Arial MT"/>
                <a:cs typeface="Arial MT"/>
              </a:rPr>
              <a:t>BETTER</a:t>
            </a:r>
            <a:r>
              <a:rPr sz="1050" spc="195" dirty="0">
                <a:solidFill>
                  <a:srgbClr val="0070BF"/>
                </a:solidFill>
                <a:latin typeface="Arial MT"/>
                <a:cs typeface="Arial MT"/>
              </a:rPr>
              <a:t> </a:t>
            </a:r>
            <a:r>
              <a:rPr sz="1050" spc="-10" dirty="0">
                <a:solidFill>
                  <a:srgbClr val="0070BF"/>
                </a:solidFill>
                <a:latin typeface="Arial MT"/>
                <a:cs typeface="Arial MT"/>
              </a:rPr>
              <a:t>TOMORROW </a:t>
            </a:r>
            <a:r>
              <a:rPr sz="1050" dirty="0">
                <a:latin typeface="Arial MT"/>
                <a:cs typeface="Arial MT"/>
              </a:rPr>
              <a:t>SINCE</a:t>
            </a:r>
            <a:r>
              <a:rPr sz="1050" spc="245" dirty="0">
                <a:latin typeface="Arial MT"/>
                <a:cs typeface="Arial MT"/>
              </a:rPr>
              <a:t> </a:t>
            </a:r>
            <a:r>
              <a:rPr sz="1050" spc="-20" dirty="0">
                <a:latin typeface="Arial MT"/>
                <a:cs typeface="Arial MT"/>
              </a:rPr>
              <a:t>1962</a:t>
            </a:r>
            <a:endParaRPr sz="1050"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846058" y="5744991"/>
            <a:ext cx="658495" cy="2216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50" dirty="0">
                <a:solidFill>
                  <a:srgbClr val="FFFFFF"/>
                </a:solidFill>
                <a:latin typeface="Arial MT"/>
                <a:cs typeface="Arial MT"/>
              </a:rPr>
              <a:t>IBU-</a:t>
            </a:r>
            <a:r>
              <a:rPr sz="1250" spc="-10" dirty="0">
                <a:solidFill>
                  <a:srgbClr val="FFFFFF"/>
                </a:solidFill>
                <a:latin typeface="Arial MT"/>
                <a:cs typeface="Arial MT"/>
              </a:rPr>
              <a:t>Civil</a:t>
            </a:r>
            <a:endParaRPr sz="1250"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485098" y="3282853"/>
            <a:ext cx="6062345" cy="1808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29299"/>
              </a:lnSpc>
              <a:spcBef>
                <a:spcPts val="100"/>
              </a:spcBef>
            </a:pPr>
            <a:r>
              <a:rPr sz="1550" b="1" dirty="0">
                <a:latin typeface="Arial"/>
                <a:cs typeface="Arial"/>
              </a:rPr>
              <a:t>SHAPING</a:t>
            </a:r>
            <a:r>
              <a:rPr sz="1550" b="1" spc="65" dirty="0">
                <a:latin typeface="Arial"/>
                <a:cs typeface="Arial"/>
              </a:rPr>
              <a:t> </a:t>
            </a:r>
            <a:r>
              <a:rPr sz="1550" b="1" dirty="0">
                <a:latin typeface="Arial"/>
                <a:cs typeface="Arial"/>
              </a:rPr>
              <a:t>THE</a:t>
            </a:r>
            <a:r>
              <a:rPr sz="1550" b="1" spc="15" dirty="0">
                <a:latin typeface="Arial"/>
                <a:cs typeface="Arial"/>
              </a:rPr>
              <a:t> </a:t>
            </a:r>
            <a:r>
              <a:rPr sz="1550" b="1" dirty="0">
                <a:latin typeface="Arial"/>
                <a:cs typeface="Arial"/>
              </a:rPr>
              <a:t>FUTURE</a:t>
            </a:r>
            <a:r>
              <a:rPr sz="1550" b="1" spc="15" dirty="0">
                <a:latin typeface="Arial"/>
                <a:cs typeface="Arial"/>
              </a:rPr>
              <a:t> </a:t>
            </a:r>
            <a:r>
              <a:rPr sz="1550" b="1" dirty="0">
                <a:latin typeface="Arial"/>
                <a:cs typeface="Arial"/>
              </a:rPr>
              <a:t>OF</a:t>
            </a:r>
            <a:r>
              <a:rPr sz="1550" b="1" spc="30" dirty="0">
                <a:latin typeface="Arial"/>
                <a:cs typeface="Arial"/>
              </a:rPr>
              <a:t> </a:t>
            </a:r>
            <a:r>
              <a:rPr sz="1550" b="1" dirty="0">
                <a:latin typeface="Arial"/>
                <a:cs typeface="Arial"/>
              </a:rPr>
              <a:t>RESEARCH</a:t>
            </a:r>
            <a:r>
              <a:rPr sz="1550" b="1" spc="60" dirty="0">
                <a:latin typeface="Arial"/>
                <a:cs typeface="Arial"/>
              </a:rPr>
              <a:t> </a:t>
            </a:r>
            <a:r>
              <a:rPr sz="1550" b="1" dirty="0">
                <a:latin typeface="Arial"/>
                <a:cs typeface="Arial"/>
              </a:rPr>
              <a:t>IN</a:t>
            </a:r>
            <a:r>
              <a:rPr sz="1550" b="1" spc="20" dirty="0">
                <a:latin typeface="Arial"/>
                <a:cs typeface="Arial"/>
              </a:rPr>
              <a:t> </a:t>
            </a:r>
            <a:r>
              <a:rPr sz="1550" b="1" dirty="0">
                <a:latin typeface="Arial"/>
                <a:cs typeface="Arial"/>
              </a:rPr>
              <a:t>CIVIL</a:t>
            </a:r>
            <a:r>
              <a:rPr sz="1550" b="1" spc="-10" dirty="0">
                <a:latin typeface="Arial"/>
                <a:cs typeface="Arial"/>
              </a:rPr>
              <a:t> ENGINEERING </a:t>
            </a:r>
            <a:r>
              <a:rPr sz="1550" b="1" dirty="0">
                <a:latin typeface="Arial"/>
                <a:cs typeface="Arial"/>
              </a:rPr>
              <a:t>THROUGH</a:t>
            </a:r>
            <a:r>
              <a:rPr sz="1550" b="1" spc="25" dirty="0">
                <a:latin typeface="Arial"/>
                <a:cs typeface="Arial"/>
              </a:rPr>
              <a:t> </a:t>
            </a:r>
            <a:r>
              <a:rPr sz="1550" b="1" dirty="0">
                <a:latin typeface="Arial"/>
                <a:cs typeface="Arial"/>
              </a:rPr>
              <a:t>3I</a:t>
            </a:r>
            <a:r>
              <a:rPr sz="1550" b="1" spc="75" dirty="0">
                <a:latin typeface="Arial"/>
                <a:cs typeface="Arial"/>
              </a:rPr>
              <a:t> </a:t>
            </a:r>
            <a:r>
              <a:rPr sz="1550" b="1" dirty="0">
                <a:latin typeface="Arial"/>
                <a:cs typeface="Arial"/>
              </a:rPr>
              <a:t>(INSTITUTE -INDUSTRY </a:t>
            </a:r>
            <a:r>
              <a:rPr sz="1550" b="1" spc="-10" dirty="0">
                <a:latin typeface="Arial"/>
                <a:cs typeface="Arial"/>
              </a:rPr>
              <a:t>INTERACTION) </a:t>
            </a:r>
            <a:r>
              <a:rPr sz="1550" b="1" dirty="0">
                <a:latin typeface="Arial"/>
                <a:cs typeface="Arial"/>
              </a:rPr>
              <a:t>INTERDISCIPLINARY</a:t>
            </a:r>
            <a:r>
              <a:rPr sz="1550" b="1" spc="-35" dirty="0">
                <a:latin typeface="Arial"/>
                <a:cs typeface="Arial"/>
              </a:rPr>
              <a:t> </a:t>
            </a:r>
            <a:r>
              <a:rPr sz="1550" b="1" dirty="0">
                <a:latin typeface="Arial"/>
                <a:cs typeface="Arial"/>
              </a:rPr>
              <a:t>COLLABORATION</a:t>
            </a:r>
            <a:r>
              <a:rPr sz="1550" b="1" spc="-45" dirty="0">
                <a:latin typeface="Arial"/>
                <a:cs typeface="Arial"/>
              </a:rPr>
              <a:t> </a:t>
            </a:r>
            <a:r>
              <a:rPr sz="1550" b="1" spc="-10" dirty="0">
                <a:latin typeface="Arial"/>
                <a:cs typeface="Arial"/>
              </a:rPr>
              <a:t>APPROACH</a:t>
            </a:r>
            <a:endParaRPr sz="1550">
              <a:latin typeface="Arial"/>
              <a:cs typeface="Arial"/>
            </a:endParaRPr>
          </a:p>
          <a:p>
            <a:pPr algn="ctr">
              <a:lnSpc>
                <a:spcPts val="1780"/>
              </a:lnSpc>
              <a:spcBef>
                <a:spcPts val="1545"/>
              </a:spcBef>
            </a:pPr>
            <a:r>
              <a:rPr sz="1550" b="1" spc="-10" dirty="0">
                <a:latin typeface="Arial"/>
                <a:cs typeface="Arial"/>
              </a:rPr>
              <a:t>AUTHORS</a:t>
            </a:r>
            <a:endParaRPr sz="1550">
              <a:latin typeface="Arial"/>
              <a:cs typeface="Arial"/>
            </a:endParaRPr>
          </a:p>
          <a:p>
            <a:pPr algn="ctr">
              <a:lnSpc>
                <a:spcPts val="1705"/>
              </a:lnSpc>
            </a:pPr>
            <a:r>
              <a:rPr sz="1550" b="1" dirty="0">
                <a:latin typeface="Arial"/>
                <a:cs typeface="Arial"/>
              </a:rPr>
              <a:t>Er</a:t>
            </a:r>
            <a:r>
              <a:rPr sz="1550" b="1" spc="-10" dirty="0">
                <a:latin typeface="Arial"/>
                <a:cs typeface="Arial"/>
              </a:rPr>
              <a:t> T.S.RAMESH</a:t>
            </a:r>
            <a:r>
              <a:rPr sz="1550" b="1" spc="-60" dirty="0">
                <a:latin typeface="Arial"/>
                <a:cs typeface="Arial"/>
              </a:rPr>
              <a:t> </a:t>
            </a:r>
            <a:r>
              <a:rPr sz="1550" b="1" dirty="0">
                <a:latin typeface="Arial"/>
                <a:cs typeface="Arial"/>
              </a:rPr>
              <a:t>AND</a:t>
            </a:r>
            <a:r>
              <a:rPr sz="1550" b="1" spc="455" dirty="0">
                <a:latin typeface="Arial"/>
                <a:cs typeface="Arial"/>
              </a:rPr>
              <a:t> </a:t>
            </a:r>
            <a:r>
              <a:rPr sz="1550" b="1" dirty="0">
                <a:latin typeface="Arial"/>
                <a:cs typeface="Arial"/>
              </a:rPr>
              <a:t>Er. MANOS</a:t>
            </a:r>
            <a:r>
              <a:rPr sz="1550" b="1" spc="25" dirty="0">
                <a:latin typeface="Arial"/>
                <a:cs typeface="Arial"/>
              </a:rPr>
              <a:t> </a:t>
            </a:r>
            <a:r>
              <a:rPr sz="1550" b="1" dirty="0">
                <a:latin typeface="Arial"/>
                <a:cs typeface="Arial"/>
              </a:rPr>
              <a:t>KUMAR</a:t>
            </a:r>
            <a:r>
              <a:rPr sz="1550" b="1" spc="25" dirty="0">
                <a:latin typeface="Arial"/>
                <a:cs typeface="Arial"/>
              </a:rPr>
              <a:t> </a:t>
            </a:r>
            <a:r>
              <a:rPr sz="1550" b="1" spc="-25" dirty="0">
                <a:latin typeface="Arial"/>
                <a:cs typeface="Arial"/>
              </a:rPr>
              <a:t>DE</a:t>
            </a:r>
            <a:endParaRPr sz="1550">
              <a:latin typeface="Arial"/>
              <a:cs typeface="Arial"/>
            </a:endParaRPr>
          </a:p>
          <a:p>
            <a:pPr algn="ctr">
              <a:lnSpc>
                <a:spcPts val="1780"/>
              </a:lnSpc>
            </a:pPr>
            <a:r>
              <a:rPr sz="1550" b="1" dirty="0">
                <a:latin typeface="Arial"/>
                <a:cs typeface="Arial"/>
              </a:rPr>
              <a:t>(</a:t>
            </a:r>
            <a:r>
              <a:rPr sz="1550" dirty="0">
                <a:latin typeface="Arial MT"/>
                <a:cs typeface="Arial MT"/>
              </a:rPr>
              <a:t>GM-</a:t>
            </a:r>
            <a:r>
              <a:rPr sz="1550" spc="3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CIVIL</a:t>
            </a:r>
            <a:r>
              <a:rPr sz="1550" spc="-4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4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Sr</a:t>
            </a:r>
            <a:r>
              <a:rPr sz="1550" spc="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GM</a:t>
            </a:r>
            <a:r>
              <a:rPr sz="1550" spc="5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4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Discipline</a:t>
            </a:r>
            <a:r>
              <a:rPr sz="1550" spc="6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Head-</a:t>
            </a:r>
            <a:r>
              <a:rPr sz="1550" spc="5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Civil</a:t>
            </a:r>
            <a:r>
              <a:rPr sz="1550" spc="35" dirty="0">
                <a:latin typeface="Arial MT"/>
                <a:cs typeface="Arial MT"/>
              </a:rPr>
              <a:t> </a:t>
            </a:r>
            <a:r>
              <a:rPr sz="1550" b="1" spc="-50" dirty="0">
                <a:latin typeface="Arial"/>
                <a:cs typeface="Arial"/>
              </a:rPr>
              <a:t>)</a:t>
            </a:r>
            <a:endParaRPr sz="15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0665" y="857526"/>
            <a:ext cx="7523480" cy="3435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ts val="1250"/>
              </a:lnSpc>
              <a:spcBef>
                <a:spcPts val="105"/>
              </a:spcBef>
            </a:pP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3I</a:t>
            </a:r>
            <a:r>
              <a:rPr sz="1050" spc="24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,</a:t>
            </a:r>
            <a:r>
              <a:rPr sz="1050" spc="26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focus</a:t>
            </a:r>
            <a:r>
              <a:rPr sz="1050" spc="22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spc="45" dirty="0">
                <a:solidFill>
                  <a:srgbClr val="4472C3"/>
                </a:solidFill>
                <a:latin typeface="Arial MT"/>
                <a:cs typeface="Arial MT"/>
              </a:rPr>
              <a:t>towards</a:t>
            </a:r>
            <a:r>
              <a:rPr sz="1050" spc="22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future</a:t>
            </a:r>
            <a:r>
              <a:rPr sz="1050" spc="229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spc="45" dirty="0">
                <a:solidFill>
                  <a:srgbClr val="4472C3"/>
                </a:solidFill>
                <a:latin typeface="Arial MT"/>
                <a:cs typeface="Arial MT"/>
              </a:rPr>
              <a:t>without</a:t>
            </a:r>
            <a:r>
              <a:rPr sz="1050" spc="229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ignoring</a:t>
            </a:r>
            <a:r>
              <a:rPr sz="1050" spc="24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the</a:t>
            </a:r>
            <a:r>
              <a:rPr sz="1050" spc="22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past.</a:t>
            </a:r>
            <a:r>
              <a:rPr sz="1050" spc="229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Inward</a:t>
            </a:r>
            <a:r>
              <a:rPr sz="1050" spc="229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to</a:t>
            </a:r>
            <a:r>
              <a:rPr sz="1050" spc="254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spc="45" dirty="0">
                <a:solidFill>
                  <a:srgbClr val="4472C3"/>
                </a:solidFill>
                <a:latin typeface="Arial MT"/>
                <a:cs typeface="Arial MT"/>
              </a:rPr>
              <a:t>outward</a:t>
            </a:r>
            <a:r>
              <a:rPr sz="1050" spc="22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with</a:t>
            </a:r>
            <a:r>
              <a:rPr sz="1050" spc="204" dirty="0">
                <a:solidFill>
                  <a:srgbClr val="4472C3"/>
                </a:solidFill>
                <a:latin typeface="Arial MT"/>
                <a:cs typeface="Arial MT"/>
              </a:rPr>
              <a:t> 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360</a:t>
            </a:r>
            <a:r>
              <a:rPr sz="1050" baseline="23809" dirty="0">
                <a:solidFill>
                  <a:srgbClr val="4472C3"/>
                </a:solidFill>
                <a:latin typeface="Arial MT"/>
                <a:cs typeface="Arial MT"/>
              </a:rPr>
              <a:t>0</a:t>
            </a:r>
            <a:r>
              <a:rPr sz="1050" spc="480" baseline="23809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spc="-10" dirty="0">
                <a:solidFill>
                  <a:srgbClr val="4472C3"/>
                </a:solidFill>
                <a:latin typeface="Arial MT"/>
                <a:cs typeface="Arial MT"/>
              </a:rPr>
              <a:t>focus</a:t>
            </a:r>
            <a:endParaRPr sz="1050">
              <a:latin typeface="Arial MT"/>
              <a:cs typeface="Arial MT"/>
            </a:endParaRPr>
          </a:p>
          <a:p>
            <a:pPr marL="38100">
              <a:lnSpc>
                <a:spcPts val="1250"/>
              </a:lnSpc>
            </a:pPr>
            <a:r>
              <a:rPr sz="1050" spc="45" dirty="0">
                <a:solidFill>
                  <a:srgbClr val="4472C3"/>
                </a:solidFill>
                <a:latin typeface="Arial MT"/>
                <a:cs typeface="Arial MT"/>
              </a:rPr>
              <a:t>(Concept</a:t>
            </a:r>
            <a:r>
              <a:rPr sz="1050" spc="17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to</a:t>
            </a:r>
            <a:r>
              <a:rPr sz="1050" spc="20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Design</a:t>
            </a:r>
            <a:r>
              <a:rPr sz="1050" spc="18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spc="60" dirty="0">
                <a:solidFill>
                  <a:srgbClr val="4472C3"/>
                </a:solidFill>
                <a:latin typeface="Arial MT"/>
                <a:cs typeface="Arial MT"/>
              </a:rPr>
              <a:t>-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Build</a:t>
            </a:r>
            <a:r>
              <a:rPr sz="1050" spc="14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and</a:t>
            </a:r>
            <a:r>
              <a:rPr sz="1050" spc="18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spc="45" dirty="0">
                <a:solidFill>
                  <a:srgbClr val="4472C3"/>
                </a:solidFill>
                <a:latin typeface="Arial MT"/>
                <a:cs typeface="Arial MT"/>
              </a:rPr>
              <a:t>Handover</a:t>
            </a:r>
            <a:r>
              <a:rPr sz="1050" spc="17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)</a:t>
            </a:r>
            <a:r>
              <a:rPr sz="1050" spc="204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(</a:t>
            </a:r>
            <a:r>
              <a:rPr sz="1050" spc="13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And</a:t>
            </a:r>
            <a:r>
              <a:rPr sz="1050" spc="17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spc="45" dirty="0">
                <a:solidFill>
                  <a:srgbClr val="4472C3"/>
                </a:solidFill>
                <a:latin typeface="Arial MT"/>
                <a:cs typeface="Arial MT"/>
              </a:rPr>
              <a:t>integrate</a:t>
            </a:r>
            <a:r>
              <a:rPr sz="1050" spc="18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with</a:t>
            </a:r>
            <a:r>
              <a:rPr sz="1050" spc="19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ISO</a:t>
            </a:r>
            <a:r>
              <a:rPr sz="1050" spc="204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cycle</a:t>
            </a:r>
            <a:r>
              <a:rPr sz="1050" spc="20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-</a:t>
            </a:r>
            <a:r>
              <a:rPr sz="1050" spc="204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spc="45" dirty="0">
                <a:solidFill>
                  <a:srgbClr val="4472C3"/>
                </a:solidFill>
                <a:latin typeface="Arial MT"/>
                <a:cs typeface="Arial MT"/>
              </a:rPr>
              <a:t>PDCA)</a:t>
            </a:r>
            <a:r>
              <a:rPr sz="1050" spc="18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4472C3"/>
                </a:solidFill>
                <a:latin typeface="Arial MT"/>
                <a:cs typeface="Arial MT"/>
              </a:rPr>
              <a:t>and</a:t>
            </a:r>
            <a:r>
              <a:rPr sz="1050" spc="18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spc="45" dirty="0">
                <a:solidFill>
                  <a:srgbClr val="4472C3"/>
                </a:solidFill>
                <a:latin typeface="Arial MT"/>
                <a:cs typeface="Arial MT"/>
              </a:rPr>
              <a:t>Sustainable</a:t>
            </a:r>
            <a:r>
              <a:rPr sz="1050" spc="14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1050" spc="40" dirty="0">
                <a:solidFill>
                  <a:srgbClr val="4472C3"/>
                </a:solidFill>
                <a:latin typeface="Arial MT"/>
                <a:cs typeface="Arial MT"/>
              </a:rPr>
              <a:t>Constructions</a:t>
            </a:r>
            <a:endParaRPr sz="105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910332" y="6525836"/>
            <a:ext cx="896619" cy="15875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900" spc="-10" dirty="0">
                <a:solidFill>
                  <a:srgbClr val="7E7E7E"/>
                </a:solidFill>
                <a:latin typeface="Arial MT"/>
                <a:cs typeface="Arial MT"/>
              </a:rPr>
              <a:t>CONFIDENTIAL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5"/>
              </a:spcBef>
            </a:pPr>
            <a:fld id="{81D60167-4931-47E6-BA6A-407CBD079E47}" type="slidenum">
              <a:rPr spc="-50" dirty="0"/>
              <a:t>2</a:t>
            </a:fld>
            <a:endParaRPr spc="-50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496570">
              <a:lnSpc>
                <a:spcPct val="100000"/>
              </a:lnSpc>
              <a:spcBef>
                <a:spcPts val="65"/>
              </a:spcBef>
            </a:pPr>
            <a:endParaRPr/>
          </a:p>
          <a:p>
            <a:pPr marL="509270">
              <a:lnSpc>
                <a:spcPct val="100000"/>
              </a:lnSpc>
            </a:pPr>
            <a:r>
              <a:rPr spc="-10" dirty="0"/>
              <a:t>CONFIDENTIAL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10617" y="1585970"/>
            <a:ext cx="9852025" cy="426466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14325">
              <a:lnSpc>
                <a:spcPct val="100000"/>
              </a:lnSpc>
              <a:spcBef>
                <a:spcPts val="125"/>
              </a:spcBef>
            </a:pPr>
            <a:r>
              <a:rPr sz="850" b="1" dirty="0">
                <a:latin typeface="Arial"/>
                <a:cs typeface="Arial"/>
              </a:rPr>
              <a:t>LESSONS</a:t>
            </a:r>
            <a:r>
              <a:rPr sz="850" b="1" spc="2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FROM</a:t>
            </a:r>
            <a:r>
              <a:rPr sz="850" b="1" spc="7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THE</a:t>
            </a:r>
            <a:r>
              <a:rPr sz="850" b="1" spc="80" dirty="0">
                <a:latin typeface="Arial"/>
                <a:cs typeface="Arial"/>
              </a:rPr>
              <a:t> </a:t>
            </a:r>
            <a:r>
              <a:rPr sz="850" b="1" spc="-20" dirty="0">
                <a:latin typeface="Arial"/>
                <a:cs typeface="Arial"/>
              </a:rPr>
              <a:t>PAST</a:t>
            </a:r>
            <a:endParaRPr sz="850">
              <a:latin typeface="Arial"/>
              <a:cs typeface="Arial"/>
            </a:endParaRPr>
          </a:p>
          <a:p>
            <a:pPr marL="289560" marR="94615" indent="-201295" algn="just">
              <a:lnSpc>
                <a:spcPts val="950"/>
              </a:lnSpc>
              <a:spcBef>
                <a:spcPts val="930"/>
              </a:spcBef>
              <a:buFont typeface="Wingdings"/>
              <a:buChar char=""/>
              <a:tabLst>
                <a:tab pos="289560" algn="l"/>
              </a:tabLst>
            </a:pPr>
            <a:r>
              <a:rPr sz="850" dirty="0">
                <a:latin typeface="Arial MT"/>
                <a:cs typeface="Arial MT"/>
              </a:rPr>
              <a:t>Majority</a:t>
            </a:r>
            <a:r>
              <a:rPr sz="850" spc="8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1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Famous</a:t>
            </a:r>
            <a:r>
              <a:rPr sz="850" spc="114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Civilisations</a:t>
            </a:r>
            <a:r>
              <a:rPr sz="850" spc="1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have</a:t>
            </a:r>
            <a:r>
              <a:rPr sz="850" spc="10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been</a:t>
            </a:r>
            <a:r>
              <a:rPr sz="850" spc="1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close</a:t>
            </a:r>
            <a:r>
              <a:rPr sz="850" spc="10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1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water</a:t>
            </a:r>
            <a:r>
              <a:rPr sz="850" spc="9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source</a:t>
            </a:r>
            <a:r>
              <a:rPr sz="850" spc="10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(</a:t>
            </a:r>
            <a:r>
              <a:rPr sz="850" spc="10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river).</a:t>
            </a:r>
            <a:r>
              <a:rPr sz="850" spc="1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Indus</a:t>
            </a:r>
            <a:r>
              <a:rPr sz="850" spc="10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Valley,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Nile</a:t>
            </a:r>
            <a:r>
              <a:rPr sz="850" spc="10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Valley,</a:t>
            </a:r>
            <a:r>
              <a:rPr sz="850" spc="10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Tigris</a:t>
            </a:r>
            <a:r>
              <a:rPr sz="850" spc="10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1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Euphrates,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Rome</a:t>
            </a:r>
            <a:r>
              <a:rPr sz="850" spc="10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Indo</a:t>
            </a:r>
            <a:r>
              <a:rPr sz="850" spc="1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Gangetic</a:t>
            </a:r>
            <a:r>
              <a:rPr sz="850" spc="10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Plains</a:t>
            </a:r>
            <a:r>
              <a:rPr sz="850" spc="114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10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Cauvery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Delta</a:t>
            </a:r>
            <a:r>
              <a:rPr sz="850" spc="1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spc="-25" dirty="0">
                <a:latin typeface="Arial MT"/>
                <a:cs typeface="Arial MT"/>
              </a:rPr>
              <a:t>The </a:t>
            </a:r>
            <a:r>
              <a:rPr sz="850" dirty="0">
                <a:latin typeface="Arial MT"/>
                <a:cs typeface="Arial MT"/>
              </a:rPr>
              <a:t>Brahmaputra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delta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name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few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spc="-50" dirty="0">
                <a:latin typeface="Arial MT"/>
                <a:cs typeface="Arial MT"/>
              </a:rPr>
              <a:t>.</a:t>
            </a:r>
            <a:endParaRPr sz="850">
              <a:latin typeface="Arial MT"/>
              <a:cs typeface="Arial MT"/>
            </a:endParaRPr>
          </a:p>
          <a:p>
            <a:pPr marL="289560" marR="95250" indent="-201295" algn="just">
              <a:lnSpc>
                <a:spcPts val="950"/>
              </a:lnSpc>
              <a:spcBef>
                <a:spcPts val="869"/>
              </a:spcBef>
              <a:buFont typeface="Wingdings"/>
              <a:buChar char=""/>
              <a:tabLst>
                <a:tab pos="289560" algn="l"/>
              </a:tabLst>
            </a:pPr>
            <a:r>
              <a:rPr sz="850" dirty="0">
                <a:latin typeface="Arial MT"/>
                <a:cs typeface="Arial MT"/>
              </a:rPr>
              <a:t>Civil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Engineering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oldest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Profession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Engineering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along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with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Electrical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Mechanical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constitute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mother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trades.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Many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discoveries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Civil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Engineering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started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off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from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other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subjects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thus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this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subject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has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constantly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benefitted</a:t>
            </a:r>
            <a:r>
              <a:rPr sz="850" spc="-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also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given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its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contribution</a:t>
            </a:r>
            <a:r>
              <a:rPr sz="850" spc="-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Society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(A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Win-Win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strategy)</a:t>
            </a:r>
            <a:endParaRPr sz="850">
              <a:latin typeface="Arial MT"/>
              <a:cs typeface="Arial MT"/>
            </a:endParaRPr>
          </a:p>
          <a:p>
            <a:pPr marL="289560" marR="95250" indent="-201295" algn="just">
              <a:lnSpc>
                <a:spcPts val="950"/>
              </a:lnSpc>
              <a:spcBef>
                <a:spcPts val="875"/>
              </a:spcBef>
              <a:buFont typeface="Wingdings"/>
              <a:buChar char=""/>
              <a:tabLst>
                <a:tab pos="289560" algn="l"/>
              </a:tabLst>
            </a:pPr>
            <a:r>
              <a:rPr sz="850" b="1" dirty="0">
                <a:latin typeface="Arial"/>
                <a:cs typeface="Arial"/>
              </a:rPr>
              <a:t>The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simple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cave</a:t>
            </a:r>
            <a:r>
              <a:rPr sz="850" b="1" spc="6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became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palaces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,large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buildings</a:t>
            </a:r>
            <a:r>
              <a:rPr sz="850" b="1" spc="6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and</a:t>
            </a:r>
            <a:r>
              <a:rPr sz="850" b="1" spc="5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today</a:t>
            </a:r>
            <a:r>
              <a:rPr sz="850" b="1" spc="1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with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land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crunching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and</a:t>
            </a:r>
            <a:r>
              <a:rPr sz="850" b="1" spc="6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costs</a:t>
            </a:r>
            <a:r>
              <a:rPr sz="850" b="1" spc="6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increasing</a:t>
            </a:r>
            <a:r>
              <a:rPr sz="850" b="1" spc="5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,</a:t>
            </a:r>
            <a:r>
              <a:rPr sz="850" b="1" spc="5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interdisciplinary</a:t>
            </a:r>
            <a:r>
              <a:rPr sz="850" b="1" spc="33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researches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have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started</a:t>
            </a:r>
            <a:r>
              <a:rPr sz="850" b="1" spc="5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focussing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on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optimum</a:t>
            </a:r>
            <a:r>
              <a:rPr sz="850" b="1" spc="50" dirty="0">
                <a:latin typeface="Arial"/>
                <a:cs typeface="Arial"/>
              </a:rPr>
              <a:t> </a:t>
            </a:r>
            <a:r>
              <a:rPr sz="850" b="1" spc="-10" dirty="0">
                <a:latin typeface="Arial"/>
                <a:cs typeface="Arial"/>
              </a:rPr>
              <a:t>utilsation</a:t>
            </a:r>
            <a:r>
              <a:rPr sz="850" b="1" spc="50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of</a:t>
            </a:r>
            <a:r>
              <a:rPr sz="850" b="1" spc="3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available</a:t>
            </a:r>
            <a:r>
              <a:rPr sz="850" b="1" spc="3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land</a:t>
            </a:r>
            <a:r>
              <a:rPr sz="850" b="1" spc="30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through</a:t>
            </a:r>
            <a:r>
              <a:rPr sz="850" b="1" spc="4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vertical</a:t>
            </a:r>
            <a:r>
              <a:rPr sz="850" b="1" spc="4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development</a:t>
            </a:r>
            <a:r>
              <a:rPr sz="850" b="1" spc="2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rather</a:t>
            </a:r>
            <a:r>
              <a:rPr sz="850" b="1" spc="2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than</a:t>
            </a:r>
            <a:r>
              <a:rPr sz="850" b="1" spc="3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horizontal,</a:t>
            </a:r>
            <a:r>
              <a:rPr sz="850" b="1" spc="2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water</a:t>
            </a:r>
            <a:r>
              <a:rPr sz="850" b="1" spc="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and</a:t>
            </a:r>
            <a:r>
              <a:rPr sz="850" b="1" spc="3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power resources</a:t>
            </a:r>
            <a:r>
              <a:rPr sz="850" b="1" spc="-1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and</a:t>
            </a:r>
            <a:r>
              <a:rPr sz="850" b="1" spc="3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improving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very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poor</a:t>
            </a:r>
            <a:r>
              <a:rPr sz="850" b="1" spc="40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land</a:t>
            </a:r>
            <a:r>
              <a:rPr sz="850" b="1" spc="3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through</a:t>
            </a:r>
            <a:r>
              <a:rPr sz="850" b="1" spc="4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Ground</a:t>
            </a:r>
            <a:r>
              <a:rPr sz="850" b="1" spc="2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Improvement</a:t>
            </a:r>
            <a:r>
              <a:rPr sz="850" b="1" spc="25" dirty="0">
                <a:latin typeface="Arial"/>
                <a:cs typeface="Arial"/>
              </a:rPr>
              <a:t> </a:t>
            </a:r>
            <a:r>
              <a:rPr sz="850" b="1" spc="-10" dirty="0">
                <a:latin typeface="Arial"/>
                <a:cs typeface="Arial"/>
              </a:rPr>
              <a:t>strategies.</a:t>
            </a:r>
            <a:endParaRPr sz="850">
              <a:latin typeface="Arial"/>
              <a:cs typeface="Arial"/>
            </a:endParaRPr>
          </a:p>
          <a:p>
            <a:pPr marL="289560" marR="94615" indent="-201295" algn="just">
              <a:lnSpc>
                <a:spcPts val="940"/>
              </a:lnSpc>
              <a:spcBef>
                <a:spcPts val="880"/>
              </a:spcBef>
              <a:buFont typeface="Wingdings"/>
              <a:buChar char=""/>
              <a:tabLst>
                <a:tab pos="289560" algn="l"/>
              </a:tabLst>
            </a:pPr>
            <a:r>
              <a:rPr sz="850" dirty="0">
                <a:latin typeface="Arial MT"/>
                <a:cs typeface="Arial MT"/>
              </a:rPr>
              <a:t>With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established</a:t>
            </a:r>
            <a:r>
              <a:rPr sz="850" spc="114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principles</a:t>
            </a:r>
            <a:r>
              <a:rPr sz="850" spc="1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architecture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building,</a:t>
            </a:r>
            <a:r>
              <a:rPr sz="850" spc="1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earlier</a:t>
            </a:r>
            <a:r>
              <a:rPr sz="850" spc="1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generation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built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structures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have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stood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test</a:t>
            </a:r>
            <a:r>
              <a:rPr sz="850" spc="1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1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time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(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Taj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Mahal,</a:t>
            </a:r>
            <a:r>
              <a:rPr sz="850" spc="114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Jagannath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Temple,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Brihadeshwara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Temple,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Sir</a:t>
            </a:r>
            <a:r>
              <a:rPr sz="850" spc="114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Arthur</a:t>
            </a:r>
            <a:r>
              <a:rPr sz="850" spc="145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Cotton </a:t>
            </a:r>
            <a:r>
              <a:rPr sz="850" dirty="0">
                <a:latin typeface="Arial MT"/>
                <a:cs typeface="Arial MT"/>
              </a:rPr>
              <a:t>Barrage)</a:t>
            </a:r>
            <a:r>
              <a:rPr sz="850" spc="3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become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UNESCO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heritage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structures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(Tangible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heritage)</a:t>
            </a:r>
            <a:endParaRPr sz="850">
              <a:latin typeface="Arial MT"/>
              <a:cs typeface="Arial MT"/>
            </a:endParaRPr>
          </a:p>
          <a:p>
            <a:pPr marL="334010">
              <a:lnSpc>
                <a:spcPct val="100000"/>
              </a:lnSpc>
              <a:spcBef>
                <a:spcPts val="780"/>
              </a:spcBef>
            </a:pPr>
            <a:r>
              <a:rPr sz="850" b="1" dirty="0">
                <a:latin typeface="Arial"/>
                <a:cs typeface="Arial"/>
              </a:rPr>
              <a:t>TOWARDS</a:t>
            </a:r>
            <a:r>
              <a:rPr sz="850" b="1" spc="105" dirty="0">
                <a:latin typeface="Arial"/>
                <a:cs typeface="Arial"/>
              </a:rPr>
              <a:t> </a:t>
            </a:r>
            <a:r>
              <a:rPr sz="850" b="1" dirty="0">
                <a:latin typeface="Arial"/>
                <a:cs typeface="Arial"/>
              </a:rPr>
              <a:t>THE</a:t>
            </a:r>
            <a:r>
              <a:rPr sz="850" b="1" spc="55" dirty="0">
                <a:latin typeface="Arial"/>
                <a:cs typeface="Arial"/>
              </a:rPr>
              <a:t> </a:t>
            </a:r>
            <a:r>
              <a:rPr sz="850" b="1" spc="-10" dirty="0">
                <a:latin typeface="Arial"/>
                <a:cs typeface="Arial"/>
              </a:rPr>
              <a:t>FUTURE</a:t>
            </a:r>
            <a:endParaRPr sz="850">
              <a:latin typeface="Arial"/>
              <a:cs typeface="Arial"/>
            </a:endParaRPr>
          </a:p>
          <a:p>
            <a:pPr marL="289560" marR="93980" indent="-201295" algn="just">
              <a:lnSpc>
                <a:spcPts val="950"/>
              </a:lnSpc>
              <a:spcBef>
                <a:spcPts val="894"/>
              </a:spcBef>
              <a:buFont typeface="Wingdings"/>
              <a:buChar char=""/>
              <a:tabLst>
                <a:tab pos="289560" algn="l"/>
              </a:tabLst>
            </a:pPr>
            <a:r>
              <a:rPr sz="850" dirty="0">
                <a:latin typeface="Arial MT"/>
                <a:cs typeface="Arial MT"/>
              </a:rPr>
              <a:t>Living</a:t>
            </a:r>
            <a:r>
              <a:rPr sz="850" spc="8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Organisms</a:t>
            </a:r>
            <a:r>
              <a:rPr sz="850" spc="9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represent</a:t>
            </a:r>
            <a:r>
              <a:rPr sz="850" spc="7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8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nature’s</a:t>
            </a:r>
            <a:r>
              <a:rPr sz="850" spc="8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ultimate</a:t>
            </a:r>
            <a:r>
              <a:rPr sz="850" spc="8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example</a:t>
            </a:r>
            <a:r>
              <a:rPr sz="850" spc="9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9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interdisciplinary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collaboration</a:t>
            </a:r>
            <a:r>
              <a:rPr sz="850" spc="8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(Plant</a:t>
            </a:r>
            <a:r>
              <a:rPr sz="850" spc="7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/Animal</a:t>
            </a:r>
            <a:r>
              <a:rPr sz="850" spc="8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/Human</a:t>
            </a:r>
            <a:r>
              <a:rPr sz="850" spc="7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–</a:t>
            </a:r>
            <a:r>
              <a:rPr sz="850" spc="8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each</a:t>
            </a:r>
            <a:r>
              <a:rPr sz="850" spc="7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part</a:t>
            </a:r>
            <a:r>
              <a:rPr sz="850" spc="7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perform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specific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function)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ultimate</a:t>
            </a:r>
            <a:r>
              <a:rPr sz="850" spc="10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output</a:t>
            </a:r>
            <a:r>
              <a:rPr sz="850" spc="7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</a:t>
            </a:r>
            <a:r>
              <a:rPr sz="850" spc="8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healthy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living</a:t>
            </a:r>
            <a:r>
              <a:rPr sz="850" spc="8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life</a:t>
            </a:r>
            <a:r>
              <a:rPr sz="850" spc="75" dirty="0">
                <a:latin typeface="Arial MT"/>
                <a:cs typeface="Arial MT"/>
              </a:rPr>
              <a:t> </a:t>
            </a:r>
            <a:r>
              <a:rPr sz="850" spc="-25" dirty="0">
                <a:latin typeface="Arial MT"/>
                <a:cs typeface="Arial MT"/>
              </a:rPr>
              <a:t>!. </a:t>
            </a:r>
            <a:r>
              <a:rPr sz="850" dirty="0">
                <a:latin typeface="Arial MT"/>
                <a:cs typeface="Arial MT"/>
              </a:rPr>
              <a:t>So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aim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any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interdisciplinary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research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benefit</a:t>
            </a:r>
            <a:r>
              <a:rPr sz="850" spc="-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mankind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,conserve</a:t>
            </a:r>
            <a:r>
              <a:rPr sz="850" spc="-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natural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resources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sustain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life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cycle</a:t>
            </a:r>
            <a:endParaRPr sz="850">
              <a:latin typeface="Arial MT"/>
              <a:cs typeface="Arial MT"/>
            </a:endParaRPr>
          </a:p>
          <a:p>
            <a:pPr marL="289560" marR="94615" indent="-201295" algn="just">
              <a:lnSpc>
                <a:spcPts val="950"/>
              </a:lnSpc>
              <a:spcBef>
                <a:spcPts val="869"/>
              </a:spcBef>
              <a:buFont typeface="Wingdings"/>
              <a:buChar char=""/>
              <a:tabLst>
                <a:tab pos="289560" algn="l"/>
              </a:tabLst>
            </a:pPr>
            <a:r>
              <a:rPr sz="850" dirty="0">
                <a:latin typeface="Arial MT"/>
                <a:cs typeface="Arial MT"/>
              </a:rPr>
              <a:t>The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focus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ongoing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continual</a:t>
            </a:r>
            <a:r>
              <a:rPr sz="850" spc="2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research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3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now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multi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dimensional</a:t>
            </a:r>
            <a:r>
              <a:rPr sz="850" spc="3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with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emphasis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on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3Rs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-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Reuse,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recycle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,reduce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recent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days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given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scarcity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natural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Building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materials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spc="-25" dirty="0">
                <a:latin typeface="Arial MT"/>
                <a:cs typeface="Arial MT"/>
              </a:rPr>
              <a:t>and </a:t>
            </a:r>
            <a:r>
              <a:rPr sz="850" dirty="0">
                <a:latin typeface="Arial MT"/>
                <a:cs typeface="Arial MT"/>
              </a:rPr>
              <a:t>exhaustion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1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all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good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sites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.</a:t>
            </a:r>
            <a:r>
              <a:rPr sz="850" spc="135" dirty="0">
                <a:latin typeface="Arial MT"/>
                <a:cs typeface="Arial MT"/>
              </a:rPr>
              <a:t>  </a:t>
            </a:r>
            <a:r>
              <a:rPr sz="850" dirty="0">
                <a:latin typeface="Arial MT"/>
                <a:cs typeface="Arial MT"/>
              </a:rPr>
              <a:t>Majority</a:t>
            </a:r>
            <a:r>
              <a:rPr sz="850" spc="10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1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Construction</a:t>
            </a:r>
            <a:r>
              <a:rPr sz="850" spc="1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works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have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been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based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on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natural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stones,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soils</a:t>
            </a:r>
            <a:r>
              <a:rPr sz="850" spc="1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aggregates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.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fact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steel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also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produced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from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natural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materials</a:t>
            </a:r>
            <a:r>
              <a:rPr sz="850" spc="135" dirty="0">
                <a:latin typeface="Arial MT"/>
                <a:cs typeface="Arial MT"/>
              </a:rPr>
              <a:t>  </a:t>
            </a:r>
            <a:r>
              <a:rPr sz="850" dirty="0">
                <a:latin typeface="Arial MT"/>
                <a:cs typeface="Arial MT"/>
              </a:rPr>
              <a:t>.With</a:t>
            </a:r>
            <a:r>
              <a:rPr sz="850" spc="1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120" dirty="0">
                <a:latin typeface="Arial MT"/>
                <a:cs typeface="Arial MT"/>
              </a:rPr>
              <a:t> </a:t>
            </a:r>
            <a:r>
              <a:rPr sz="850" spc="-20" dirty="0">
                <a:latin typeface="Arial MT"/>
                <a:cs typeface="Arial MT"/>
              </a:rPr>
              <a:t>good </a:t>
            </a:r>
            <a:r>
              <a:rPr sz="850" dirty="0">
                <a:latin typeface="Arial MT"/>
                <a:cs typeface="Arial MT"/>
              </a:rPr>
              <a:t>materials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over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exploited,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aim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now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has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shifted to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spc="-25" dirty="0">
                <a:latin typeface="Arial MT"/>
                <a:cs typeface="Arial MT"/>
              </a:rPr>
              <a:t>3Rs</a:t>
            </a:r>
            <a:endParaRPr sz="850">
              <a:latin typeface="Arial MT"/>
              <a:cs typeface="Arial MT"/>
            </a:endParaRPr>
          </a:p>
          <a:p>
            <a:pPr marL="289560" indent="-200660">
              <a:lnSpc>
                <a:spcPct val="100000"/>
              </a:lnSpc>
              <a:spcBef>
                <a:spcPts val="780"/>
              </a:spcBef>
              <a:buFont typeface="Wingdings"/>
              <a:buChar char=""/>
              <a:tabLst>
                <a:tab pos="289560" algn="l"/>
              </a:tabLst>
            </a:pPr>
            <a:r>
              <a:rPr sz="850" dirty="0">
                <a:latin typeface="Arial MT"/>
                <a:cs typeface="Arial MT"/>
              </a:rPr>
              <a:t>Power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–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India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derives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2/3</a:t>
            </a:r>
            <a:r>
              <a:rPr sz="825" baseline="25252" dirty="0">
                <a:latin typeface="Arial MT"/>
                <a:cs typeface="Arial MT"/>
              </a:rPr>
              <a:t>rd</a:t>
            </a:r>
            <a:r>
              <a:rPr sz="825" spc="150" baseline="25252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her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Power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from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Thermal.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With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issues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increasing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fly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ash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disposal</a:t>
            </a:r>
            <a:r>
              <a:rPr sz="850" spc="-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focus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has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shifted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green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energy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(Wind and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Solar)</a:t>
            </a:r>
            <a:r>
              <a:rPr sz="850" spc="3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fly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ash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utilisation</a:t>
            </a:r>
            <a:endParaRPr sz="850">
              <a:latin typeface="Arial MT"/>
              <a:cs typeface="Arial MT"/>
            </a:endParaRPr>
          </a:p>
          <a:p>
            <a:pPr marL="289560" marR="93980" indent="-201295" algn="just">
              <a:lnSpc>
                <a:spcPts val="950"/>
              </a:lnSpc>
              <a:spcBef>
                <a:spcPts val="894"/>
              </a:spcBef>
              <a:buFont typeface="Wingdings"/>
              <a:buChar char=""/>
              <a:tabLst>
                <a:tab pos="289560" algn="l"/>
              </a:tabLst>
            </a:pPr>
            <a:r>
              <a:rPr sz="850" dirty="0">
                <a:latin typeface="Arial MT"/>
                <a:cs typeface="Arial MT"/>
              </a:rPr>
              <a:t>Development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all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cities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towns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rather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than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Capital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city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alone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minimise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migration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excessive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strain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on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Civil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infrastructures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.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Governments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re-focussing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on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development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all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states</a:t>
            </a:r>
            <a:r>
              <a:rPr sz="850" spc="50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Union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rather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than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concept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1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one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state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developing</a:t>
            </a:r>
            <a:r>
              <a:rPr sz="850" spc="1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other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lagging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(Islands</a:t>
            </a:r>
            <a:r>
              <a:rPr sz="850" spc="1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excellence)</a:t>
            </a:r>
            <a:r>
              <a:rPr sz="850" spc="130" dirty="0">
                <a:latin typeface="Arial MT"/>
                <a:cs typeface="Arial MT"/>
              </a:rPr>
              <a:t>  </a:t>
            </a:r>
            <a:r>
              <a:rPr sz="850" dirty="0">
                <a:latin typeface="Arial MT"/>
                <a:cs typeface="Arial MT"/>
              </a:rPr>
              <a:t>with</a:t>
            </a:r>
            <a:r>
              <a:rPr sz="850" spc="1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strategic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concept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1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leveraging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state</a:t>
            </a:r>
            <a:r>
              <a:rPr sz="850" spc="1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/city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specific</a:t>
            </a:r>
            <a:r>
              <a:rPr sz="850" spc="135" dirty="0">
                <a:latin typeface="Arial MT"/>
                <a:cs typeface="Arial MT"/>
              </a:rPr>
              <a:t>  </a:t>
            </a:r>
            <a:r>
              <a:rPr sz="850" dirty="0">
                <a:latin typeface="Arial MT"/>
                <a:cs typeface="Arial MT"/>
              </a:rPr>
              <a:t>strengths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.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At</a:t>
            </a:r>
            <a:r>
              <a:rPr sz="850" spc="1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1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state</a:t>
            </a:r>
            <a:r>
              <a:rPr sz="850" spc="135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level, </a:t>
            </a:r>
            <a:r>
              <a:rPr sz="850" dirty="0">
                <a:latin typeface="Arial MT"/>
                <a:cs typeface="Arial MT"/>
              </a:rPr>
              <a:t>Governments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focussing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similarly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(Macro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Micro)</a:t>
            </a:r>
            <a:endParaRPr sz="850">
              <a:latin typeface="Arial MT"/>
              <a:cs typeface="Arial MT"/>
            </a:endParaRPr>
          </a:p>
          <a:p>
            <a:pPr marL="289560" marR="94615" indent="-201295" algn="just">
              <a:lnSpc>
                <a:spcPts val="950"/>
              </a:lnSpc>
              <a:spcBef>
                <a:spcPts val="869"/>
              </a:spcBef>
              <a:buFont typeface="Wingdings"/>
              <a:buChar char=""/>
              <a:tabLst>
                <a:tab pos="289560" algn="l"/>
              </a:tabLst>
            </a:pPr>
            <a:r>
              <a:rPr sz="850" dirty="0">
                <a:latin typeface="Arial MT"/>
                <a:cs typeface="Arial MT"/>
              </a:rPr>
              <a:t>With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water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,focus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has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now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shifted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on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use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treated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waste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water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for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non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potable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uses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as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water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demand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increasing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resources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are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decreasing.</a:t>
            </a:r>
            <a:r>
              <a:rPr sz="850" spc="3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Waste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water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treatment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has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been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upscaled</a:t>
            </a:r>
            <a:r>
              <a:rPr sz="850" spc="50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Secondary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Tertiary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levels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where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treated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water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potable</a:t>
            </a:r>
            <a:endParaRPr sz="850">
              <a:latin typeface="Arial MT"/>
              <a:cs typeface="Arial MT"/>
            </a:endParaRPr>
          </a:p>
          <a:p>
            <a:pPr marL="289560" marR="93980" indent="-201295" algn="just">
              <a:lnSpc>
                <a:spcPts val="940"/>
              </a:lnSpc>
              <a:spcBef>
                <a:spcPts val="880"/>
              </a:spcBef>
              <a:buFont typeface="Wingdings"/>
              <a:buChar char=""/>
              <a:tabLst>
                <a:tab pos="289560" algn="l"/>
              </a:tabLst>
            </a:pPr>
            <a:r>
              <a:rPr sz="850" dirty="0">
                <a:latin typeface="Arial MT"/>
                <a:cs typeface="Arial MT"/>
              </a:rPr>
              <a:t>With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constructions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being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demolished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beyond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their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life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especially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residential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areas</a:t>
            </a:r>
            <a:r>
              <a:rPr sz="850" spc="7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,the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use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C&amp;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materials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other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wastes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such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as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plastic</a:t>
            </a:r>
            <a:r>
              <a:rPr sz="850" spc="7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rubber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etc</a:t>
            </a:r>
            <a:r>
              <a:rPr sz="850" spc="7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being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utilised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strengthening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spc="-20" dirty="0">
                <a:latin typeface="Arial MT"/>
                <a:cs typeface="Arial MT"/>
              </a:rPr>
              <a:t>poor </a:t>
            </a:r>
            <a:r>
              <a:rPr sz="850" spc="-10" dirty="0">
                <a:latin typeface="Arial MT"/>
                <a:cs typeface="Arial MT"/>
              </a:rPr>
              <a:t>grounds</a:t>
            </a:r>
            <a:endParaRPr sz="850">
              <a:latin typeface="Arial MT"/>
              <a:cs typeface="Arial MT"/>
            </a:endParaRPr>
          </a:p>
          <a:p>
            <a:pPr marL="289560" indent="-200660">
              <a:lnSpc>
                <a:spcPct val="100000"/>
              </a:lnSpc>
              <a:spcBef>
                <a:spcPts val="785"/>
              </a:spcBef>
              <a:buFont typeface="Wingdings"/>
              <a:buChar char=""/>
              <a:tabLst>
                <a:tab pos="289560" algn="l"/>
              </a:tabLst>
            </a:pPr>
            <a:r>
              <a:rPr sz="850" dirty="0">
                <a:latin typeface="Arial MT"/>
                <a:cs typeface="Arial MT"/>
              </a:rPr>
              <a:t>In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design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construction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practices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,research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progressing</a:t>
            </a:r>
            <a:r>
              <a:rPr sz="850" spc="-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towards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strengthening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design codes</a:t>
            </a:r>
            <a:r>
              <a:rPr sz="850" spc="3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address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natural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calamities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events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like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liquefaction</a:t>
            </a:r>
            <a:r>
              <a:rPr sz="850" spc="-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landslides,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avalanches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,cloud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bursts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spc="-25" dirty="0">
                <a:latin typeface="Arial MT"/>
                <a:cs typeface="Arial MT"/>
              </a:rPr>
              <a:t>etc</a:t>
            </a:r>
            <a:endParaRPr sz="8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6037" y="859023"/>
            <a:ext cx="9110345" cy="3873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ts val="955"/>
              </a:lnSpc>
              <a:spcBef>
                <a:spcPts val="90"/>
              </a:spcBef>
            </a:pP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The</a:t>
            </a:r>
            <a:r>
              <a:rPr sz="800" spc="21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b="1" spc="10" dirty="0">
                <a:solidFill>
                  <a:srgbClr val="4472C3"/>
                </a:solidFill>
                <a:latin typeface="Arial"/>
                <a:cs typeface="Arial"/>
              </a:rPr>
              <a:t>CIVIL</a:t>
            </a:r>
            <a:r>
              <a:rPr sz="800" b="1" spc="190" dirty="0">
                <a:solidFill>
                  <a:srgbClr val="4472C3"/>
                </a:solidFill>
                <a:latin typeface="Arial"/>
                <a:cs typeface="Arial"/>
              </a:rPr>
              <a:t> 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itself</a:t>
            </a:r>
            <a:r>
              <a:rPr sz="800" spc="204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we</a:t>
            </a:r>
            <a:r>
              <a:rPr sz="800" spc="23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may</a:t>
            </a:r>
            <a:r>
              <a:rPr sz="800" spc="21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decode</a:t>
            </a:r>
            <a:r>
              <a:rPr sz="800" spc="22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as</a:t>
            </a:r>
            <a:r>
              <a:rPr sz="800" spc="18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b="1" spc="10" dirty="0">
                <a:solidFill>
                  <a:srgbClr val="4472C3"/>
                </a:solidFill>
                <a:latin typeface="Arial"/>
                <a:cs typeface="Arial"/>
              </a:rPr>
              <a:t>CREATIVITY</a:t>
            </a:r>
            <a:r>
              <a:rPr sz="800" b="1" spc="254" dirty="0">
                <a:solidFill>
                  <a:srgbClr val="4472C3"/>
                </a:solidFill>
                <a:latin typeface="Arial"/>
                <a:cs typeface="Arial"/>
              </a:rPr>
              <a:t> </a:t>
            </a:r>
            <a:r>
              <a:rPr sz="800" b="1" spc="10" dirty="0">
                <a:solidFill>
                  <a:srgbClr val="4472C3"/>
                </a:solidFill>
                <a:latin typeface="Arial"/>
                <a:cs typeface="Arial"/>
              </a:rPr>
              <a:t>IS</a:t>
            </a:r>
            <a:r>
              <a:rPr sz="800" b="1" spc="229" dirty="0">
                <a:solidFill>
                  <a:srgbClr val="4472C3"/>
                </a:solidFill>
                <a:latin typeface="Arial"/>
                <a:cs typeface="Arial"/>
              </a:rPr>
              <a:t> </a:t>
            </a:r>
            <a:r>
              <a:rPr sz="800" b="1" spc="10" dirty="0">
                <a:solidFill>
                  <a:srgbClr val="4472C3"/>
                </a:solidFill>
                <a:latin typeface="Arial"/>
                <a:cs typeface="Arial"/>
              </a:rPr>
              <a:t>VERY</a:t>
            </a:r>
            <a:r>
              <a:rPr sz="800" b="1" spc="215" dirty="0">
                <a:solidFill>
                  <a:srgbClr val="4472C3"/>
                </a:solidFill>
                <a:latin typeface="Arial"/>
                <a:cs typeface="Arial"/>
              </a:rPr>
              <a:t> </a:t>
            </a:r>
            <a:r>
              <a:rPr sz="800" b="1" spc="10" dirty="0">
                <a:solidFill>
                  <a:srgbClr val="4472C3"/>
                </a:solidFill>
                <a:latin typeface="Arial"/>
                <a:cs typeface="Arial"/>
              </a:rPr>
              <a:t>IMPORTANT</a:t>
            </a:r>
            <a:r>
              <a:rPr sz="800" b="1" spc="245" dirty="0">
                <a:solidFill>
                  <a:srgbClr val="4472C3"/>
                </a:solidFill>
                <a:latin typeface="Arial"/>
                <a:cs typeface="Arial"/>
              </a:rPr>
              <a:t> </a:t>
            </a:r>
            <a:r>
              <a:rPr sz="800" b="1" spc="10" dirty="0">
                <a:solidFill>
                  <a:srgbClr val="4472C3"/>
                </a:solidFill>
                <a:latin typeface="Arial"/>
                <a:cs typeface="Arial"/>
              </a:rPr>
              <a:t>IN</a:t>
            </a:r>
            <a:r>
              <a:rPr sz="800" b="1" spc="215" dirty="0">
                <a:solidFill>
                  <a:srgbClr val="4472C3"/>
                </a:solidFill>
                <a:latin typeface="Arial"/>
                <a:cs typeface="Arial"/>
              </a:rPr>
              <a:t> </a:t>
            </a:r>
            <a:r>
              <a:rPr sz="800" b="1" spc="10" dirty="0">
                <a:solidFill>
                  <a:srgbClr val="4472C3"/>
                </a:solidFill>
                <a:latin typeface="Arial"/>
                <a:cs typeface="Arial"/>
              </a:rPr>
              <a:t>LIFE</a:t>
            </a:r>
            <a:r>
              <a:rPr sz="800" b="1" spc="254" dirty="0">
                <a:solidFill>
                  <a:srgbClr val="4472C3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and</a:t>
            </a:r>
            <a:r>
              <a:rPr sz="800" spc="204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this</a:t>
            </a:r>
            <a:r>
              <a:rPr sz="800" spc="20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trade</a:t>
            </a:r>
            <a:r>
              <a:rPr sz="800" spc="204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evolved</a:t>
            </a:r>
            <a:r>
              <a:rPr sz="800" spc="19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around</a:t>
            </a:r>
            <a:r>
              <a:rPr sz="800" spc="18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45" dirty="0">
                <a:solidFill>
                  <a:srgbClr val="4472C3"/>
                </a:solidFill>
                <a:latin typeface="Arial MT"/>
                <a:cs typeface="Arial MT"/>
              </a:rPr>
              <a:t>civilisation</a:t>
            </a:r>
            <a:r>
              <a:rPr sz="800" spc="18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and</a:t>
            </a:r>
            <a:r>
              <a:rPr sz="800" spc="19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45" dirty="0">
                <a:solidFill>
                  <a:srgbClr val="4472C3"/>
                </a:solidFill>
                <a:latin typeface="Arial MT"/>
                <a:cs typeface="Arial MT"/>
              </a:rPr>
              <a:t>therefore</a:t>
            </a:r>
            <a:r>
              <a:rPr sz="800" spc="22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50" dirty="0">
                <a:solidFill>
                  <a:srgbClr val="4472C3"/>
                </a:solidFill>
                <a:latin typeface="Arial MT"/>
                <a:cs typeface="Arial MT"/>
              </a:rPr>
              <a:t>co-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existed</a:t>
            </a:r>
            <a:r>
              <a:rPr sz="800" spc="17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with</a:t>
            </a:r>
            <a:r>
              <a:rPr sz="800" spc="23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nature</a:t>
            </a:r>
            <a:r>
              <a:rPr sz="800" spc="19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10" dirty="0">
                <a:solidFill>
                  <a:srgbClr val="4472C3"/>
                </a:solidFill>
                <a:latin typeface="Arial MT"/>
                <a:cs typeface="Arial MT"/>
              </a:rPr>
              <a:t>since</a:t>
            </a:r>
            <a:r>
              <a:rPr sz="800" spc="204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4472C3"/>
                </a:solidFill>
                <a:latin typeface="Arial MT"/>
                <a:cs typeface="Arial MT"/>
              </a:rPr>
              <a:t>times</a:t>
            </a:r>
            <a:endParaRPr sz="800">
              <a:latin typeface="Arial MT"/>
              <a:cs typeface="Arial MT"/>
            </a:endParaRPr>
          </a:p>
          <a:p>
            <a:pPr marL="12700" marR="5080">
              <a:lnSpc>
                <a:spcPts val="950"/>
              </a:lnSpc>
              <a:spcBef>
                <a:spcPts val="35"/>
              </a:spcBef>
            </a:pPr>
            <a:r>
              <a:rPr sz="800" spc="45" dirty="0">
                <a:solidFill>
                  <a:srgbClr val="4472C3"/>
                </a:solidFill>
                <a:latin typeface="Arial MT"/>
                <a:cs typeface="Arial MT"/>
              </a:rPr>
              <a:t>immemorial</a:t>
            </a:r>
            <a:r>
              <a:rPr sz="800" spc="13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.</a:t>
            </a:r>
            <a:r>
              <a:rPr sz="800" spc="17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The</a:t>
            </a:r>
            <a:r>
              <a:rPr sz="800" spc="16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current</a:t>
            </a:r>
            <a:r>
              <a:rPr sz="800" spc="14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society</a:t>
            </a:r>
            <a:r>
              <a:rPr sz="800" spc="484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needs</a:t>
            </a:r>
            <a:r>
              <a:rPr sz="800" spc="14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to</a:t>
            </a:r>
            <a:r>
              <a:rPr sz="800" spc="18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understand</a:t>
            </a:r>
            <a:r>
              <a:rPr sz="800" spc="17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the</a:t>
            </a:r>
            <a:r>
              <a:rPr sz="800" spc="13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fact</a:t>
            </a:r>
            <a:r>
              <a:rPr sz="800" spc="14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that</a:t>
            </a:r>
            <a:r>
              <a:rPr sz="800" spc="17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nature</a:t>
            </a:r>
            <a:r>
              <a:rPr sz="800" spc="14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,</a:t>
            </a:r>
            <a:r>
              <a:rPr sz="800" spc="17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cost</a:t>
            </a:r>
            <a:r>
              <a:rPr sz="800" spc="16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and</a:t>
            </a:r>
            <a:r>
              <a:rPr sz="800" spc="17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time</a:t>
            </a:r>
            <a:r>
              <a:rPr sz="800" spc="14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has</a:t>
            </a:r>
            <a:r>
              <a:rPr sz="800" spc="16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a</a:t>
            </a:r>
            <a:r>
              <a:rPr sz="800" spc="18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key</a:t>
            </a:r>
            <a:r>
              <a:rPr sz="800" spc="16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impact</a:t>
            </a:r>
            <a:r>
              <a:rPr sz="800" spc="14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on</a:t>
            </a:r>
            <a:r>
              <a:rPr sz="800" spc="16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every</a:t>
            </a:r>
            <a:r>
              <a:rPr sz="800" spc="15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level</a:t>
            </a:r>
            <a:r>
              <a:rPr sz="800" spc="15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of</a:t>
            </a:r>
            <a:r>
              <a:rPr sz="800" spc="16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worker</a:t>
            </a:r>
            <a:r>
              <a:rPr sz="800" spc="16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and</a:t>
            </a:r>
            <a:r>
              <a:rPr sz="800" spc="15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lif</a:t>
            </a:r>
            <a:r>
              <a:rPr sz="800" spc="-13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t</a:t>
            </a:r>
            <a:r>
              <a:rPr sz="800" spc="15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the</a:t>
            </a:r>
            <a:r>
              <a:rPr sz="800" spc="16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lowest</a:t>
            </a:r>
            <a:r>
              <a:rPr sz="800" spc="16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class</a:t>
            </a:r>
            <a:r>
              <a:rPr sz="800" spc="14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of</a:t>
            </a:r>
            <a:r>
              <a:rPr sz="800" spc="16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worker</a:t>
            </a:r>
            <a:r>
              <a:rPr sz="800" spc="16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4472C3"/>
                </a:solidFill>
                <a:latin typeface="Arial MT"/>
                <a:cs typeface="Arial MT"/>
              </a:rPr>
              <a:t>gradually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and</a:t>
            </a:r>
            <a:r>
              <a:rPr sz="800" spc="16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ensure</a:t>
            </a:r>
            <a:r>
              <a:rPr sz="800" spc="16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dignity</a:t>
            </a:r>
            <a:r>
              <a:rPr sz="800" spc="14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45" dirty="0">
                <a:solidFill>
                  <a:srgbClr val="4472C3"/>
                </a:solidFill>
                <a:latin typeface="Arial MT"/>
                <a:cs typeface="Arial MT"/>
              </a:rPr>
              <a:t>irrespective</a:t>
            </a:r>
            <a:r>
              <a:rPr sz="800" spc="13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of</a:t>
            </a:r>
            <a:r>
              <a:rPr sz="800" spc="17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position</a:t>
            </a:r>
            <a:r>
              <a:rPr sz="800" spc="14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and</a:t>
            </a:r>
            <a:r>
              <a:rPr sz="800" spc="15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only</a:t>
            </a:r>
            <a:r>
              <a:rPr sz="800" spc="15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way</a:t>
            </a:r>
            <a:r>
              <a:rPr sz="800" spc="19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we</a:t>
            </a:r>
            <a:r>
              <a:rPr sz="800" spc="19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do</a:t>
            </a:r>
            <a:r>
              <a:rPr sz="800" spc="18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this</a:t>
            </a:r>
            <a:r>
              <a:rPr sz="800" spc="16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by</a:t>
            </a:r>
            <a:r>
              <a:rPr sz="800" spc="170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upscaling</a:t>
            </a:r>
            <a:r>
              <a:rPr sz="800" spc="13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20" dirty="0">
                <a:solidFill>
                  <a:srgbClr val="4472C3"/>
                </a:solidFill>
                <a:latin typeface="Arial MT"/>
                <a:cs typeface="Arial MT"/>
              </a:rPr>
              <a:t>their</a:t>
            </a:r>
            <a:r>
              <a:rPr sz="800" spc="175" dirty="0">
                <a:solidFill>
                  <a:srgbClr val="4472C3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4472C3"/>
                </a:solidFill>
                <a:latin typeface="Arial MT"/>
                <a:cs typeface="Arial MT"/>
              </a:rPr>
              <a:t>skills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910332" y="6525836"/>
            <a:ext cx="896619" cy="15875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900" spc="-10" dirty="0">
                <a:solidFill>
                  <a:srgbClr val="7E7E7E"/>
                </a:solidFill>
                <a:latin typeface="Arial MT"/>
                <a:cs typeface="Arial MT"/>
              </a:rPr>
              <a:t>CONFIDENTIAL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5"/>
              </a:spcBef>
            </a:pPr>
            <a:fld id="{81D60167-4931-47E6-BA6A-407CBD079E47}" type="slidenum">
              <a:rPr spc="-50" dirty="0"/>
              <a:t>3</a:t>
            </a:fld>
            <a:endParaRPr spc="-50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496570">
              <a:lnSpc>
                <a:spcPct val="100000"/>
              </a:lnSpc>
              <a:spcBef>
                <a:spcPts val="65"/>
              </a:spcBef>
            </a:pPr>
            <a:endParaRPr/>
          </a:p>
          <a:p>
            <a:pPr marL="509270">
              <a:lnSpc>
                <a:spcPct val="100000"/>
              </a:lnSpc>
            </a:pPr>
            <a:r>
              <a:rPr spc="-10" dirty="0"/>
              <a:t>CONFIDENTIAL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6817" y="1566197"/>
            <a:ext cx="9686925" cy="365061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13360" indent="-200660">
              <a:lnSpc>
                <a:spcPct val="100000"/>
              </a:lnSpc>
              <a:spcBef>
                <a:spcPts val="125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In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India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we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have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CSMRS,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CRRI,CBRI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CWPRS doing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path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breaking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Researches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Sustainable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Construction</a:t>
            </a:r>
            <a:endParaRPr sz="850">
              <a:latin typeface="Arial MT"/>
              <a:cs typeface="Arial MT"/>
            </a:endParaRPr>
          </a:p>
          <a:p>
            <a:pPr marL="213360" indent="-200660">
              <a:lnSpc>
                <a:spcPct val="100000"/>
              </a:lnSpc>
              <a:spcBef>
                <a:spcPts val="805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IITs/NIT/Govt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Engg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Colleges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also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contributing with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increase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seats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for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Post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Graduation and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specialisations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Civil</a:t>
            </a:r>
            <a:r>
              <a:rPr sz="850" spc="75" dirty="0">
                <a:latin typeface="Arial MT"/>
                <a:cs typeface="Arial MT"/>
              </a:rPr>
              <a:t> </a:t>
            </a:r>
            <a:r>
              <a:rPr sz="850" spc="-20" dirty="0">
                <a:latin typeface="Arial MT"/>
                <a:cs typeface="Arial MT"/>
              </a:rPr>
              <a:t>Engg</a:t>
            </a:r>
            <a:endParaRPr sz="850">
              <a:latin typeface="Arial MT"/>
              <a:cs typeface="Arial MT"/>
            </a:endParaRPr>
          </a:p>
          <a:p>
            <a:pPr marL="213360" indent="-200660">
              <a:lnSpc>
                <a:spcPct val="100000"/>
              </a:lnSpc>
              <a:spcBef>
                <a:spcPts val="800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Focus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bring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Institute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Industry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on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Single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platform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especially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inculcate on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hands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working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exposure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work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as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theory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practice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go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hand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spc="-20" dirty="0">
                <a:latin typeface="Arial MT"/>
                <a:cs typeface="Arial MT"/>
              </a:rPr>
              <a:t>hand</a:t>
            </a:r>
            <a:endParaRPr sz="850">
              <a:latin typeface="Arial MT"/>
              <a:cs typeface="Arial MT"/>
            </a:endParaRPr>
          </a:p>
          <a:p>
            <a:pPr marL="213360" marR="5080" indent="-201295">
              <a:lnSpc>
                <a:spcPts val="950"/>
              </a:lnSpc>
              <a:spcBef>
                <a:spcPts val="894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Focus</a:t>
            </a:r>
            <a:r>
              <a:rPr sz="850" spc="10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needs</a:t>
            </a:r>
            <a:r>
              <a:rPr sz="850" spc="1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10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integrate</a:t>
            </a:r>
            <a:r>
              <a:rPr sz="850" spc="1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Civil</a:t>
            </a:r>
            <a:r>
              <a:rPr sz="850" spc="9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with</a:t>
            </a:r>
            <a:r>
              <a:rPr sz="850" spc="10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other</a:t>
            </a:r>
            <a:r>
              <a:rPr sz="850" spc="9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Engineering</a:t>
            </a:r>
            <a:r>
              <a:rPr sz="850" spc="1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trades</a:t>
            </a:r>
            <a:r>
              <a:rPr sz="850" spc="8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especially</a:t>
            </a:r>
            <a:r>
              <a:rPr sz="850" spc="8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Architecture</a:t>
            </a:r>
            <a:r>
              <a:rPr sz="850" spc="10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,Mechanical</a:t>
            </a:r>
            <a:r>
              <a:rPr sz="850" spc="9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Electrical</a:t>
            </a:r>
            <a:r>
              <a:rPr sz="850" spc="10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1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Computer</a:t>
            </a:r>
            <a:r>
              <a:rPr sz="850" spc="9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Science</a:t>
            </a:r>
            <a:r>
              <a:rPr sz="850" spc="9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Arts,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Humanities,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Commerce</a:t>
            </a:r>
            <a:r>
              <a:rPr sz="850" spc="10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9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Physical</a:t>
            </a:r>
            <a:r>
              <a:rPr sz="850" spc="9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85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Chemical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Bio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sciences, Maths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,Economics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Sociology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,law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work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life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balance</a:t>
            </a:r>
            <a:r>
              <a:rPr sz="850" spc="-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etc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as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Core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course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very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intensely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technically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4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year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course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focussing on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Subject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itself</a:t>
            </a:r>
            <a:endParaRPr sz="850">
              <a:latin typeface="Arial MT"/>
              <a:cs typeface="Arial MT"/>
            </a:endParaRPr>
          </a:p>
          <a:p>
            <a:pPr marL="213360" marR="6350" indent="-201295">
              <a:lnSpc>
                <a:spcPts val="950"/>
              </a:lnSpc>
              <a:spcBef>
                <a:spcPts val="875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Civil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Engineering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gives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employment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all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levels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employment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(Doctorate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Post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Graduate,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Graduate,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Diploma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Class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X,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XII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even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drop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out)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sometimes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even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other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Graduates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who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spc="-20" dirty="0">
                <a:latin typeface="Arial MT"/>
                <a:cs typeface="Arial MT"/>
              </a:rPr>
              <a:t>work</a:t>
            </a:r>
            <a:r>
              <a:rPr sz="850" spc="50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Geotechnical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/Material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testing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laboratories</a:t>
            </a:r>
            <a:endParaRPr sz="850">
              <a:latin typeface="Arial MT"/>
              <a:cs typeface="Arial MT"/>
            </a:endParaRPr>
          </a:p>
          <a:p>
            <a:pPr marL="213360" marR="5715" indent="-201295">
              <a:lnSpc>
                <a:spcPts val="950"/>
              </a:lnSpc>
              <a:spcBef>
                <a:spcPts val="869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Provide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training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those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who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miss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out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Regular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Engineering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(Basically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school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drop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outs)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who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work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as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construction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workers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as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these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are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largest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sector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employment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move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from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place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spc="-25" dirty="0">
                <a:latin typeface="Arial MT"/>
                <a:cs typeface="Arial MT"/>
              </a:rPr>
              <a:t>to </a:t>
            </a:r>
            <a:r>
              <a:rPr sz="850" dirty="0">
                <a:latin typeface="Arial MT"/>
                <a:cs typeface="Arial MT"/>
              </a:rPr>
              <a:t>place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at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regional/state /some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times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inter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state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/inter-nation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spc="-20" dirty="0">
                <a:latin typeface="Arial MT"/>
                <a:cs typeface="Arial MT"/>
              </a:rPr>
              <a:t>level</a:t>
            </a:r>
            <a:endParaRPr sz="850">
              <a:latin typeface="Arial MT"/>
              <a:cs typeface="Arial MT"/>
            </a:endParaRPr>
          </a:p>
          <a:p>
            <a:pPr marL="213360" indent="-200660">
              <a:lnSpc>
                <a:spcPct val="100000"/>
              </a:lnSpc>
              <a:spcBef>
                <a:spcPts val="785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Provide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benchmark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standards</a:t>
            </a:r>
            <a:r>
              <a:rPr sz="850" spc="-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for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Design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Practice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works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such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that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over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–runs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delays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don’t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happen</a:t>
            </a:r>
            <a:endParaRPr sz="850">
              <a:latin typeface="Arial MT"/>
              <a:cs typeface="Arial MT"/>
            </a:endParaRPr>
          </a:p>
          <a:p>
            <a:pPr marL="213360" indent="-200660">
              <a:lnSpc>
                <a:spcPct val="100000"/>
              </a:lnSpc>
              <a:spcBef>
                <a:spcPts val="800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Provide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Professional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certification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Engineers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so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that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they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have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higher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accountability</a:t>
            </a:r>
            <a:endParaRPr sz="850">
              <a:latin typeface="Arial MT"/>
              <a:cs typeface="Arial MT"/>
            </a:endParaRPr>
          </a:p>
          <a:p>
            <a:pPr marL="213360" indent="-200660">
              <a:lnSpc>
                <a:spcPct val="100000"/>
              </a:lnSpc>
              <a:spcBef>
                <a:spcPts val="805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Waste</a:t>
            </a:r>
            <a:r>
              <a:rPr sz="850" spc="-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water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treatment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has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been</a:t>
            </a:r>
            <a:r>
              <a:rPr sz="850" spc="-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upscaled</a:t>
            </a:r>
            <a:r>
              <a:rPr sz="850" spc="-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Secondary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Tertiary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levels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where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treated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water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potable</a:t>
            </a:r>
            <a:endParaRPr sz="850">
              <a:latin typeface="Arial MT"/>
              <a:cs typeface="Arial MT"/>
            </a:endParaRPr>
          </a:p>
          <a:p>
            <a:pPr marL="213360" indent="-200660">
              <a:lnSpc>
                <a:spcPct val="100000"/>
              </a:lnSpc>
              <a:spcBef>
                <a:spcPts val="805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With constructions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being</a:t>
            </a:r>
            <a:r>
              <a:rPr sz="850" spc="-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demolished beyond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their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life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especially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residential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areas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,the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use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of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C&amp;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materials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focus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now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shifting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their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usage</a:t>
            </a:r>
            <a:endParaRPr sz="850">
              <a:latin typeface="Arial MT"/>
              <a:cs typeface="Arial MT"/>
            </a:endParaRPr>
          </a:p>
          <a:p>
            <a:pPr marL="213360" indent="-200660">
              <a:lnSpc>
                <a:spcPct val="100000"/>
              </a:lnSpc>
              <a:spcBef>
                <a:spcPts val="805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Wastes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such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as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plastic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rubber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etc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is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being utilised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strengthening</a:t>
            </a:r>
            <a:r>
              <a:rPr sz="850" spc="-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poor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grounds such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as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low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lying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areas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(land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development)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Airports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spc="-25" dirty="0">
                <a:latin typeface="Arial MT"/>
                <a:cs typeface="Arial MT"/>
              </a:rPr>
              <a:t>etc</a:t>
            </a:r>
            <a:endParaRPr sz="850">
              <a:latin typeface="Arial MT"/>
              <a:cs typeface="Arial MT"/>
            </a:endParaRPr>
          </a:p>
          <a:p>
            <a:pPr marL="213360" indent="-200660">
              <a:lnSpc>
                <a:spcPct val="100000"/>
              </a:lnSpc>
              <a:spcBef>
                <a:spcPts val="790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Our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future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research</a:t>
            </a:r>
            <a:r>
              <a:rPr sz="850" spc="29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need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look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back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into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History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 we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need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make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information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available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case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studies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/details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on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various structures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that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have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stood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for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centuries</a:t>
            </a:r>
            <a:endParaRPr sz="850">
              <a:latin typeface="Arial MT"/>
              <a:cs typeface="Arial MT"/>
            </a:endParaRPr>
          </a:p>
          <a:p>
            <a:pPr marL="213360" indent="-200660">
              <a:lnSpc>
                <a:spcPct val="100000"/>
              </a:lnSpc>
              <a:spcBef>
                <a:spcPts val="805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Give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confidence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Students</a:t>
            </a:r>
            <a:r>
              <a:rPr sz="850" spc="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that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they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can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take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up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Civil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Engineering</a:t>
            </a:r>
            <a:r>
              <a:rPr sz="850" spc="-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both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as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career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Profession or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Research</a:t>
            </a:r>
            <a:r>
              <a:rPr sz="850" spc="-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collaborate</a:t>
            </a:r>
            <a:r>
              <a:rPr sz="850" spc="-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not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only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internally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with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Engineering</a:t>
            </a:r>
            <a:r>
              <a:rPr sz="850" spc="-1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trade</a:t>
            </a:r>
            <a:r>
              <a:rPr sz="850" spc="4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but</a:t>
            </a:r>
            <a:r>
              <a:rPr sz="850" spc="1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beyond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Engineering</a:t>
            </a:r>
            <a:endParaRPr sz="850">
              <a:latin typeface="Arial MT"/>
              <a:cs typeface="Arial MT"/>
            </a:endParaRPr>
          </a:p>
          <a:p>
            <a:pPr marL="213360" marR="5715" indent="-201295">
              <a:lnSpc>
                <a:spcPts val="950"/>
              </a:lnSpc>
              <a:spcBef>
                <a:spcPts val="894"/>
              </a:spcBef>
              <a:buFont typeface="Wingdings"/>
              <a:buChar char=""/>
              <a:tabLst>
                <a:tab pos="213360" algn="l"/>
              </a:tabLst>
            </a:pPr>
            <a:r>
              <a:rPr sz="850" dirty="0">
                <a:latin typeface="Arial MT"/>
                <a:cs typeface="Arial MT"/>
              </a:rPr>
              <a:t>Try</a:t>
            </a:r>
            <a:r>
              <a:rPr sz="850" spc="3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8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make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construction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affordable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all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standardise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codal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provision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as</a:t>
            </a:r>
            <a:r>
              <a:rPr sz="850" spc="7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India</a:t>
            </a:r>
            <a:r>
              <a:rPr sz="850" spc="5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becomes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global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player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tries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overcome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its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problems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related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to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poverty</a:t>
            </a:r>
            <a:r>
              <a:rPr sz="850" spc="5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,</a:t>
            </a:r>
            <a:r>
              <a:rPr sz="850" spc="7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mass</a:t>
            </a:r>
            <a:r>
              <a:rPr sz="850" spc="7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housing</a:t>
            </a:r>
            <a:r>
              <a:rPr sz="850" spc="6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60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providing </a:t>
            </a:r>
            <a:r>
              <a:rPr sz="850" dirty="0">
                <a:latin typeface="Arial MT"/>
                <a:cs typeface="Arial MT"/>
              </a:rPr>
              <a:t>basic</a:t>
            </a:r>
            <a:r>
              <a:rPr sz="850" spc="2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facilities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such</a:t>
            </a:r>
            <a:r>
              <a:rPr sz="850" spc="30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as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water,</a:t>
            </a:r>
            <a:r>
              <a:rPr sz="850" spc="2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sanitation</a:t>
            </a:r>
            <a:r>
              <a:rPr sz="850" spc="45" dirty="0">
                <a:latin typeface="Arial MT"/>
                <a:cs typeface="Arial MT"/>
              </a:rPr>
              <a:t> </a:t>
            </a:r>
            <a:r>
              <a:rPr sz="850" dirty="0">
                <a:latin typeface="Arial MT"/>
                <a:cs typeface="Arial MT"/>
              </a:rPr>
              <a:t>and</a:t>
            </a:r>
            <a:r>
              <a:rPr sz="850" spc="5" dirty="0">
                <a:latin typeface="Arial MT"/>
                <a:cs typeface="Arial MT"/>
              </a:rPr>
              <a:t> </a:t>
            </a:r>
            <a:r>
              <a:rPr sz="850" spc="-10" dirty="0">
                <a:latin typeface="Arial MT"/>
                <a:cs typeface="Arial MT"/>
              </a:rPr>
              <a:t>health</a:t>
            </a:r>
            <a:endParaRPr sz="8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419735" y="6654456"/>
            <a:ext cx="647065" cy="99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70"/>
              </a:lnSpc>
            </a:pPr>
            <a:r>
              <a:rPr sz="700" spc="-10" dirty="0">
                <a:solidFill>
                  <a:srgbClr val="7E7E7E"/>
                </a:solidFill>
                <a:latin typeface="Arial MT"/>
                <a:cs typeface="Arial MT"/>
              </a:rPr>
              <a:t>CONFIDENTIAL</a:t>
            </a:r>
            <a:endParaRPr sz="700">
              <a:latin typeface="Arial MT"/>
              <a:cs typeface="Arial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-5397" y="767270"/>
            <a:ext cx="10703560" cy="6026150"/>
            <a:chOff x="-5397" y="767270"/>
            <a:chExt cx="10703560" cy="6026150"/>
          </a:xfrm>
        </p:grpSpPr>
        <p:sp>
          <p:nvSpPr>
            <p:cNvPr id="4" name="object 4"/>
            <p:cNvSpPr/>
            <p:nvPr/>
          </p:nvSpPr>
          <p:spPr>
            <a:xfrm>
              <a:off x="0" y="772668"/>
              <a:ext cx="10692765" cy="6014085"/>
            </a:xfrm>
            <a:custGeom>
              <a:avLst/>
              <a:gdLst/>
              <a:ahLst/>
              <a:cxnLst/>
              <a:rect l="l" t="t" r="r" b="b"/>
              <a:pathLst>
                <a:path w="10692765" h="6014084">
                  <a:moveTo>
                    <a:pt x="10692384" y="6013703"/>
                  </a:moveTo>
                  <a:lnTo>
                    <a:pt x="0" y="6013703"/>
                  </a:lnTo>
                  <a:lnTo>
                    <a:pt x="0" y="0"/>
                  </a:lnTo>
                  <a:lnTo>
                    <a:pt x="10692384" y="0"/>
                  </a:lnTo>
                  <a:lnTo>
                    <a:pt x="10692384" y="6013703"/>
                  </a:lnTo>
                  <a:close/>
                </a:path>
              </a:pathLst>
            </a:custGeom>
            <a:solidFill>
              <a:srgbClr val="0070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772668"/>
              <a:ext cx="10692765" cy="6015355"/>
            </a:xfrm>
            <a:custGeom>
              <a:avLst/>
              <a:gdLst/>
              <a:ahLst/>
              <a:cxnLst/>
              <a:rect l="l" t="t" r="r" b="b"/>
              <a:pathLst>
                <a:path w="10692765" h="6015355">
                  <a:moveTo>
                    <a:pt x="0" y="0"/>
                  </a:moveTo>
                  <a:lnTo>
                    <a:pt x="10692384" y="0"/>
                  </a:lnTo>
                  <a:lnTo>
                    <a:pt x="10692384" y="6015228"/>
                  </a:lnTo>
                  <a:lnTo>
                    <a:pt x="0" y="6015228"/>
                  </a:lnTo>
                  <a:lnTo>
                    <a:pt x="0" y="0"/>
                  </a:lnTo>
                  <a:close/>
                </a:path>
              </a:pathLst>
            </a:custGeom>
            <a:ln w="10668">
              <a:solidFill>
                <a:srgbClr val="0070B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94944" y="3445763"/>
              <a:ext cx="0" cy="669290"/>
            </a:xfrm>
            <a:custGeom>
              <a:avLst/>
              <a:gdLst/>
              <a:ahLst/>
              <a:cxnLst/>
              <a:rect l="l" t="t" r="r" b="b"/>
              <a:pathLst>
                <a:path h="669289">
                  <a:moveTo>
                    <a:pt x="0" y="0"/>
                  </a:moveTo>
                  <a:lnTo>
                    <a:pt x="0" y="669035"/>
                  </a:lnTo>
                </a:path>
              </a:pathLst>
            </a:custGeom>
            <a:ln w="2438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pc="80" dirty="0"/>
              <a:t>THANK</a:t>
            </a:r>
            <a:r>
              <a:rPr spc="135" dirty="0"/>
              <a:t> </a:t>
            </a:r>
            <a:r>
              <a:rPr spc="40" dirty="0"/>
              <a:t>YOU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3346703" y="955547"/>
            <a:ext cx="7222490" cy="5771515"/>
            <a:chOff x="3346703" y="955547"/>
            <a:chExt cx="7222490" cy="5771515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456163" y="6614159"/>
              <a:ext cx="112776" cy="11277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311384" y="6614159"/>
              <a:ext cx="112776" cy="11277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46703" y="955547"/>
              <a:ext cx="4002024" cy="894587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3986322" y="1970047"/>
            <a:ext cx="2705100" cy="3302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1050" spc="55" dirty="0">
                <a:solidFill>
                  <a:srgbClr val="FFFF00"/>
                </a:solidFill>
                <a:latin typeface="Arial MT"/>
                <a:cs typeface="Arial MT"/>
              </a:rPr>
              <a:t>ENGINEERING</a:t>
            </a:r>
            <a:r>
              <a:rPr sz="1050" spc="30" dirty="0">
                <a:solidFill>
                  <a:srgbClr val="FFFF00"/>
                </a:solidFill>
                <a:latin typeface="Arial MT"/>
                <a:cs typeface="Arial MT"/>
              </a:rPr>
              <a:t> </a:t>
            </a:r>
            <a:r>
              <a:rPr sz="1050" dirty="0">
                <a:solidFill>
                  <a:srgbClr val="FFFF00"/>
                </a:solidFill>
                <a:latin typeface="Arial MT"/>
                <a:cs typeface="Arial MT"/>
              </a:rPr>
              <a:t>A</a:t>
            </a:r>
            <a:r>
              <a:rPr sz="1050" spc="65" dirty="0">
                <a:solidFill>
                  <a:srgbClr val="FFFF00"/>
                </a:solidFill>
                <a:latin typeface="Arial MT"/>
                <a:cs typeface="Arial MT"/>
              </a:rPr>
              <a:t> </a:t>
            </a:r>
            <a:r>
              <a:rPr sz="1050" spc="50" dirty="0">
                <a:solidFill>
                  <a:srgbClr val="FFFFFF"/>
                </a:solidFill>
                <a:latin typeface="Arial MT"/>
                <a:cs typeface="Arial MT"/>
              </a:rPr>
              <a:t>BETTER</a:t>
            </a:r>
            <a:r>
              <a:rPr sz="1050" spc="8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1050" spc="35" dirty="0">
                <a:solidFill>
                  <a:srgbClr val="FFFFFF"/>
                </a:solidFill>
                <a:latin typeface="Arial MT"/>
                <a:cs typeface="Arial MT"/>
              </a:rPr>
              <a:t>TOMORROW</a:t>
            </a:r>
            <a:endParaRPr sz="1050">
              <a:latin typeface="Arial MT"/>
              <a:cs typeface="Arial MT"/>
            </a:endParaRPr>
          </a:p>
          <a:p>
            <a:pPr marL="3810" algn="ctr">
              <a:lnSpc>
                <a:spcPct val="100000"/>
              </a:lnSpc>
              <a:spcBef>
                <a:spcPts val="40"/>
              </a:spcBef>
            </a:pPr>
            <a:r>
              <a:rPr sz="900" spc="60" dirty="0">
                <a:solidFill>
                  <a:srgbClr val="FFFF00"/>
                </a:solidFill>
                <a:latin typeface="Arial MT"/>
                <a:cs typeface="Arial MT"/>
              </a:rPr>
              <a:t>SINCE</a:t>
            </a:r>
            <a:r>
              <a:rPr sz="900" spc="160" dirty="0">
                <a:solidFill>
                  <a:srgbClr val="FFFF00"/>
                </a:solidFill>
                <a:latin typeface="Arial MT"/>
                <a:cs typeface="Arial MT"/>
              </a:rPr>
              <a:t> </a:t>
            </a:r>
            <a:r>
              <a:rPr sz="900" spc="40" dirty="0">
                <a:solidFill>
                  <a:srgbClr val="FFFF00"/>
                </a:solidFill>
                <a:latin typeface="Arial MT"/>
                <a:cs typeface="Arial MT"/>
              </a:rPr>
              <a:t>1962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342009" y="6612046"/>
            <a:ext cx="93535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1050" baseline="3968" dirty="0">
                <a:solidFill>
                  <a:srgbClr val="FFFFFF"/>
                </a:solidFill>
                <a:latin typeface="Arial MT"/>
                <a:cs typeface="Arial MT"/>
              </a:rPr>
              <a:t>CONFIDENTIAL</a:t>
            </a:r>
            <a:r>
              <a:rPr sz="1050" spc="405" baseline="3968" dirty="0">
                <a:solidFill>
                  <a:srgbClr val="FFFFFF"/>
                </a:solidFill>
                <a:latin typeface="Arial MT"/>
                <a:cs typeface="Arial MT"/>
              </a:rPr>
              <a:t>  </a:t>
            </a:r>
            <a:r>
              <a:rPr sz="700" spc="-25" dirty="0">
                <a:solidFill>
                  <a:srgbClr val="7E7E7E"/>
                </a:solidFill>
                <a:latin typeface="Arial MT"/>
                <a:cs typeface="Arial MT"/>
              </a:rPr>
              <a:t>4</a:t>
            </a:r>
            <a:r>
              <a:rPr sz="1050" spc="-37" baseline="3968" dirty="0">
                <a:solidFill>
                  <a:srgbClr val="FFFFFF"/>
                </a:solidFill>
                <a:latin typeface="Arial MT"/>
                <a:cs typeface="Arial MT"/>
              </a:rPr>
              <a:t>4</a:t>
            </a:r>
            <a:endParaRPr sz="1050" baseline="3968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1123</Words>
  <Application>Microsoft Office PowerPoint</Application>
  <PresentationFormat>Custom</PresentationFormat>
  <Paragraphs>52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Arial MT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PowerPoint - PPT to Journal</dc:title>
  <dc:creator>Ramesh Thanalapati Saisampoornam</dc:creator>
  <cp:lastModifiedBy>intel</cp:lastModifiedBy>
  <cp:revision>1</cp:revision>
  <dcterms:created xsi:type="dcterms:W3CDTF">2024-08-22T08:31:31Z</dcterms:created>
  <dcterms:modified xsi:type="dcterms:W3CDTF">2024-08-22T08:32:19Z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2024-08-11T00:00:00Z</vt:filetime>
  </property>
  <property fmtid="{D5CDD505-2E9C-101B-9397-08002B2CF9AE}" pid="3" name="LastSaved">
    <vt:filetime>2024-08-22T00:00:00Z</vt:filetime>
  </property>
  <property fmtid="{D5CDD505-2E9C-101B-9397-08002B2CF9AE}" pid="4" name="Producer">
    <vt:lpwstr>Microsoft: Print To PDF</vt:lpwstr>
  </property>
</Properties>
</file>