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4" r:id="rId4"/>
    <p:sldId id="258" r:id="rId5"/>
    <p:sldId id="265" r:id="rId6"/>
    <p:sldId id="259" r:id="rId7"/>
    <p:sldId id="266" r:id="rId8"/>
    <p:sldId id="260" r:id="rId9"/>
    <p:sldId id="267" r:id="rId10"/>
    <p:sldId id="261" r:id="rId11"/>
    <p:sldId id="268" r:id="rId12"/>
    <p:sldId id="262"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2"/>
    <p:restoredTop sz="94691"/>
  </p:normalViewPr>
  <p:slideViewPr>
    <p:cSldViewPr snapToGrid="0" snapToObjects="1">
      <p:cViewPr varScale="1">
        <p:scale>
          <a:sx n="83" d="100"/>
          <a:sy n="83" d="100"/>
        </p:scale>
        <p:origin x="103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515664F-EF6A-4141-800F-C484694F9122}" type="datetimeFigureOut">
              <a:rPr lang="en-US" smtClean="0"/>
              <a:t>9/28/24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529585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15664F-EF6A-4141-800F-C484694F9122}" type="datetimeFigureOut">
              <a:rPr lang="en-US" smtClean="0"/>
              <a:t>9/28/24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328876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515664F-EF6A-4141-800F-C484694F9122}" type="datetimeFigureOut">
              <a:rPr lang="en-US" smtClean="0"/>
              <a:t>9/28/24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1968550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515664F-EF6A-4141-800F-C484694F9122}" type="datetimeFigureOut">
              <a:rPr lang="en-US" smtClean="0"/>
              <a:t>9/28/24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130138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515664F-EF6A-4141-800F-C484694F9122}" type="datetimeFigureOut">
              <a:rPr lang="en-US" smtClean="0"/>
              <a:t>9/28/24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334079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15664F-EF6A-4141-800F-C484694F9122}" type="datetimeFigureOut">
              <a:rPr lang="en-US" smtClean="0"/>
              <a:t>9/28/24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1348743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15664F-EF6A-4141-800F-C484694F9122}" type="datetimeFigureOut">
              <a:rPr lang="en-US" smtClean="0"/>
              <a:t>9/28/24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1642547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15664F-EF6A-4141-800F-C484694F9122}" type="datetimeFigureOut">
              <a:rPr lang="en-US" smtClean="0"/>
              <a:t>9/28/24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391819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15664F-EF6A-4141-800F-C484694F9122}" type="datetimeFigureOut">
              <a:rPr lang="en-US" smtClean="0"/>
              <a:t>9/28/24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1120331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15664F-EF6A-4141-800F-C484694F9122}" type="datetimeFigureOut">
              <a:rPr lang="en-US" smtClean="0"/>
              <a:t>9/28/24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280886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515664F-EF6A-4141-800F-C484694F9122}" type="datetimeFigureOut">
              <a:rPr lang="en-US" smtClean="0"/>
              <a:t>9/28/24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851BEF-8A73-684D-B45C-30E94F78C261}" type="slidenum">
              <a:rPr lang="en-US" smtClean="0"/>
              <a:t>‹#›</a:t>
            </a:fld>
            <a:endParaRPr lang="en-US"/>
          </a:p>
        </p:txBody>
      </p:sp>
    </p:spTree>
    <p:extLst>
      <p:ext uri="{BB962C8B-B14F-4D97-AF65-F5344CB8AC3E}">
        <p14:creationId xmlns:p14="http://schemas.microsoft.com/office/powerpoint/2010/main" val="69700496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15664F-EF6A-4141-800F-C484694F9122}" type="datetimeFigureOut">
              <a:rPr lang="en-US" smtClean="0"/>
              <a:t>9/28/24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851BEF-8A73-684D-B45C-30E94F78C261}" type="slidenum">
              <a:rPr lang="en-US" smtClean="0"/>
              <a:t>‹#›</a:t>
            </a:fld>
            <a:endParaRPr lang="en-US"/>
          </a:p>
        </p:txBody>
      </p:sp>
    </p:spTree>
    <p:extLst>
      <p:ext uri="{BB962C8B-B14F-4D97-AF65-F5344CB8AC3E}">
        <p14:creationId xmlns:p14="http://schemas.microsoft.com/office/powerpoint/2010/main" val="11413014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03909"/>
            <a:ext cx="9144000" cy="2387600"/>
          </a:xfrm>
        </p:spPr>
        <p:txBody>
          <a:bodyPr>
            <a:normAutofit fontScale="90000"/>
          </a:bodyPr>
          <a:lstStyle/>
          <a:p>
            <a:r>
              <a:rPr lang="en-GB" sz="4000" dirty="0" smtClean="0">
                <a:latin typeface="Times New Roman" charset="0"/>
                <a:ea typeface="Times New Roman" charset="0"/>
                <a:cs typeface="Times New Roman" charset="0"/>
              </a:rPr>
              <a:t/>
            </a:r>
            <a:br>
              <a:rPr lang="en-GB" sz="4000" dirty="0" smtClean="0">
                <a:latin typeface="Times New Roman" charset="0"/>
                <a:ea typeface="Times New Roman" charset="0"/>
                <a:cs typeface="Times New Roman" charset="0"/>
              </a:rPr>
            </a:br>
            <a:r>
              <a:rPr lang="en-GB" sz="4000" dirty="0" smtClean="0">
                <a:latin typeface="Times New Roman" charset="0"/>
                <a:ea typeface="Times New Roman" charset="0"/>
                <a:cs typeface="Times New Roman" charset="0"/>
              </a:rPr>
              <a:t/>
            </a:r>
            <a:br>
              <a:rPr lang="en-GB" sz="4000" dirty="0" smtClean="0">
                <a:latin typeface="Times New Roman" charset="0"/>
                <a:ea typeface="Times New Roman" charset="0"/>
                <a:cs typeface="Times New Roman" charset="0"/>
              </a:rPr>
            </a:br>
            <a:r>
              <a:rPr lang="en-GB" sz="4000" dirty="0">
                <a:latin typeface="Times New Roman" charset="0"/>
                <a:ea typeface="Times New Roman" charset="0"/>
                <a:cs typeface="Times New Roman" charset="0"/>
              </a:rPr>
              <a:t/>
            </a:r>
            <a:br>
              <a:rPr lang="en-GB" sz="4000" dirty="0">
                <a:latin typeface="Times New Roman" charset="0"/>
                <a:ea typeface="Times New Roman" charset="0"/>
                <a:cs typeface="Times New Roman" charset="0"/>
              </a:rPr>
            </a:br>
            <a:r>
              <a:rPr lang="en-GB" sz="4000" dirty="0" smtClean="0">
                <a:latin typeface="Times New Roman" charset="0"/>
                <a:ea typeface="Times New Roman" charset="0"/>
                <a:cs typeface="Times New Roman" charset="0"/>
              </a:rPr>
              <a:t/>
            </a:r>
            <a:br>
              <a:rPr lang="en-GB" sz="4000" dirty="0" smtClean="0">
                <a:latin typeface="Times New Roman" charset="0"/>
                <a:ea typeface="Times New Roman" charset="0"/>
                <a:cs typeface="Times New Roman" charset="0"/>
              </a:rPr>
            </a:br>
            <a:r>
              <a:rPr lang="en-GB" sz="4000" dirty="0" smtClean="0">
                <a:latin typeface="Times New Roman" charset="0"/>
                <a:ea typeface="Times New Roman" charset="0"/>
                <a:cs typeface="Times New Roman" charset="0"/>
              </a:rPr>
              <a:t>Topic:</a:t>
            </a:r>
            <a:br>
              <a:rPr lang="en-GB" sz="4000" dirty="0" smtClean="0">
                <a:latin typeface="Times New Roman" charset="0"/>
                <a:ea typeface="Times New Roman" charset="0"/>
                <a:cs typeface="Times New Roman" charset="0"/>
              </a:rPr>
            </a:br>
            <a:r>
              <a:rPr lang="en-GB" sz="4000" dirty="0" smtClean="0">
                <a:latin typeface="Times New Roman" charset="0"/>
                <a:ea typeface="Times New Roman" charset="0"/>
                <a:cs typeface="Times New Roman" charset="0"/>
              </a:rPr>
              <a:t/>
            </a:r>
            <a:br>
              <a:rPr lang="en-GB" sz="4000" dirty="0" smtClean="0">
                <a:latin typeface="Times New Roman" charset="0"/>
                <a:ea typeface="Times New Roman" charset="0"/>
                <a:cs typeface="Times New Roman" charset="0"/>
              </a:rPr>
            </a:br>
            <a:r>
              <a:rPr lang="en-GB" sz="4000" dirty="0" smtClean="0">
                <a:latin typeface="Times New Roman" charset="0"/>
                <a:ea typeface="Times New Roman" charset="0"/>
                <a:cs typeface="Times New Roman" charset="0"/>
              </a:rPr>
              <a:t>Film </a:t>
            </a:r>
            <a:r>
              <a:rPr lang="en-GB" sz="4000" dirty="0">
                <a:latin typeface="Times New Roman" charset="0"/>
                <a:ea typeface="Times New Roman" charset="0"/>
                <a:cs typeface="Times New Roman" charset="0"/>
              </a:rPr>
              <a:t>and Literature: </a:t>
            </a:r>
            <a:r>
              <a:rPr lang="en-GB" sz="4000" dirty="0" smtClean="0">
                <a:latin typeface="Times New Roman" charset="0"/>
                <a:ea typeface="Times New Roman" charset="0"/>
                <a:cs typeface="Times New Roman" charset="0"/>
              </a:rPr>
              <a:t/>
            </a:r>
            <a:br>
              <a:rPr lang="en-GB" sz="4000" dirty="0" smtClean="0">
                <a:latin typeface="Times New Roman" charset="0"/>
                <a:ea typeface="Times New Roman" charset="0"/>
                <a:cs typeface="Times New Roman" charset="0"/>
              </a:rPr>
            </a:br>
            <a:r>
              <a:rPr lang="en-GB" sz="4000" dirty="0" smtClean="0">
                <a:latin typeface="Times New Roman" charset="0"/>
                <a:ea typeface="Times New Roman" charset="0"/>
                <a:cs typeface="Times New Roman" charset="0"/>
              </a:rPr>
              <a:t>Adaptation </a:t>
            </a:r>
            <a:r>
              <a:rPr lang="en-GB" sz="4000" dirty="0">
                <a:latin typeface="Times New Roman" charset="0"/>
                <a:ea typeface="Times New Roman" charset="0"/>
                <a:cs typeface="Times New Roman" charset="0"/>
              </a:rPr>
              <a:t>and Appropriation</a:t>
            </a:r>
            <a:br>
              <a:rPr lang="en-GB" sz="4000" dirty="0">
                <a:latin typeface="Times New Roman" charset="0"/>
                <a:ea typeface="Times New Roman" charset="0"/>
                <a:cs typeface="Times New Roman" charset="0"/>
              </a:rPr>
            </a:br>
            <a:endParaRPr lang="en-US" sz="4000" dirty="0">
              <a:latin typeface="Times New Roman" charset="0"/>
              <a:ea typeface="Times New Roman" charset="0"/>
              <a:cs typeface="Times New Roman" charset="0"/>
            </a:endParaRPr>
          </a:p>
        </p:txBody>
      </p:sp>
      <p:sp>
        <p:nvSpPr>
          <p:cNvPr id="3" name="Subtitle 2"/>
          <p:cNvSpPr>
            <a:spLocks noGrp="1"/>
          </p:cNvSpPr>
          <p:nvPr>
            <p:ph type="subTitle" idx="1"/>
          </p:nvPr>
        </p:nvSpPr>
        <p:spPr>
          <a:xfrm>
            <a:off x="1524000" y="4051489"/>
            <a:ext cx="9144000" cy="1655762"/>
          </a:xfrm>
        </p:spPr>
        <p:txBody>
          <a:bodyPr>
            <a:normAutofit/>
          </a:bodyPr>
          <a:lstStyle/>
          <a:p>
            <a:r>
              <a:rPr lang="en-GB" sz="2800" dirty="0">
                <a:latin typeface="Times New Roman" charset="0"/>
                <a:ea typeface="Times New Roman" charset="0"/>
                <a:cs typeface="Times New Roman" charset="0"/>
              </a:rPr>
              <a:t>Parthajit </a:t>
            </a:r>
            <a:r>
              <a:rPr lang="en-GB" sz="2800" dirty="0" smtClean="0">
                <a:latin typeface="Times New Roman" charset="0"/>
                <a:ea typeface="Times New Roman" charset="0"/>
                <a:cs typeface="Times New Roman" charset="0"/>
              </a:rPr>
              <a:t>Baruah</a:t>
            </a:r>
          </a:p>
          <a:p>
            <a:r>
              <a:rPr lang="en-GB" sz="2800" dirty="0" smtClean="0">
                <a:latin typeface="Times New Roman" charset="0"/>
                <a:ea typeface="Times New Roman" charset="0"/>
                <a:cs typeface="Times New Roman" charset="0"/>
              </a:rPr>
              <a:t>PhD </a:t>
            </a:r>
            <a:r>
              <a:rPr lang="en-GB" sz="2800" dirty="0">
                <a:latin typeface="Times New Roman" charset="0"/>
                <a:ea typeface="Times New Roman" charset="0"/>
                <a:cs typeface="Times New Roman" charset="0"/>
              </a:rPr>
              <a:t>scholar, </a:t>
            </a:r>
            <a:endParaRPr lang="en-GB" sz="2800" dirty="0" smtClean="0">
              <a:latin typeface="Times New Roman" charset="0"/>
              <a:ea typeface="Times New Roman" charset="0"/>
              <a:cs typeface="Times New Roman" charset="0"/>
            </a:endParaRPr>
          </a:p>
          <a:p>
            <a:r>
              <a:rPr lang="en-GB" sz="2800" dirty="0" smtClean="0">
                <a:latin typeface="Times New Roman" charset="0"/>
                <a:ea typeface="Times New Roman" charset="0"/>
                <a:cs typeface="Times New Roman" charset="0"/>
              </a:rPr>
              <a:t>Singhania </a:t>
            </a:r>
            <a:r>
              <a:rPr lang="en-GB" sz="2800" dirty="0">
                <a:latin typeface="Times New Roman" charset="0"/>
                <a:ea typeface="Times New Roman" charset="0"/>
                <a:cs typeface="Times New Roman" charset="0"/>
              </a:rPr>
              <a:t>University, Rajasthan</a:t>
            </a:r>
            <a:r>
              <a:rPr lang="en-GB" sz="2800" dirty="0" smtClean="0">
                <a:effectLst/>
                <a:latin typeface="Times New Roman" charset="0"/>
                <a:ea typeface="Times New Roman" charset="0"/>
                <a:cs typeface="Times New Roman" charset="0"/>
              </a:rPr>
              <a:t> </a:t>
            </a:r>
            <a:endParaRPr lang="en-US" sz="2800" dirty="0">
              <a:latin typeface="Times New Roman" charset="0"/>
              <a:ea typeface="Times New Roman" charset="0"/>
              <a:cs typeface="Times New Roman" charset="0"/>
            </a:endParaRPr>
          </a:p>
        </p:txBody>
      </p:sp>
    </p:spTree>
    <p:extLst>
      <p:ext uri="{BB962C8B-B14F-4D97-AF65-F5344CB8AC3E}">
        <p14:creationId xmlns:p14="http://schemas.microsoft.com/office/powerpoint/2010/main" val="1572391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imes New Roman" charset="0"/>
                <a:ea typeface="Times New Roman" charset="0"/>
                <a:cs typeface="Times New Roman" charset="0"/>
              </a:rPr>
              <a:t>Introduction</a:t>
            </a:r>
            <a:r>
              <a:rPr lang="en-GB" dirty="0" smtClean="0">
                <a:effectLst/>
                <a:latin typeface="Times New Roman" charset="0"/>
                <a:ea typeface="Times New Roman" charset="0"/>
                <a:cs typeface="Times New Roman" charset="0"/>
              </a:rPr>
              <a:t> </a:t>
            </a:r>
            <a:endParaRPr lang="en-US"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lstStyle/>
          <a:p>
            <a:r>
              <a:rPr lang="en-GB" dirty="0"/>
              <a:t>- Overview of the symbiotic relationship between film and literature.</a:t>
            </a:r>
            <a:br>
              <a:rPr lang="en-GB" dirty="0"/>
            </a:br>
            <a:endParaRPr lang="en-GB" dirty="0" smtClean="0"/>
          </a:p>
          <a:p>
            <a:r>
              <a:rPr lang="en-GB" dirty="0" smtClean="0"/>
              <a:t>- </a:t>
            </a:r>
            <a:r>
              <a:rPr lang="en-GB" dirty="0"/>
              <a:t>Importance of adaptation and appropriation in creative processes.</a:t>
            </a:r>
            <a:br>
              <a:rPr lang="en-GB" dirty="0"/>
            </a:br>
            <a:endParaRPr lang="en-GB" dirty="0" smtClean="0"/>
          </a:p>
          <a:p>
            <a:r>
              <a:rPr lang="en-GB" dirty="0" smtClean="0"/>
              <a:t>- </a:t>
            </a:r>
            <a:r>
              <a:rPr lang="en-GB" dirty="0"/>
              <a:t>Exploration of narrative structures, character development, and thematic elements in both mediums</a:t>
            </a:r>
            <a:r>
              <a:rPr lang="en-GB" dirty="0" smtClean="0"/>
              <a:t>.</a:t>
            </a:r>
          </a:p>
          <a:p>
            <a:pPr marL="0" indent="0">
              <a:buNone/>
            </a:pPr>
            <a:r>
              <a:rPr lang="en-GB" dirty="0"/>
              <a:t/>
            </a:r>
            <a:br>
              <a:rPr lang="en-GB" dirty="0"/>
            </a:br>
            <a:r>
              <a:rPr lang="en-GB" dirty="0"/>
              <a:t/>
            </a:r>
            <a:br>
              <a:rPr lang="en-GB" dirty="0"/>
            </a:br>
            <a:endParaRPr lang="en-US" dirty="0"/>
          </a:p>
        </p:txBody>
      </p:sp>
    </p:spTree>
    <p:extLst>
      <p:ext uri="{BB962C8B-B14F-4D97-AF65-F5344CB8AC3E}">
        <p14:creationId xmlns:p14="http://schemas.microsoft.com/office/powerpoint/2010/main" val="39169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Times New Roman" charset="0"/>
                <a:ea typeface="Times New Roman" charset="0"/>
                <a:cs typeface="Times New Roman" charset="0"/>
              </a:rPr>
              <a:t>Aims and Objectives</a:t>
            </a:r>
            <a:endParaRPr lang="en-US"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normAutofit/>
          </a:bodyPr>
          <a:lstStyle/>
          <a:p>
            <a:r>
              <a:rPr lang="en-GB" sz="3200" dirty="0">
                <a:latin typeface="Times New Roman" charset="0"/>
                <a:ea typeface="Times New Roman" charset="0"/>
                <a:cs typeface="Times New Roman" charset="0"/>
              </a:rPr>
              <a:t>This paper aims to investigate the complex interrelationship between film and literature, focusing on the processes of adaptation and appropriation. The realm of literature and film serve as deeply subjective artistic mediums that inherently lend themselves to multifaceted interpretations, thereby stimulating intellectual discourse.</a:t>
            </a:r>
            <a:endParaRPr lang="en-US" sz="3200" dirty="0">
              <a:latin typeface="Times New Roman" charset="0"/>
              <a:ea typeface="Times New Roman" charset="0"/>
              <a:cs typeface="Times New Roman" charset="0"/>
            </a:endParaRPr>
          </a:p>
        </p:txBody>
      </p:sp>
    </p:spTree>
    <p:extLst>
      <p:ext uri="{BB962C8B-B14F-4D97-AF65-F5344CB8AC3E}">
        <p14:creationId xmlns:p14="http://schemas.microsoft.com/office/powerpoint/2010/main" val="618225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Literary and Cinematic Narratives</a:t>
            </a:r>
            <a:br>
              <a:rPr lang="en-GB" dirty="0" smtClean="0"/>
            </a:br>
            <a:endParaRPr lang="en-US" dirty="0"/>
          </a:p>
        </p:txBody>
      </p:sp>
      <p:sp>
        <p:nvSpPr>
          <p:cNvPr id="3" name="Content Placeholder 2"/>
          <p:cNvSpPr>
            <a:spLocks noGrp="1"/>
          </p:cNvSpPr>
          <p:nvPr>
            <p:ph idx="1"/>
          </p:nvPr>
        </p:nvSpPr>
        <p:spPr/>
        <p:txBody>
          <a:bodyPr/>
          <a:lstStyle/>
          <a:p>
            <a:pPr marL="0" indent="0">
              <a:buNone/>
            </a:pPr>
            <a:r>
              <a:rPr lang="en-GB" dirty="0"/>
              <a:t/>
            </a:r>
            <a:br>
              <a:rPr lang="en-GB" dirty="0"/>
            </a:br>
            <a:r>
              <a:rPr lang="en-GB" dirty="0" smtClean="0"/>
              <a:t>* </a:t>
            </a:r>
            <a:r>
              <a:rPr lang="en-GB" dirty="0"/>
              <a:t>Comparison of narrative techniques in literature (imagination-driven) vs. film (sensory elements</a:t>
            </a:r>
            <a:r>
              <a:rPr lang="en-GB" dirty="0" smtClean="0"/>
              <a:t>).</a:t>
            </a:r>
          </a:p>
          <a:p>
            <a:pPr>
              <a:buFont typeface="Arial" charset="0"/>
              <a:buChar char="•"/>
            </a:pPr>
            <a:r>
              <a:rPr lang="en-GB" dirty="0" smtClean="0"/>
              <a:t>Historical </a:t>
            </a:r>
            <a:r>
              <a:rPr lang="en-GB" dirty="0"/>
              <a:t>context of the relationship between cinema and literature since the 19th century</a:t>
            </a:r>
            <a:r>
              <a:rPr lang="en-GB" dirty="0" smtClean="0"/>
              <a:t>.</a:t>
            </a:r>
          </a:p>
          <a:p>
            <a:pPr>
              <a:buFont typeface="Arial" charset="0"/>
              <a:buChar char="•"/>
            </a:pPr>
            <a:r>
              <a:rPr lang="en-GB" dirty="0" smtClean="0"/>
              <a:t> </a:t>
            </a:r>
            <a:r>
              <a:rPr lang="en-GB" dirty="0"/>
              <a:t>Discussion of various literary genres and their cinematic adaptations.</a:t>
            </a:r>
            <a:br>
              <a:rPr lang="en-GB" dirty="0"/>
            </a:br>
            <a:r>
              <a:rPr lang="en-GB" dirty="0"/>
              <a:t/>
            </a:r>
            <a:br>
              <a:rPr lang="en-GB" dirty="0"/>
            </a:br>
            <a:endParaRPr lang="en-US" dirty="0"/>
          </a:p>
        </p:txBody>
      </p:sp>
    </p:spTree>
    <p:extLst>
      <p:ext uri="{BB962C8B-B14F-4D97-AF65-F5344CB8AC3E}">
        <p14:creationId xmlns:p14="http://schemas.microsoft.com/office/powerpoint/2010/main" val="1995481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875" y="976393"/>
            <a:ext cx="9586993" cy="605807"/>
          </a:xfrm>
        </p:spPr>
        <p:txBody>
          <a:bodyPr>
            <a:normAutofit fontScale="90000"/>
          </a:bodyPr>
          <a:lstStyle/>
          <a:p>
            <a:pPr algn="ctr"/>
            <a:r>
              <a:rPr lang="en-US" dirty="0" smtClean="0">
                <a:latin typeface="Times New Roman" charset="0"/>
                <a:ea typeface="Times New Roman" charset="0"/>
                <a:cs typeface="Times New Roman" charset="0"/>
              </a:rPr>
              <a:t>Literature and film</a:t>
            </a:r>
            <a:endParaRPr lang="en-US" dirty="0">
              <a:latin typeface="Times New Roman" charset="0"/>
              <a:ea typeface="Times New Roman" charset="0"/>
              <a:cs typeface="Times New Roman" charset="0"/>
            </a:endParaRPr>
          </a:p>
        </p:txBody>
      </p:sp>
      <p:sp>
        <p:nvSpPr>
          <p:cNvPr id="3" name="Content Placeholder 2"/>
          <p:cNvSpPr>
            <a:spLocks noGrp="1"/>
          </p:cNvSpPr>
          <p:nvPr>
            <p:ph idx="1"/>
          </p:nvPr>
        </p:nvSpPr>
        <p:spPr>
          <a:xfrm>
            <a:off x="838200" y="1825625"/>
            <a:ext cx="10515600" cy="4063731"/>
          </a:xfrm>
        </p:spPr>
        <p:txBody>
          <a:bodyPr/>
          <a:lstStyle/>
          <a:p>
            <a:r>
              <a:rPr lang="en-GB" dirty="0"/>
              <a:t>Both literature and film employ narrative structures to engage and enthral audiences, evoking profound emotional responses and conveying intricate plotlines. However, they employ disparate methodologies and tools to achieve their objectives. Literature predominantly consists of written words, wherein the reader's faculty of imagination plays a pivotal role in constructing vivid mental images and interpreting the narrative. On the contrary, film seamlessly amalgamates various sensory elements, including cinematography, editing, sound design, music, and acting.</a:t>
            </a:r>
            <a:endParaRPr lang="en-US" dirty="0"/>
          </a:p>
        </p:txBody>
      </p:sp>
    </p:spTree>
    <p:extLst>
      <p:ext uri="{BB962C8B-B14F-4D97-AF65-F5344CB8AC3E}">
        <p14:creationId xmlns:p14="http://schemas.microsoft.com/office/powerpoint/2010/main" val="1814054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Times New Roman" charset="0"/>
                <a:ea typeface="Times New Roman" charset="0"/>
                <a:cs typeface="Times New Roman" charset="0"/>
              </a:rPr>
              <a:t>  Adaptation vs. Appropriation</a:t>
            </a:r>
            <a:r>
              <a:rPr lang="en-GB" dirty="0" smtClean="0"/>
              <a:t/>
            </a:r>
            <a:br>
              <a:rPr lang="en-GB" dirty="0" smtClean="0"/>
            </a:br>
            <a:endParaRPr lang="en-US" dirty="0"/>
          </a:p>
        </p:txBody>
      </p:sp>
      <p:sp>
        <p:nvSpPr>
          <p:cNvPr id="3" name="Content Placeholder 2"/>
          <p:cNvSpPr>
            <a:spLocks noGrp="1"/>
          </p:cNvSpPr>
          <p:nvPr>
            <p:ph idx="1"/>
          </p:nvPr>
        </p:nvSpPr>
        <p:spPr/>
        <p:txBody>
          <a:bodyPr/>
          <a:lstStyle/>
          <a:p>
            <a:pPr marL="0" indent="0">
              <a:buNone/>
            </a:pPr>
            <a:r>
              <a:rPr lang="en-GB" dirty="0" smtClean="0"/>
              <a:t>Definition </a:t>
            </a:r>
            <a:r>
              <a:rPr lang="en-GB" dirty="0"/>
              <a:t>of adaptation: transforming literary works into film.</a:t>
            </a:r>
            <a:br>
              <a:rPr lang="en-GB" dirty="0"/>
            </a:br>
            <a:endParaRPr lang="en-GB" dirty="0"/>
          </a:p>
          <a:p>
            <a:pPr marL="0" indent="0">
              <a:buNone/>
            </a:pPr>
            <a:r>
              <a:rPr lang="en-GB" dirty="0" smtClean="0"/>
              <a:t>Definition </a:t>
            </a:r>
            <a:r>
              <a:rPr lang="en-GB" dirty="0"/>
              <a:t>of appropriation: recontextualizing cultural elements from different traditions</a:t>
            </a:r>
            <a:r>
              <a:rPr lang="en-GB" dirty="0" smtClean="0"/>
              <a:t>.</a:t>
            </a:r>
          </a:p>
          <a:p>
            <a:pPr marL="0" indent="0">
              <a:buNone/>
            </a:pPr>
            <a:r>
              <a:rPr lang="en-GB" dirty="0"/>
              <a:t>Adaptation is the conversion of a source material, such a literary work or historical event, into a film story. </a:t>
            </a:r>
            <a:r>
              <a:rPr lang="en-GB" dirty="0" smtClean="0"/>
              <a:t>While, appropriation </a:t>
            </a:r>
            <a:r>
              <a:rPr lang="en-GB" dirty="0"/>
              <a:t>includes the stealing or </a:t>
            </a:r>
            <a:r>
              <a:rPr lang="en-GB" dirty="0" smtClean="0"/>
              <a:t>recontextualizations </a:t>
            </a:r>
            <a:r>
              <a:rPr lang="en-GB" dirty="0"/>
              <a:t>of aspects, concepts, or tales from a distinct culture or creative tradition.</a:t>
            </a:r>
            <a:r>
              <a:rPr lang="en-GB" dirty="0" smtClean="0">
                <a:effectLst/>
              </a:rPr>
              <a:t> </a:t>
            </a:r>
            <a:r>
              <a:rPr lang="en-GB" dirty="0"/>
              <a:t/>
            </a:r>
            <a:br>
              <a:rPr lang="en-GB" dirty="0"/>
            </a:br>
            <a:endParaRPr lang="en-US" dirty="0"/>
          </a:p>
        </p:txBody>
      </p:sp>
    </p:spTree>
    <p:extLst>
      <p:ext uri="{BB962C8B-B14F-4D97-AF65-F5344CB8AC3E}">
        <p14:creationId xmlns:p14="http://schemas.microsoft.com/office/powerpoint/2010/main" val="1419378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imes New Roman" charset="0"/>
                <a:ea typeface="Times New Roman" charset="0"/>
                <a:cs typeface="Times New Roman" charset="0"/>
              </a:rPr>
              <a:t>Movie adaptations and Appropriation in films</a:t>
            </a:r>
            <a:endParaRPr lang="en-US"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normAutofit lnSpcReduction="10000"/>
          </a:bodyPr>
          <a:lstStyle/>
          <a:p>
            <a:r>
              <a:rPr lang="en-GB" dirty="0"/>
              <a:t>Movie adaptations provide filmmakers a chance to creatively reinterpret and rework pre-existing narratives, effectively bringing them to life using the visual and storytelling techniques unique to cinema</a:t>
            </a:r>
            <a:r>
              <a:rPr lang="en-GB" dirty="0" smtClean="0"/>
              <a:t>.</a:t>
            </a:r>
          </a:p>
          <a:p>
            <a:endParaRPr lang="en-GB" dirty="0"/>
          </a:p>
          <a:p>
            <a:r>
              <a:rPr lang="en-GB" dirty="0"/>
              <a:t>Appropriation in films, especially when it entails taking from cultures or traditions different from one's own, has ignited discussions on cultural portrayal, genuineness, and morality. Although cultural interchange and cross-cultural influences have enhanced the film industry, appropriation may sometimes result in the distortion, stereotyping, or exploitation of marginalised cultures.</a:t>
            </a:r>
            <a:endParaRPr lang="en-US" dirty="0"/>
          </a:p>
        </p:txBody>
      </p:sp>
    </p:spTree>
    <p:extLst>
      <p:ext uri="{BB962C8B-B14F-4D97-AF65-F5344CB8AC3E}">
        <p14:creationId xmlns:p14="http://schemas.microsoft.com/office/powerpoint/2010/main" val="1991295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b="1" dirty="0" smtClean="0">
                <a:latin typeface="Times New Roman" charset="0"/>
                <a:ea typeface="Times New Roman" charset="0"/>
                <a:cs typeface="Times New Roman" charset="0"/>
              </a:rPr>
              <a:t>Case Studies</a:t>
            </a:r>
            <a:endParaRPr lang="en-US" sz="4000" b="1"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normAutofit/>
          </a:bodyPr>
          <a:lstStyle/>
          <a:p>
            <a:endParaRPr lang="en-GB" dirty="0" smtClean="0"/>
          </a:p>
          <a:p>
            <a:r>
              <a:rPr lang="en-GB" dirty="0" smtClean="0"/>
              <a:t>The </a:t>
            </a:r>
            <a:r>
              <a:rPr lang="en-GB" dirty="0"/>
              <a:t>paper examines several instances of adaptation and appropriation in films. Adaptation and appropriation in films provide filmmakers with a potent storytelling tool, allowing them to draw inspiration from many sources and reinterpret storylines for fresh audiences</a:t>
            </a:r>
            <a:endParaRPr lang="en-GB" dirty="0" smtClean="0"/>
          </a:p>
        </p:txBody>
      </p:sp>
    </p:spTree>
    <p:extLst>
      <p:ext uri="{BB962C8B-B14F-4D97-AF65-F5344CB8AC3E}">
        <p14:creationId xmlns:p14="http://schemas.microsoft.com/office/powerpoint/2010/main" val="1961326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Times New Roman" charset="0"/>
                <a:ea typeface="Times New Roman" charset="0"/>
                <a:cs typeface="Times New Roman" charset="0"/>
              </a:rPr>
              <a:t>Examples of case study</a:t>
            </a:r>
            <a:endParaRPr lang="en-US"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normAutofit fontScale="92500" lnSpcReduction="20000"/>
          </a:bodyPr>
          <a:lstStyle/>
          <a:p>
            <a:r>
              <a:rPr lang="en-GB" dirty="0"/>
              <a:t>An exemplary instance of adaptation is the cinematic masterpiece </a:t>
            </a:r>
            <a:r>
              <a:rPr lang="en-GB" b="1" i="1" dirty="0"/>
              <a:t>The </a:t>
            </a:r>
            <a:r>
              <a:rPr lang="en-GB" b="1" i="1" dirty="0" err="1"/>
              <a:t>Shawshank</a:t>
            </a:r>
            <a:r>
              <a:rPr lang="en-GB" b="1" i="1" dirty="0"/>
              <a:t> Redemption</a:t>
            </a:r>
            <a:r>
              <a:rPr lang="en-GB" i="1" dirty="0"/>
              <a:t>,</a:t>
            </a:r>
            <a:r>
              <a:rPr lang="en-GB" dirty="0"/>
              <a:t> directed by Frank </a:t>
            </a:r>
            <a:r>
              <a:rPr lang="en-GB" dirty="0" err="1"/>
              <a:t>Darabont</a:t>
            </a:r>
            <a:r>
              <a:rPr lang="en-GB" dirty="0"/>
              <a:t> and adapted from </a:t>
            </a:r>
            <a:r>
              <a:rPr lang="en-GB" b="1" dirty="0"/>
              <a:t>Stephen King's </a:t>
            </a:r>
            <a:r>
              <a:rPr lang="en-GB" dirty="0"/>
              <a:t>novella Rita Hayworth and </a:t>
            </a:r>
            <a:r>
              <a:rPr lang="en-GB" b="1" i="1" dirty="0" err="1"/>
              <a:t>Shawshank</a:t>
            </a:r>
            <a:r>
              <a:rPr lang="en-GB" b="1" i="1" dirty="0"/>
              <a:t> Redemption</a:t>
            </a:r>
            <a:r>
              <a:rPr lang="en-GB" dirty="0"/>
              <a:t>. The film adeptly conveys the concepts and characters from King's literary work to the medium of cinema, thereby capturing the spirit of the tale. It utilises the visual and emotional language of film to immerse spectators in a captivating narrative</a:t>
            </a:r>
            <a:r>
              <a:rPr lang="en-GB" dirty="0" smtClean="0"/>
              <a:t>.</a:t>
            </a:r>
          </a:p>
          <a:p>
            <a:r>
              <a:rPr lang="en-GB" dirty="0"/>
              <a:t>the act of incorporating narratives and cultural components may be seen in films such as </a:t>
            </a:r>
            <a:r>
              <a:rPr lang="en-GB" i="1" dirty="0"/>
              <a:t>The Lion King</a:t>
            </a:r>
            <a:r>
              <a:rPr lang="en-GB" dirty="0"/>
              <a:t>, which drew inspiration from William Shakespeare's </a:t>
            </a:r>
            <a:r>
              <a:rPr lang="en-GB" i="1" dirty="0"/>
              <a:t>Hamlet</a:t>
            </a:r>
            <a:r>
              <a:rPr lang="en-GB" dirty="0"/>
              <a:t> and traditional African folklore. The film used Shakespearean motifs of betrayal, family relationships, and redemption within a storyline situated in the African savannah, effectively assimilating various inspirations to create a unique and cherished tale that resonates across many cultures.</a:t>
            </a:r>
            <a:endParaRPr lang="en-US" dirty="0"/>
          </a:p>
        </p:txBody>
      </p:sp>
    </p:spTree>
    <p:extLst>
      <p:ext uri="{BB962C8B-B14F-4D97-AF65-F5344CB8AC3E}">
        <p14:creationId xmlns:p14="http://schemas.microsoft.com/office/powerpoint/2010/main" val="2469862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Times New Roman" charset="0"/>
                <a:ea typeface="Times New Roman" charset="0"/>
                <a:cs typeface="Times New Roman" charset="0"/>
              </a:rPr>
              <a:t>Theoretical Perspectives</a:t>
            </a:r>
            <a:endParaRPr lang="en-US" b="1"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lstStyle/>
          <a:p>
            <a:pPr marL="0" indent="0">
              <a:buNone/>
            </a:pPr>
            <a:r>
              <a:rPr lang="en-GB" dirty="0"/>
              <a:t/>
            </a:r>
            <a:br>
              <a:rPr lang="en-GB" dirty="0"/>
            </a:br>
            <a:r>
              <a:rPr lang="en-GB" dirty="0"/>
              <a:t>- André </a:t>
            </a:r>
            <a:r>
              <a:rPr lang="en-GB" dirty="0" err="1"/>
              <a:t>Bazin's</a:t>
            </a:r>
            <a:r>
              <a:rPr lang="en-GB" dirty="0"/>
              <a:t> views on adaptation as a form of digest</a:t>
            </a:r>
            <a:r>
              <a:rPr lang="en-GB" dirty="0" smtClean="0"/>
              <a:t>.</a:t>
            </a:r>
          </a:p>
          <a:p>
            <a:pPr marL="0" indent="0">
              <a:buNone/>
            </a:pPr>
            <a:r>
              <a:rPr lang="en-GB" dirty="0"/>
              <a:t/>
            </a:r>
            <a:br>
              <a:rPr lang="en-GB" dirty="0"/>
            </a:br>
            <a:r>
              <a:rPr lang="en-GB" dirty="0"/>
              <a:t>- Virginia Woolf's critique of cinematic adaptations</a:t>
            </a:r>
            <a:r>
              <a:rPr lang="en-GB" dirty="0" smtClean="0"/>
              <a:t>.</a:t>
            </a:r>
          </a:p>
          <a:p>
            <a:pPr marL="0" indent="0">
              <a:buNone/>
            </a:pPr>
            <a:r>
              <a:rPr lang="en-GB" dirty="0"/>
              <a:t/>
            </a:r>
            <a:br>
              <a:rPr lang="en-GB" dirty="0"/>
            </a:br>
            <a:r>
              <a:rPr lang="en-GB" dirty="0"/>
              <a:t>- Linda Costanzo Cahir's distinction between adaptation and translation.</a:t>
            </a:r>
            <a:br>
              <a:rPr lang="en-GB" dirty="0"/>
            </a:br>
            <a:r>
              <a:rPr lang="en-GB" dirty="0"/>
              <a:t/>
            </a:r>
            <a:br>
              <a:rPr lang="en-GB" dirty="0"/>
            </a:br>
            <a:endParaRPr lang="en-US" dirty="0"/>
          </a:p>
        </p:txBody>
      </p:sp>
    </p:spTree>
    <p:extLst>
      <p:ext uri="{BB962C8B-B14F-4D97-AF65-F5344CB8AC3E}">
        <p14:creationId xmlns:p14="http://schemas.microsoft.com/office/powerpoint/2010/main" val="1738201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André </a:t>
            </a:r>
            <a:r>
              <a:rPr lang="en-GB" dirty="0" err="1" smtClean="0"/>
              <a:t>Bazin</a:t>
            </a:r>
            <a:r>
              <a:rPr lang="en-GB" dirty="0" smtClean="0"/>
              <a:t>, Virginia Woolf and </a:t>
            </a:r>
            <a:r>
              <a:rPr lang="en-GB" dirty="0" smtClean="0">
                <a:latin typeface="Times New Roman" charset="0"/>
                <a:ea typeface="Times New Roman" charset="0"/>
                <a:cs typeface="Times New Roman" charset="0"/>
              </a:rPr>
              <a:t>Linda Costanzo Cahir </a:t>
            </a:r>
            <a:endParaRPr lang="en-US" dirty="0"/>
          </a:p>
        </p:txBody>
      </p:sp>
      <p:sp>
        <p:nvSpPr>
          <p:cNvPr id="3" name="Content Placeholder 2"/>
          <p:cNvSpPr>
            <a:spLocks noGrp="1"/>
          </p:cNvSpPr>
          <p:nvPr>
            <p:ph idx="1"/>
          </p:nvPr>
        </p:nvSpPr>
        <p:spPr/>
        <p:txBody>
          <a:bodyPr>
            <a:normAutofit/>
          </a:bodyPr>
          <a:lstStyle/>
          <a:p>
            <a:r>
              <a:rPr lang="en-GB" sz="2200" dirty="0"/>
              <a:t>André </a:t>
            </a:r>
            <a:r>
              <a:rPr lang="en-GB" sz="2200" dirty="0" err="1"/>
              <a:t>Bazin</a:t>
            </a:r>
            <a:r>
              <a:rPr lang="en-GB" sz="2200" dirty="0"/>
              <a:t> asserts that multiple writers, critics, and filmmakers have questioned the artistic rationale behind adapting novels into films. However, there are few instances of people who actively oppose this practice, refusing to sell their own books or adapt the works of others, or declining to direct such adaptations when presented with enticing offers from producers</a:t>
            </a:r>
            <a:r>
              <a:rPr lang="en-GB" sz="2200" dirty="0" smtClean="0"/>
              <a:t>.</a:t>
            </a:r>
            <a:endParaRPr lang="en-GB" sz="2200" dirty="0"/>
          </a:p>
          <a:p>
            <a:r>
              <a:rPr lang="en-GB" sz="2200" dirty="0"/>
              <a:t>Virginia Woolf </a:t>
            </a:r>
            <a:r>
              <a:rPr lang="en-GB" sz="2200" dirty="0" smtClean="0"/>
              <a:t>observed </a:t>
            </a:r>
            <a:r>
              <a:rPr lang="en-GB" sz="2200" dirty="0"/>
              <a:t>that the cinematic renditions of the most celebrated novels of our time often traverse their narrative terrain in a rather clumsy and inelegant manner. Thus, the words are articulated in monosyllabic form, inscribed in a manner reminiscent of the crude penmanship of an uneducated </a:t>
            </a:r>
            <a:r>
              <a:rPr lang="en-GB" sz="2200" dirty="0" smtClean="0"/>
              <a:t>adolescent”</a:t>
            </a:r>
          </a:p>
          <a:p>
            <a:r>
              <a:rPr lang="en-GB" sz="2200" dirty="0">
                <a:latin typeface="Times New Roman" charset="0"/>
                <a:ea typeface="Times New Roman" charset="0"/>
                <a:cs typeface="Times New Roman" charset="0"/>
              </a:rPr>
              <a:t>Linda Costanzo Cahir posits that when appraising cinematic adaptations of literary works, it is imperative to recognise their inherent nature as translations of the source material. It is of utmost importance to grasp the fundamental distinction that exists between the lexical entities denoted by the terms "adaptation" and "translation."</a:t>
            </a:r>
            <a:endParaRPr lang="en-US" sz="2200" dirty="0">
              <a:latin typeface="Times New Roman" charset="0"/>
              <a:ea typeface="Times New Roman" charset="0"/>
              <a:cs typeface="Times New Roman" charset="0"/>
            </a:endParaRPr>
          </a:p>
        </p:txBody>
      </p:sp>
    </p:spTree>
    <p:extLst>
      <p:ext uri="{BB962C8B-B14F-4D97-AF65-F5344CB8AC3E}">
        <p14:creationId xmlns:p14="http://schemas.microsoft.com/office/powerpoint/2010/main" val="907741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latin typeface="Times New Roman" charset="0"/>
                <a:ea typeface="Times New Roman" charset="0"/>
                <a:cs typeface="Times New Roman" charset="0"/>
              </a:rPr>
              <a:t>Shakespeare's Influence in Indian Cinema</a:t>
            </a:r>
            <a:endParaRPr lang="en-US" sz="3200" b="1"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lstStyle/>
          <a:p>
            <a:pPr marL="0" indent="0">
              <a:buNone/>
            </a:pPr>
            <a:r>
              <a:rPr lang="en-GB" dirty="0"/>
              <a:t/>
            </a:r>
            <a:br>
              <a:rPr lang="en-GB" dirty="0"/>
            </a:br>
            <a:r>
              <a:rPr lang="en-GB" dirty="0" smtClean="0"/>
              <a:t>Examination </a:t>
            </a:r>
            <a:r>
              <a:rPr lang="en-GB" dirty="0"/>
              <a:t>of adaptations of Shakespeare's works in Bollywood</a:t>
            </a:r>
            <a:r>
              <a:rPr lang="en-GB" dirty="0" smtClean="0"/>
              <a:t>.</a:t>
            </a:r>
          </a:p>
          <a:p>
            <a:pPr marL="0" indent="0">
              <a:buNone/>
            </a:pPr>
            <a:r>
              <a:rPr lang="en-GB" dirty="0"/>
              <a:t/>
            </a:r>
            <a:br>
              <a:rPr lang="en-GB" dirty="0"/>
            </a:br>
            <a:r>
              <a:rPr lang="en-GB" dirty="0" smtClean="0"/>
              <a:t>Notable </a:t>
            </a:r>
            <a:r>
              <a:rPr lang="en-GB" dirty="0"/>
              <a:t>films: </a:t>
            </a:r>
            <a:r>
              <a:rPr lang="en-GB" i="1" dirty="0"/>
              <a:t>Maqbool</a:t>
            </a:r>
            <a:r>
              <a:rPr lang="en-GB" dirty="0"/>
              <a:t>, </a:t>
            </a:r>
            <a:r>
              <a:rPr lang="en-GB" i="1" dirty="0"/>
              <a:t>Omkara</a:t>
            </a:r>
            <a:r>
              <a:rPr lang="en-GB" dirty="0"/>
              <a:t>, </a:t>
            </a:r>
            <a:r>
              <a:rPr lang="en-GB" i="1" dirty="0"/>
              <a:t>Haider</a:t>
            </a:r>
            <a:r>
              <a:rPr lang="en-GB" dirty="0"/>
              <a:t>, and their cultural significance</a:t>
            </a:r>
            <a:r>
              <a:rPr lang="en-GB" dirty="0" smtClean="0"/>
              <a:t>.</a:t>
            </a:r>
          </a:p>
          <a:p>
            <a:pPr marL="0" indent="0">
              <a:buNone/>
            </a:pPr>
            <a:r>
              <a:rPr lang="en-GB" dirty="0"/>
              <a:t/>
            </a:r>
            <a:br>
              <a:rPr lang="en-GB" dirty="0"/>
            </a:br>
            <a:r>
              <a:rPr lang="en-GB" dirty="0" smtClean="0"/>
              <a:t> </a:t>
            </a:r>
            <a:r>
              <a:rPr lang="en-GB" dirty="0"/>
              <a:t>The role of Shakespeare in shaping Indian narratives and themes.</a:t>
            </a:r>
            <a:br>
              <a:rPr lang="en-GB" dirty="0"/>
            </a:br>
            <a:r>
              <a:rPr lang="en-GB" dirty="0"/>
              <a:t/>
            </a:r>
            <a:br>
              <a:rPr lang="en-GB" dirty="0"/>
            </a:br>
            <a:endParaRPr lang="en-US" dirty="0"/>
          </a:p>
        </p:txBody>
      </p:sp>
    </p:spTree>
    <p:extLst>
      <p:ext uri="{BB962C8B-B14F-4D97-AF65-F5344CB8AC3E}">
        <p14:creationId xmlns:p14="http://schemas.microsoft.com/office/powerpoint/2010/main" val="88560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    </a:t>
            </a:r>
            <a:r>
              <a:rPr lang="en-GB" b="1" dirty="0" smtClean="0"/>
              <a:t>Conclusion</a:t>
            </a:r>
            <a:endParaRPr lang="en-US" b="1" dirty="0"/>
          </a:p>
        </p:txBody>
      </p:sp>
      <p:sp>
        <p:nvSpPr>
          <p:cNvPr id="3" name="Content Placeholder 2"/>
          <p:cNvSpPr>
            <a:spLocks noGrp="1"/>
          </p:cNvSpPr>
          <p:nvPr>
            <p:ph idx="1"/>
          </p:nvPr>
        </p:nvSpPr>
        <p:spPr/>
        <p:txBody>
          <a:bodyPr>
            <a:normAutofit/>
          </a:bodyPr>
          <a:lstStyle/>
          <a:p>
            <a:pPr marL="0" indent="0">
              <a:buNone/>
            </a:pPr>
            <a:r>
              <a:rPr lang="en-GB" dirty="0"/>
              <a:t>The foundation of my paper on literature and cinema will rely on Sanders' perspective on "adaptation" as a novel modality that has the capacity to reach diverse or supplementary audiences</a:t>
            </a:r>
            <a:r>
              <a:rPr lang="en-GB" dirty="0" smtClean="0"/>
              <a:t>.</a:t>
            </a:r>
          </a:p>
          <a:p>
            <a:pPr marL="0" indent="0">
              <a:buNone/>
            </a:pPr>
            <a:endParaRPr lang="en-GB" dirty="0" smtClean="0"/>
          </a:p>
          <a:p>
            <a:pPr marL="0" indent="0">
              <a:buNone/>
            </a:pPr>
            <a:r>
              <a:rPr lang="en-GB" dirty="0"/>
              <a:t>My paper has significant potential to understand the dynamics of adaptation and appropriation that was done in Indian Cinema through the adaptations of Shakespeare’s plays. Shakespeare's effect on Bollywood and other Indian tales has been significant from its inception, with Shakespeare’s works deeply ingrained in the imagination of the Indian people. </a:t>
            </a:r>
            <a:endParaRPr lang="en-GB" dirty="0" smtClean="0"/>
          </a:p>
          <a:p>
            <a:endParaRPr lang="en-GB" dirty="0" smtClean="0"/>
          </a:p>
        </p:txBody>
      </p:sp>
    </p:spTree>
    <p:extLst>
      <p:ext uri="{BB962C8B-B14F-4D97-AF65-F5344CB8AC3E}">
        <p14:creationId xmlns:p14="http://schemas.microsoft.com/office/powerpoint/2010/main" val="956365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735</Words>
  <Application>Microsoft Macintosh PowerPoint</Application>
  <PresentationFormat>Widescreen</PresentationFormat>
  <Paragraphs>47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Calibri Light</vt:lpstr>
      <vt:lpstr>Times New Roman</vt:lpstr>
      <vt:lpstr>Arial</vt:lpstr>
      <vt:lpstr>Office Theme</vt:lpstr>
      <vt:lpstr>    Topic:  Film and Literature:  Adaptation and Appropriation </vt:lpstr>
      <vt:lpstr>Introduction </vt:lpstr>
      <vt:lpstr>Aims and Objectives</vt:lpstr>
      <vt:lpstr>Literary and Cinematic Narratives </vt:lpstr>
      <vt:lpstr>Literature and film</vt:lpstr>
      <vt:lpstr>  Adaptation vs. Appropriation </vt:lpstr>
      <vt:lpstr>Movie adaptations and Appropriation in films</vt:lpstr>
      <vt:lpstr>Case Studies</vt:lpstr>
      <vt:lpstr>Examples of case study</vt:lpstr>
      <vt:lpstr>Theoretical Perspectives</vt:lpstr>
      <vt:lpstr>André Bazin, Virginia Woolf and Linda Costanzo Cahir </vt:lpstr>
      <vt:lpstr>Shakespeare's Influence in Indian Cinema</vt:lpstr>
      <vt:lpstr>    Conclusion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Topic:  Film and Literature:  Adaptation and Appropriation </dc:title>
  <dc:creator>Microsoft Office User</dc:creator>
  <cp:lastModifiedBy>Microsoft Office User</cp:lastModifiedBy>
  <cp:revision>4</cp:revision>
  <dcterms:created xsi:type="dcterms:W3CDTF">2024-09-28T12:18:56Z</dcterms:created>
  <dcterms:modified xsi:type="dcterms:W3CDTF">2024-09-28T12:49:18Z</dcterms:modified>
</cp:coreProperties>
</file>