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5" d="100"/>
          <a:sy n="65" d="100"/>
        </p:scale>
        <p:origin x="66" y="1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6924E3CE-C62A-4154-8379-5A16F36F5BC2}" type="datetimeFigureOut">
              <a:rPr lang="en-IN" smtClean="0"/>
              <a:t>21-03-2025</a:t>
            </a:fld>
            <a:endParaRPr lang="en-IN"/>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en-IN"/>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3CF28F2E-2C7F-4173-9970-433DBDECE8B1}" type="slidenum">
              <a:rPr lang="en-IN" smtClean="0"/>
              <a:t>‹#›</a:t>
            </a:fld>
            <a:endParaRPr lang="en-IN"/>
          </a:p>
        </p:txBody>
      </p:sp>
    </p:spTree>
    <p:extLst>
      <p:ext uri="{BB962C8B-B14F-4D97-AF65-F5344CB8AC3E}">
        <p14:creationId xmlns:p14="http://schemas.microsoft.com/office/powerpoint/2010/main" val="15220822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924E3CE-C62A-4154-8379-5A16F36F5BC2}" type="datetimeFigureOut">
              <a:rPr lang="en-IN" smtClean="0"/>
              <a:t>21-03-2025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a:xfrm>
            <a:off x="10558300" y="5956137"/>
            <a:ext cx="1052508" cy="365125"/>
          </a:xfrm>
        </p:spPr>
        <p:txBody>
          <a:bodyPr/>
          <a:lstStyle/>
          <a:p>
            <a:fld id="{3CF28F2E-2C7F-4173-9970-433DBDECE8B1}" type="slidenum">
              <a:rPr lang="en-IN" smtClean="0"/>
              <a:t>‹#›</a:t>
            </a:fld>
            <a:endParaRPr lang="en-IN"/>
          </a:p>
        </p:txBody>
      </p:sp>
    </p:spTree>
    <p:extLst>
      <p:ext uri="{BB962C8B-B14F-4D97-AF65-F5344CB8AC3E}">
        <p14:creationId xmlns:p14="http://schemas.microsoft.com/office/powerpoint/2010/main" val="42749621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6924E3CE-C62A-4154-8379-5A16F36F5BC2}" type="datetimeFigureOut">
              <a:rPr lang="en-IN" smtClean="0"/>
              <a:t>21-03-2025</a:t>
            </a:fld>
            <a:endParaRPr lang="en-IN"/>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IN"/>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3CF28F2E-2C7F-4173-9970-433DBDECE8B1}" type="slidenum">
              <a:rPr lang="en-IN" smtClean="0"/>
              <a:t>‹#›</a:t>
            </a:fld>
            <a:endParaRPr lang="en-IN"/>
          </a:p>
        </p:txBody>
      </p:sp>
    </p:spTree>
    <p:extLst>
      <p:ext uri="{BB962C8B-B14F-4D97-AF65-F5344CB8AC3E}">
        <p14:creationId xmlns:p14="http://schemas.microsoft.com/office/powerpoint/2010/main" val="37019351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24E3CE-C62A-4154-8379-5A16F36F5BC2}" type="datetimeFigureOut">
              <a:rPr lang="en-IN" smtClean="0"/>
              <a:t>21-03-2025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CF28F2E-2C7F-4173-9970-433DBDECE8B1}" type="slidenum">
              <a:rPr lang="en-IN" smtClean="0"/>
              <a:t>‹#›</a:t>
            </a:fld>
            <a:endParaRPr lang="en-IN"/>
          </a:p>
        </p:txBody>
      </p:sp>
    </p:spTree>
    <p:extLst>
      <p:ext uri="{BB962C8B-B14F-4D97-AF65-F5344CB8AC3E}">
        <p14:creationId xmlns:p14="http://schemas.microsoft.com/office/powerpoint/2010/main" val="31047123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924E3CE-C62A-4154-8379-5A16F36F5BC2}" type="datetimeFigureOut">
              <a:rPr lang="en-IN" smtClean="0"/>
              <a:t>21-03-2025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3CF28F2E-2C7F-4173-9970-433DBDECE8B1}" type="slidenum">
              <a:rPr lang="en-IN" smtClean="0"/>
              <a:t>‹#›</a:t>
            </a:fld>
            <a:endParaRPr lang="en-IN"/>
          </a:p>
        </p:txBody>
      </p:sp>
    </p:spTree>
    <p:extLst>
      <p:ext uri="{BB962C8B-B14F-4D97-AF65-F5344CB8AC3E}">
        <p14:creationId xmlns:p14="http://schemas.microsoft.com/office/powerpoint/2010/main" val="3972253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924E3CE-C62A-4154-8379-5A16F36F5BC2}" type="datetimeFigureOut">
              <a:rPr lang="en-IN" smtClean="0"/>
              <a:t>21-03-2025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3CF28F2E-2C7F-4173-9970-433DBDECE8B1}" type="slidenum">
              <a:rPr lang="en-IN" smtClean="0"/>
              <a:t>‹#›</a:t>
            </a:fld>
            <a:endParaRPr lang="en-IN"/>
          </a:p>
        </p:txBody>
      </p:sp>
    </p:spTree>
    <p:extLst>
      <p:ext uri="{BB962C8B-B14F-4D97-AF65-F5344CB8AC3E}">
        <p14:creationId xmlns:p14="http://schemas.microsoft.com/office/powerpoint/2010/main" val="593125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24E3CE-C62A-4154-8379-5A16F36F5BC2}" type="datetimeFigureOut">
              <a:rPr lang="en-IN" smtClean="0"/>
              <a:t>21-03-2025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3CF28F2E-2C7F-4173-9970-433DBDECE8B1}" type="slidenum">
              <a:rPr lang="en-IN" smtClean="0"/>
              <a:t>‹#›</a:t>
            </a:fld>
            <a:endParaRPr lang="en-IN"/>
          </a:p>
        </p:txBody>
      </p:sp>
    </p:spTree>
    <p:extLst>
      <p:ext uri="{BB962C8B-B14F-4D97-AF65-F5344CB8AC3E}">
        <p14:creationId xmlns:p14="http://schemas.microsoft.com/office/powerpoint/2010/main" val="25567760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US"/>
              <a:t>Click to edit Master title style</a:t>
            </a:r>
            <a:endParaRPr lang="en-US" dirty="0"/>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6924E3CE-C62A-4154-8379-5A16F36F5BC2}" type="datetimeFigureOut">
              <a:rPr lang="en-IN" smtClean="0"/>
              <a:t>21-03-2025</a:t>
            </a:fld>
            <a:endParaRPr lang="en-IN"/>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3CF28F2E-2C7F-4173-9970-433DBDECE8B1}" type="slidenum">
              <a:rPr lang="en-IN" smtClean="0"/>
              <a:t>‹#›</a:t>
            </a:fld>
            <a:endParaRPr lang="en-IN"/>
          </a:p>
        </p:txBody>
      </p:sp>
    </p:spTree>
    <p:extLst>
      <p:ext uri="{BB962C8B-B14F-4D97-AF65-F5344CB8AC3E}">
        <p14:creationId xmlns:p14="http://schemas.microsoft.com/office/powerpoint/2010/main" val="4190587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24E3CE-C62A-4154-8379-5A16F36F5BC2}" type="datetimeFigureOut">
              <a:rPr lang="en-IN" smtClean="0"/>
              <a:t>21-03-2025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CF28F2E-2C7F-4173-9970-433DBDECE8B1}" type="slidenum">
              <a:rPr lang="en-IN" smtClean="0"/>
              <a:t>‹#›</a:t>
            </a:fld>
            <a:endParaRPr lang="en-IN"/>
          </a:p>
        </p:txBody>
      </p:sp>
    </p:spTree>
    <p:extLst>
      <p:ext uri="{BB962C8B-B14F-4D97-AF65-F5344CB8AC3E}">
        <p14:creationId xmlns:p14="http://schemas.microsoft.com/office/powerpoint/2010/main" val="10073337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924E3CE-C62A-4154-8379-5A16F36F5BC2}" type="datetimeFigureOut">
              <a:rPr lang="en-IN" smtClean="0"/>
              <a:t>21-03-2025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CF28F2E-2C7F-4173-9970-433DBDECE8B1}" type="slidenum">
              <a:rPr lang="en-IN" smtClean="0"/>
              <a:t>‹#›</a:t>
            </a:fld>
            <a:endParaRPr lang="en-IN"/>
          </a:p>
        </p:txBody>
      </p:sp>
    </p:spTree>
    <p:extLst>
      <p:ext uri="{BB962C8B-B14F-4D97-AF65-F5344CB8AC3E}">
        <p14:creationId xmlns:p14="http://schemas.microsoft.com/office/powerpoint/2010/main" val="26079286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6924E3CE-C62A-4154-8379-5A16F36F5BC2}" type="datetimeFigureOut">
              <a:rPr lang="en-IN" smtClean="0"/>
              <a:t>21-03-2025</a:t>
            </a:fld>
            <a:endParaRPr lang="en-IN"/>
          </a:p>
        </p:txBody>
      </p:sp>
      <p:sp>
        <p:nvSpPr>
          <p:cNvPr id="5" name="Footer Placeholder 4"/>
          <p:cNvSpPr>
            <a:spLocks noGrp="1"/>
          </p:cNvSpPr>
          <p:nvPr>
            <p:ph type="ftr" sz="quarter" idx="11"/>
          </p:nvPr>
        </p:nvSpPr>
        <p:spPr>
          <a:xfrm>
            <a:off x="774923" y="5951811"/>
            <a:ext cx="7896279" cy="365125"/>
          </a:xfrm>
        </p:spPr>
        <p:txBody>
          <a:bodyPr/>
          <a:lstStyle/>
          <a:p>
            <a:endParaRPr lang="en-IN"/>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3CF28F2E-2C7F-4173-9970-433DBDECE8B1}" type="slidenum">
              <a:rPr lang="en-IN" smtClean="0"/>
              <a:t>‹#›</a:t>
            </a:fld>
            <a:endParaRPr lang="en-IN"/>
          </a:p>
        </p:txBody>
      </p:sp>
    </p:spTree>
    <p:extLst>
      <p:ext uri="{BB962C8B-B14F-4D97-AF65-F5344CB8AC3E}">
        <p14:creationId xmlns:p14="http://schemas.microsoft.com/office/powerpoint/2010/main" val="1519940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6924E3CE-C62A-4154-8379-5A16F36F5BC2}" type="datetimeFigureOut">
              <a:rPr lang="en-IN" smtClean="0"/>
              <a:t>21-03-2025</a:t>
            </a:fld>
            <a:endParaRPr lang="en-IN"/>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en-IN"/>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3CF28F2E-2C7F-4173-9970-433DBDECE8B1}" type="slidenum">
              <a:rPr lang="en-IN" smtClean="0"/>
              <a:t>‹#›</a:t>
            </a:fld>
            <a:endParaRPr lang="en-IN"/>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69632800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04956A-F4F1-F8BE-AF41-D69D43BDB8FB}"/>
              </a:ext>
            </a:extLst>
          </p:cNvPr>
          <p:cNvSpPr>
            <a:spLocks noGrp="1"/>
          </p:cNvSpPr>
          <p:nvPr>
            <p:ph type="ctrTitle"/>
          </p:nvPr>
        </p:nvSpPr>
        <p:spPr/>
        <p:txBody>
          <a:bodyPr>
            <a:normAutofit fontScale="90000"/>
          </a:bodyPr>
          <a:lstStyle/>
          <a:p>
            <a:pPr algn="ctr">
              <a:lnSpc>
                <a:spcPct val="150000"/>
              </a:lnSpc>
            </a:pPr>
            <a:r>
              <a:rPr lang="en-IN" sz="2800" b="1" kern="100" dirty="0">
                <a:effectLst/>
                <a:latin typeface="Times New Roman" panose="02020603050405020304" pitchFamily="18" charset="0"/>
                <a:ea typeface="Calibri" panose="020F0502020204030204" pitchFamily="34" charset="0"/>
                <a:cs typeface="Mangal" panose="02040503050203030202" pitchFamily="18" charset="0"/>
              </a:rPr>
              <a:t>IMPACTS OF SOWING DATES AND PLANTING GEOMETRY ON THE GROWTH AND YIELD OF RAPESEED (</a:t>
            </a:r>
            <a:r>
              <a:rPr lang="en-IN" sz="2800" b="1" i="1" kern="100" dirty="0">
                <a:effectLst/>
                <a:latin typeface="Times New Roman" panose="02020603050405020304" pitchFamily="18" charset="0"/>
                <a:ea typeface="Calibri" panose="020F0502020204030204" pitchFamily="34" charset="0"/>
                <a:cs typeface="Mangal" panose="02040503050203030202" pitchFamily="18" charset="0"/>
              </a:rPr>
              <a:t>Brassica campestris</a:t>
            </a:r>
            <a:r>
              <a:rPr lang="en-IN" sz="2800" b="1" kern="100" dirty="0">
                <a:effectLst/>
                <a:latin typeface="Times New Roman" panose="02020603050405020304" pitchFamily="18" charset="0"/>
                <a:ea typeface="Calibri" panose="020F0502020204030204" pitchFamily="34" charset="0"/>
                <a:cs typeface="Mangal" panose="02040503050203030202" pitchFamily="18" charset="0"/>
              </a:rPr>
              <a:t> L)</a:t>
            </a:r>
            <a:endParaRPr lang="en-IN" sz="4800" dirty="0"/>
          </a:p>
        </p:txBody>
      </p:sp>
      <p:sp>
        <p:nvSpPr>
          <p:cNvPr id="4" name="TextBox 3">
            <a:extLst>
              <a:ext uri="{FF2B5EF4-FFF2-40B4-BE49-F238E27FC236}">
                <a16:creationId xmlns:a16="http://schemas.microsoft.com/office/drawing/2014/main" id="{FD069629-E443-A26C-BEB0-B6FE6202EAB9}"/>
              </a:ext>
            </a:extLst>
          </p:cNvPr>
          <p:cNvSpPr txBox="1"/>
          <p:nvPr/>
        </p:nvSpPr>
        <p:spPr>
          <a:xfrm>
            <a:off x="5476282" y="4510946"/>
            <a:ext cx="6098458" cy="1631216"/>
          </a:xfrm>
          <a:prstGeom prst="rect">
            <a:avLst/>
          </a:prstGeom>
          <a:noFill/>
        </p:spPr>
        <p:txBody>
          <a:bodyPr wrap="square">
            <a:spAutoFit/>
          </a:bodyPr>
          <a:lstStyle/>
          <a:p>
            <a:pPr algn="r"/>
            <a:r>
              <a:rPr lang="en-US" sz="2000" b="1" dirty="0">
                <a:solidFill>
                  <a:schemeClr val="bg1"/>
                </a:solidFill>
                <a:latin typeface="Times New Roman" panose="02020603050405020304" pitchFamily="18" charset="0"/>
                <a:cs typeface="Times New Roman" panose="02020603050405020304" pitchFamily="18" charset="0"/>
              </a:rPr>
              <a:t>N. </a:t>
            </a:r>
            <a:r>
              <a:rPr lang="en-US" sz="2000" b="1" dirty="0" err="1">
                <a:solidFill>
                  <a:schemeClr val="bg1"/>
                </a:solidFill>
                <a:latin typeface="Times New Roman" panose="02020603050405020304" pitchFamily="18" charset="0"/>
                <a:cs typeface="Times New Roman" panose="02020603050405020304" pitchFamily="18" charset="0"/>
              </a:rPr>
              <a:t>Kobin</a:t>
            </a:r>
            <a:r>
              <a:rPr lang="en-US" sz="2000" b="1" dirty="0">
                <a:solidFill>
                  <a:schemeClr val="bg1"/>
                </a:solidFill>
                <a:latin typeface="Times New Roman" panose="02020603050405020304" pitchFamily="18" charset="0"/>
                <a:cs typeface="Times New Roman" panose="02020603050405020304" pitchFamily="18" charset="0"/>
              </a:rPr>
              <a:t> 1 , S. </a:t>
            </a:r>
            <a:r>
              <a:rPr lang="en-US" sz="2000" b="1" dirty="0" err="1">
                <a:solidFill>
                  <a:schemeClr val="bg1"/>
                </a:solidFill>
                <a:latin typeface="Times New Roman" panose="02020603050405020304" pitchFamily="18" charset="0"/>
                <a:cs typeface="Times New Roman" panose="02020603050405020304" pitchFamily="18" charset="0"/>
              </a:rPr>
              <a:t>Chack</a:t>
            </a:r>
            <a:r>
              <a:rPr lang="en-US" sz="2000" b="1" dirty="0">
                <a:solidFill>
                  <a:schemeClr val="bg1"/>
                </a:solidFill>
                <a:latin typeface="Times New Roman" panose="02020603050405020304" pitchFamily="18" charset="0"/>
                <a:cs typeface="Times New Roman" panose="02020603050405020304" pitchFamily="18" charset="0"/>
              </a:rPr>
              <a:t> 2 , L Rina 3</a:t>
            </a:r>
          </a:p>
          <a:p>
            <a:pPr algn="r"/>
            <a:r>
              <a:rPr lang="en-US" sz="2000" b="1" dirty="0">
                <a:solidFill>
                  <a:schemeClr val="bg1"/>
                </a:solidFill>
                <a:latin typeface="Times New Roman" panose="02020603050405020304" pitchFamily="18" charset="0"/>
                <a:cs typeface="Times New Roman" panose="02020603050405020304" pitchFamily="18" charset="0"/>
              </a:rPr>
              <a:t>1 Department of Agriculture, Himalayan University, Itanagar, Arunachal Pradesh 791111</a:t>
            </a:r>
          </a:p>
          <a:p>
            <a:pPr algn="r"/>
            <a:r>
              <a:rPr lang="en-US" sz="2000" b="1" dirty="0">
                <a:solidFill>
                  <a:schemeClr val="bg1"/>
                </a:solidFill>
                <a:latin typeface="Times New Roman" panose="02020603050405020304" pitchFamily="18" charset="0"/>
                <a:cs typeface="Times New Roman" panose="02020603050405020304" pitchFamily="18" charset="0"/>
              </a:rPr>
              <a:t>2&amp;3 Faculty of Agriculture, Himalayan University, Itanagar, Arunachal Pradesh 791111</a:t>
            </a:r>
          </a:p>
        </p:txBody>
      </p:sp>
    </p:spTree>
    <p:extLst>
      <p:ext uri="{BB962C8B-B14F-4D97-AF65-F5344CB8AC3E}">
        <p14:creationId xmlns:p14="http://schemas.microsoft.com/office/powerpoint/2010/main" val="24787510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D34FB-F48C-5B36-E6EB-26D5FE0FC755}"/>
              </a:ext>
            </a:extLst>
          </p:cNvPr>
          <p:cNvSpPr>
            <a:spLocks noGrp="1"/>
          </p:cNvSpPr>
          <p:nvPr>
            <p:ph type="title"/>
          </p:nvPr>
        </p:nvSpPr>
        <p:spPr/>
        <p:txBody>
          <a:bodyPr>
            <a:normAutofit/>
          </a:bodyPr>
          <a:lstStyle/>
          <a:p>
            <a:pPr algn="ctr"/>
            <a:r>
              <a:rPr lang="en-IN" sz="3600" b="1" dirty="0">
                <a:latin typeface="Times New Roman" panose="02020603050405020304" pitchFamily="18" charset="0"/>
                <a:cs typeface="Times New Roman" panose="02020603050405020304" pitchFamily="18" charset="0"/>
              </a:rPr>
              <a:t>Introduction</a:t>
            </a:r>
          </a:p>
        </p:txBody>
      </p:sp>
      <p:sp>
        <p:nvSpPr>
          <p:cNvPr id="3" name="Content Placeholder 2">
            <a:extLst>
              <a:ext uri="{FF2B5EF4-FFF2-40B4-BE49-F238E27FC236}">
                <a16:creationId xmlns:a16="http://schemas.microsoft.com/office/drawing/2014/main" id="{C278F2BE-4C0C-F1F4-43EA-AE9DB3FF3E61}"/>
              </a:ext>
            </a:extLst>
          </p:cNvPr>
          <p:cNvSpPr>
            <a:spLocks noGrp="1"/>
          </p:cNvSpPr>
          <p:nvPr>
            <p:ph idx="1"/>
          </p:nvPr>
        </p:nvSpPr>
        <p:spPr>
          <a:xfrm>
            <a:off x="581192" y="1828800"/>
            <a:ext cx="11029615" cy="4866468"/>
          </a:xfrm>
        </p:spPr>
        <p:txBody>
          <a:bodyPr>
            <a:normAutofit fontScale="92500" lnSpcReduction="10000"/>
          </a:bodyPr>
          <a:lstStyle/>
          <a:p>
            <a:pPr algn="just">
              <a:lnSpc>
                <a:spcPct val="150000"/>
              </a:lnSpc>
            </a:pPr>
            <a:r>
              <a:rPr lang="en-IN" sz="1800" kern="100" dirty="0">
                <a:effectLst/>
                <a:latin typeface="Times New Roman" panose="02020603050405020304" pitchFamily="18" charset="0"/>
                <a:ea typeface="Calibri" panose="020F0502020204030204" pitchFamily="34" charset="0"/>
              </a:rPr>
              <a:t>Rapeseed (</a:t>
            </a:r>
            <a:r>
              <a:rPr lang="en-IN" sz="1800" i="1" kern="100" dirty="0">
                <a:effectLst/>
                <a:latin typeface="Times New Roman" panose="02020603050405020304" pitchFamily="18" charset="0"/>
                <a:ea typeface="Calibri" panose="020F0502020204030204" pitchFamily="34" charset="0"/>
              </a:rPr>
              <a:t>Brassica campestris L.</a:t>
            </a:r>
            <a:r>
              <a:rPr lang="en-IN" sz="1800" kern="100" dirty="0">
                <a:effectLst/>
                <a:latin typeface="Times New Roman" panose="02020603050405020304" pitchFamily="18" charset="0"/>
                <a:ea typeface="Calibri" panose="020F0502020204030204" pitchFamily="34" charset="0"/>
              </a:rPr>
              <a:t>) is one of the most important oilseed crops in India, ranking third globally in production after Canada and China. It plays a pivotal role in meeting the country’s edible oil demands and is a vital source of essential fatty acids and nutrients for human consumption. </a:t>
            </a:r>
          </a:p>
          <a:p>
            <a:pPr algn="just">
              <a:lnSpc>
                <a:spcPct val="150000"/>
              </a:lnSpc>
            </a:pPr>
            <a:r>
              <a:rPr lang="en-IN" sz="1800" kern="100" dirty="0">
                <a:effectLst/>
                <a:latin typeface="Times New Roman" panose="02020603050405020304" pitchFamily="18" charset="0"/>
                <a:ea typeface="Calibri" panose="020F0502020204030204" pitchFamily="34" charset="0"/>
              </a:rPr>
              <a:t>In Arunachal Pradesh, rapeseed is cultivated predominantly in the rabi season following the harvest of kharif rice. The region’s unique </a:t>
            </a:r>
            <a:r>
              <a:rPr lang="en-IN" sz="1800" kern="100" dirty="0" err="1">
                <a:effectLst/>
                <a:latin typeface="Times New Roman" panose="02020603050405020304" pitchFamily="18" charset="0"/>
                <a:ea typeface="Calibri" panose="020F0502020204030204" pitchFamily="34" charset="0"/>
              </a:rPr>
              <a:t>agro</a:t>
            </a:r>
            <a:r>
              <a:rPr lang="en-IN" sz="1800" kern="100" dirty="0">
                <a:effectLst/>
                <a:latin typeface="Times New Roman" panose="02020603050405020304" pitchFamily="18" charset="0"/>
                <a:ea typeface="Calibri" panose="020F0502020204030204" pitchFamily="34" charset="0"/>
              </a:rPr>
              <a:t>-climatic conditions, characterized by a humid subtropical climate with low temperatures and ample sunlight during the rabi season, present an opportunity to study the crop's performance under varying sowing times and planting geometries. </a:t>
            </a:r>
            <a:endParaRPr lang="en-IN" kern="100" dirty="0">
              <a:latin typeface="Times New Roman" panose="02020603050405020304" pitchFamily="18" charset="0"/>
              <a:ea typeface="Calibri" panose="020F0502020204030204" pitchFamily="34" charset="0"/>
            </a:endParaRPr>
          </a:p>
          <a:p>
            <a:pPr algn="just">
              <a:lnSpc>
                <a:spcPct val="150000"/>
              </a:lnSpc>
            </a:pPr>
            <a:r>
              <a:rPr lang="en-IN" sz="1800" kern="100" dirty="0">
                <a:effectLst/>
                <a:latin typeface="Times New Roman" panose="02020603050405020304" pitchFamily="18" charset="0"/>
                <a:ea typeface="Calibri" panose="020F0502020204030204" pitchFamily="34" charset="0"/>
              </a:rPr>
              <a:t>Previous studies have demonstrated the significant impact of sowing time and planting geometry on rapeseed growth and yield. Early sowing has been linked to longer growth periods and </a:t>
            </a:r>
            <a:r>
              <a:rPr lang="en-IN" sz="1800" kern="100" dirty="0" err="1">
                <a:effectLst/>
                <a:latin typeface="Times New Roman" panose="02020603050405020304" pitchFamily="18" charset="0"/>
                <a:ea typeface="Calibri" panose="020F0502020204030204" pitchFamily="34" charset="0"/>
              </a:rPr>
              <a:t>favorable</a:t>
            </a:r>
            <a:r>
              <a:rPr lang="en-IN" sz="1800" kern="100" dirty="0">
                <a:effectLst/>
                <a:latin typeface="Times New Roman" panose="02020603050405020304" pitchFamily="18" charset="0"/>
                <a:ea typeface="Calibri" panose="020F0502020204030204" pitchFamily="34" charset="0"/>
              </a:rPr>
              <a:t> conditions for seed development, resulting in higher yields.</a:t>
            </a:r>
          </a:p>
          <a:p>
            <a:pPr algn="just">
              <a:lnSpc>
                <a:spcPct val="150000"/>
              </a:lnSpc>
            </a:pPr>
            <a:r>
              <a:rPr lang="en-IN" sz="1800" kern="100" dirty="0">
                <a:effectLst/>
                <a:latin typeface="Times New Roman" panose="02020603050405020304" pitchFamily="18" charset="0"/>
                <a:ea typeface="Calibri" panose="020F0502020204030204" pitchFamily="34" charset="0"/>
              </a:rPr>
              <a:t>This study was undertaken to evaluate the combined effects of sowing time and planting geometry on the growth, yield, and productivity of rapeseed under the </a:t>
            </a:r>
            <a:r>
              <a:rPr lang="en-IN" sz="1800" kern="100" dirty="0" err="1">
                <a:effectLst/>
                <a:latin typeface="Times New Roman" panose="02020603050405020304" pitchFamily="18" charset="0"/>
                <a:ea typeface="Calibri" panose="020F0502020204030204" pitchFamily="34" charset="0"/>
              </a:rPr>
              <a:t>agro</a:t>
            </a:r>
            <a:r>
              <a:rPr lang="en-IN" sz="1800" kern="100" dirty="0">
                <a:effectLst/>
                <a:latin typeface="Times New Roman" panose="02020603050405020304" pitchFamily="18" charset="0"/>
                <a:ea typeface="Calibri" panose="020F0502020204030204" pitchFamily="34" charset="0"/>
              </a:rPr>
              <a:t>-climatic conditions of Arunachal Pradesh</a:t>
            </a:r>
            <a:endParaRPr lang="en-IN" dirty="0"/>
          </a:p>
        </p:txBody>
      </p:sp>
    </p:spTree>
    <p:extLst>
      <p:ext uri="{BB962C8B-B14F-4D97-AF65-F5344CB8AC3E}">
        <p14:creationId xmlns:p14="http://schemas.microsoft.com/office/powerpoint/2010/main" val="29536308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B1D269-3AC6-5BAC-B9FF-E66D3BE47993}"/>
              </a:ext>
            </a:extLst>
          </p:cNvPr>
          <p:cNvSpPr>
            <a:spLocks noGrp="1"/>
          </p:cNvSpPr>
          <p:nvPr>
            <p:ph type="title"/>
          </p:nvPr>
        </p:nvSpPr>
        <p:spPr/>
        <p:txBody>
          <a:bodyPr>
            <a:normAutofit/>
          </a:bodyPr>
          <a:lstStyle/>
          <a:p>
            <a:pPr algn="ctr"/>
            <a:r>
              <a:rPr lang="en-IN" sz="3600" b="1" dirty="0">
                <a:latin typeface="Times New Roman" panose="02020603050405020304" pitchFamily="18" charset="0"/>
                <a:cs typeface="Times New Roman" panose="02020603050405020304" pitchFamily="18" charset="0"/>
              </a:rPr>
              <a:t>Materials and method</a:t>
            </a:r>
          </a:p>
        </p:txBody>
      </p:sp>
      <p:sp>
        <p:nvSpPr>
          <p:cNvPr id="3" name="Content Placeholder 2">
            <a:extLst>
              <a:ext uri="{FF2B5EF4-FFF2-40B4-BE49-F238E27FC236}">
                <a16:creationId xmlns:a16="http://schemas.microsoft.com/office/drawing/2014/main" id="{50AF43D3-D945-41DC-2403-47F1CC097875}"/>
              </a:ext>
            </a:extLst>
          </p:cNvPr>
          <p:cNvSpPr>
            <a:spLocks noGrp="1"/>
          </p:cNvSpPr>
          <p:nvPr>
            <p:ph idx="1"/>
          </p:nvPr>
        </p:nvSpPr>
        <p:spPr>
          <a:xfrm>
            <a:off x="170482" y="1906292"/>
            <a:ext cx="11871702" cy="4804474"/>
          </a:xfrm>
        </p:spPr>
        <p:txBody>
          <a:bodyPr>
            <a:normAutofit fontScale="92500" lnSpcReduction="10000"/>
          </a:bodyPr>
          <a:lstStyle/>
          <a:p>
            <a:pPr algn="just">
              <a:lnSpc>
                <a:spcPct val="150000"/>
              </a:lnSpc>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A field experiment was conducted at the Agriculture cum Research Field, Himalayan University, </a:t>
            </a:r>
            <a:r>
              <a:rPr lang="en-IN" sz="1800" kern="100" dirty="0" err="1">
                <a:effectLst/>
                <a:latin typeface="Times New Roman" panose="02020603050405020304" pitchFamily="18" charset="0"/>
                <a:ea typeface="Calibri" panose="020F0502020204030204" pitchFamily="34" charset="0"/>
                <a:cs typeface="Times New Roman" panose="02020603050405020304" pitchFamily="18" charset="0"/>
              </a:rPr>
              <a:t>Jollang</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Itanagar, Arunachal Pradesh during the rabi season of 2022–23 to study the effect of sowing time and planting geometry on the growth and yield of rapeseed (</a:t>
            </a: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Brassica campestris L.</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var. M-27. </a:t>
            </a:r>
          </a:p>
          <a:p>
            <a:pPr algn="just">
              <a:lnSpc>
                <a:spcPct val="150000"/>
              </a:lnSpc>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The experimental soil was loamy in texture, moderately acidic with a pH of 5.1, containing medium available nitrogen, high organic carbon, and low phosphorus, potassium, and sulfur content. </a:t>
            </a:r>
          </a:p>
          <a:p>
            <a:pPr algn="just">
              <a:lnSpc>
                <a:spcPct val="150000"/>
              </a:lnSpc>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The experiment was laid out in a Randomized Block Design (RBD) with ten treatment combinations replicated three times. The treatments consisted of three sowing dates [First week of November (S1), Second week of November (S2), and Third week of November (S3)] and three planting geometries [35 × 10 cm (G1), 40 × 15 cm (G2), and 45 × 10 cm (G3)], along with a control. </a:t>
            </a:r>
          </a:p>
          <a:p>
            <a:pPr algn="just">
              <a:lnSpc>
                <a:spcPct val="150000"/>
              </a:lnSpc>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Sowing was done, and spacing was maintained as per the treatments. Uniform basal application of 60:60:50 kg NPK ha⁻¹ was applied. Thinning, gap filling, and weeding were performed to ensure optimal plant growth. Irrigation was provided twice, during the flowering and pod-filling stages. </a:t>
            </a:r>
          </a:p>
          <a:p>
            <a:endParaRPr lang="en-IN" dirty="0"/>
          </a:p>
        </p:txBody>
      </p:sp>
    </p:spTree>
    <p:extLst>
      <p:ext uri="{BB962C8B-B14F-4D97-AF65-F5344CB8AC3E}">
        <p14:creationId xmlns:p14="http://schemas.microsoft.com/office/powerpoint/2010/main" val="27572001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918E39-8AED-2E98-34D8-C2F7EAB31FC8}"/>
              </a:ext>
            </a:extLst>
          </p:cNvPr>
          <p:cNvSpPr>
            <a:spLocks noGrp="1"/>
          </p:cNvSpPr>
          <p:nvPr>
            <p:ph type="title"/>
          </p:nvPr>
        </p:nvSpPr>
        <p:spPr/>
        <p:txBody>
          <a:bodyPr>
            <a:normAutofit/>
          </a:bodyPr>
          <a:lstStyle/>
          <a:p>
            <a:pPr algn="ctr"/>
            <a:r>
              <a:rPr lang="en-IN" sz="3600" b="1" dirty="0">
                <a:latin typeface="Times New Roman" panose="02020603050405020304" pitchFamily="18" charset="0"/>
                <a:cs typeface="Times New Roman" panose="02020603050405020304" pitchFamily="18" charset="0"/>
              </a:rPr>
              <a:t>Results and discussions</a:t>
            </a:r>
          </a:p>
        </p:txBody>
      </p:sp>
      <p:sp>
        <p:nvSpPr>
          <p:cNvPr id="3" name="Content Placeholder 2">
            <a:extLst>
              <a:ext uri="{FF2B5EF4-FFF2-40B4-BE49-F238E27FC236}">
                <a16:creationId xmlns:a16="http://schemas.microsoft.com/office/drawing/2014/main" id="{10629A19-6588-6D6E-C7E7-B024BBC367E8}"/>
              </a:ext>
            </a:extLst>
          </p:cNvPr>
          <p:cNvSpPr>
            <a:spLocks noGrp="1"/>
          </p:cNvSpPr>
          <p:nvPr>
            <p:ph idx="1"/>
          </p:nvPr>
        </p:nvSpPr>
        <p:spPr>
          <a:xfrm>
            <a:off x="232476" y="1859798"/>
            <a:ext cx="11716718" cy="4773478"/>
          </a:xfrm>
        </p:spPr>
        <p:txBody>
          <a:bodyPr>
            <a:normAutofit/>
          </a:bodyPr>
          <a:lstStyle/>
          <a:p>
            <a:pPr algn="just">
              <a:lnSpc>
                <a:spcPct val="150000"/>
              </a:lnSpc>
              <a:spcBef>
                <a:spcPts val="600"/>
              </a:spcBef>
            </a:pPr>
            <a:r>
              <a:rPr lang="en-IN" sz="1800" b="1" kern="100" dirty="0">
                <a:effectLst/>
                <a:latin typeface="Times New Roman" panose="02020603050405020304" pitchFamily="18" charset="0"/>
                <a:ea typeface="Calibri" panose="020F0502020204030204" pitchFamily="34" charset="0"/>
                <a:cs typeface="Mangal" panose="02040503050203030202" pitchFamily="18" charset="0"/>
              </a:rPr>
              <a:t>Plant height </a:t>
            </a:r>
            <a:r>
              <a:rPr lang="en-IN" b="1" kern="100" dirty="0">
                <a:latin typeface="Calibri" panose="020F0502020204030204" pitchFamily="34" charset="0"/>
                <a:ea typeface="Calibri" panose="020F0502020204030204" pitchFamily="34" charset="0"/>
                <a:cs typeface="Mangal" panose="02040503050203030202" pitchFamily="18" charset="0"/>
              </a:rPr>
              <a:t>: </a:t>
            </a:r>
            <a:r>
              <a:rPr lang="en-IN" sz="1800" kern="100" dirty="0">
                <a:effectLst/>
                <a:latin typeface="Times New Roman" panose="02020603050405020304" pitchFamily="18" charset="0"/>
                <a:ea typeface="Calibri" panose="020F0502020204030204" pitchFamily="34" charset="0"/>
              </a:rPr>
              <a:t>Plant height of rapeseed gradually increased up to 60 DAS thereafter a slower rate of increase was recorded up to harvest. Delay in sowing caused a significant reduction in plant height. The fall of temperature with delayed sowing causes early, and delayed inflorescence which affect the growth of plant. Significant variation was observed on the plant height of Rapeseed at 30, 45, 60 DAS to varied sowing time and planting geometry. </a:t>
            </a:r>
          </a:p>
          <a:p>
            <a:pPr algn="just">
              <a:lnSpc>
                <a:spcPct val="150000"/>
              </a:lnSpc>
              <a:spcBef>
                <a:spcPts val="600"/>
              </a:spcBef>
            </a:pPr>
            <a:r>
              <a:rPr lang="en-IN" sz="1800" b="1" kern="100" dirty="0">
                <a:effectLst/>
                <a:latin typeface="Times New Roman" panose="02020603050405020304" pitchFamily="18" charset="0"/>
                <a:ea typeface="Calibri" panose="020F0502020204030204" pitchFamily="34" charset="0"/>
                <a:cs typeface="Mangal" panose="02040503050203030202" pitchFamily="18" charset="0"/>
              </a:rPr>
              <a:t>Number of Leaves plant</a:t>
            </a:r>
            <a:r>
              <a:rPr lang="en-IN" sz="1800" b="1" kern="100" baseline="30000" dirty="0">
                <a:effectLst/>
                <a:latin typeface="Times New Roman" panose="02020603050405020304" pitchFamily="18" charset="0"/>
                <a:ea typeface="Calibri" panose="020F0502020204030204" pitchFamily="34" charset="0"/>
                <a:cs typeface="Mangal" panose="02040503050203030202" pitchFamily="18" charset="0"/>
              </a:rPr>
              <a:t>-1</a:t>
            </a:r>
            <a:r>
              <a:rPr lang="en-IN" sz="1800" b="1" kern="100" dirty="0">
                <a:effectLst/>
                <a:latin typeface="Times New Roman" panose="02020603050405020304" pitchFamily="18" charset="0"/>
                <a:ea typeface="Calibri" panose="020F0502020204030204" pitchFamily="34" charset="0"/>
                <a:cs typeface="Mangal" panose="02040503050203030202" pitchFamily="18" charset="0"/>
              </a:rPr>
              <a:t>: </a:t>
            </a:r>
            <a:r>
              <a:rPr lang="en-IN" sz="1800" kern="100" dirty="0">
                <a:effectLst/>
                <a:latin typeface="Times New Roman" panose="02020603050405020304" pitchFamily="18" charset="0"/>
                <a:ea typeface="Calibri" panose="020F0502020204030204" pitchFamily="34" charset="0"/>
              </a:rPr>
              <a:t>There was a gradual increase of leaves plant</a:t>
            </a:r>
            <a:r>
              <a:rPr lang="en-IN" sz="1800" kern="100" baseline="30000" dirty="0">
                <a:effectLst/>
                <a:latin typeface="Times New Roman" panose="02020603050405020304" pitchFamily="18" charset="0"/>
                <a:ea typeface="Calibri" panose="020F0502020204030204" pitchFamily="34" charset="0"/>
              </a:rPr>
              <a:t>-1</a:t>
            </a:r>
            <a:r>
              <a:rPr lang="en-IN" sz="1800" kern="100" dirty="0">
                <a:effectLst/>
                <a:latin typeface="Times New Roman" panose="02020603050405020304" pitchFamily="18" charset="0"/>
                <a:ea typeface="Calibri" panose="020F0502020204030204" pitchFamily="34" charset="0"/>
              </a:rPr>
              <a:t> of rapeseed observed up to 60 DAS. Sowing time and geometry showed significant variation on leaves plant</a:t>
            </a:r>
            <a:r>
              <a:rPr lang="en-IN" sz="1800" kern="100" baseline="30000" dirty="0">
                <a:effectLst/>
                <a:latin typeface="Times New Roman" panose="02020603050405020304" pitchFamily="18" charset="0"/>
                <a:ea typeface="Calibri" panose="020F0502020204030204" pitchFamily="34" charset="0"/>
              </a:rPr>
              <a:t>-1</a:t>
            </a:r>
            <a:r>
              <a:rPr lang="en-IN" sz="1800" kern="100" dirty="0">
                <a:effectLst/>
                <a:latin typeface="Times New Roman" panose="02020603050405020304" pitchFamily="18" charset="0"/>
                <a:ea typeface="Calibri" panose="020F0502020204030204" pitchFamily="34" charset="0"/>
              </a:rPr>
              <a:t> in the whole growing period. The highest leaves plant</a:t>
            </a:r>
            <a:r>
              <a:rPr lang="en-IN" sz="1800" kern="100" baseline="30000" dirty="0">
                <a:effectLst/>
                <a:latin typeface="Times New Roman" panose="02020603050405020304" pitchFamily="18" charset="0"/>
                <a:ea typeface="Calibri" panose="020F0502020204030204" pitchFamily="34" charset="0"/>
              </a:rPr>
              <a:t>-1</a:t>
            </a:r>
            <a:r>
              <a:rPr lang="en-IN" sz="1800" kern="100" dirty="0">
                <a:effectLst/>
                <a:latin typeface="Times New Roman" panose="02020603050405020304" pitchFamily="18" charset="0"/>
                <a:ea typeface="Calibri" panose="020F0502020204030204" pitchFamily="34" charset="0"/>
              </a:rPr>
              <a:t> (18.73, 26.66, 33.13 at 30, 45, 60 DAS, respectively) was recorded from the T</a:t>
            </a:r>
            <a:r>
              <a:rPr lang="en-IN" sz="1800" kern="100" baseline="-25000" dirty="0">
                <a:effectLst/>
                <a:latin typeface="Times New Roman" panose="02020603050405020304" pitchFamily="18" charset="0"/>
                <a:ea typeface="Calibri" panose="020F0502020204030204" pitchFamily="34" charset="0"/>
              </a:rPr>
              <a:t>1</a:t>
            </a:r>
            <a:r>
              <a:rPr lang="en-IN" sz="1800" kern="100" dirty="0">
                <a:effectLst/>
                <a:latin typeface="Times New Roman" panose="02020603050405020304" pitchFamily="18" charset="0"/>
                <a:ea typeface="Calibri" panose="020F0502020204030204" pitchFamily="34" charset="0"/>
              </a:rPr>
              <a:t> (S</a:t>
            </a:r>
            <a:r>
              <a:rPr lang="en-IN" sz="1800" kern="100" baseline="-25000" dirty="0">
                <a:effectLst/>
                <a:latin typeface="Times New Roman" panose="02020603050405020304" pitchFamily="18" charset="0"/>
                <a:ea typeface="Calibri" panose="020F0502020204030204" pitchFamily="34" charset="0"/>
              </a:rPr>
              <a:t>1</a:t>
            </a:r>
            <a:r>
              <a:rPr lang="en-IN" sz="1800" kern="100" dirty="0">
                <a:effectLst/>
                <a:latin typeface="Times New Roman" panose="02020603050405020304" pitchFamily="18" charset="0"/>
                <a:ea typeface="Calibri" panose="020F0502020204030204" pitchFamily="34" charset="0"/>
              </a:rPr>
              <a:t>G</a:t>
            </a:r>
            <a:r>
              <a:rPr lang="en-IN" sz="1800" kern="100" baseline="-25000" dirty="0">
                <a:effectLst/>
                <a:latin typeface="Times New Roman" panose="02020603050405020304" pitchFamily="18" charset="0"/>
                <a:ea typeface="Calibri" panose="020F0502020204030204" pitchFamily="34" charset="0"/>
              </a:rPr>
              <a:t>1</a:t>
            </a:r>
            <a:r>
              <a:rPr lang="en-IN" sz="1800" kern="100" dirty="0">
                <a:effectLst/>
                <a:latin typeface="Times New Roman" panose="02020603050405020304" pitchFamily="18" charset="0"/>
                <a:ea typeface="Calibri" panose="020F0502020204030204" pitchFamily="34" charset="0"/>
              </a:rPr>
              <a:t>) and the lowest leaves plant</a:t>
            </a:r>
            <a:r>
              <a:rPr lang="en-IN" sz="1800" kern="100" baseline="30000" dirty="0">
                <a:effectLst/>
                <a:latin typeface="Times New Roman" panose="02020603050405020304" pitchFamily="18" charset="0"/>
                <a:ea typeface="Calibri" panose="020F0502020204030204" pitchFamily="34" charset="0"/>
              </a:rPr>
              <a:t>-1</a:t>
            </a:r>
            <a:r>
              <a:rPr lang="en-IN" sz="1800" kern="100" dirty="0">
                <a:effectLst/>
                <a:latin typeface="Times New Roman" panose="02020603050405020304" pitchFamily="18" charset="0"/>
                <a:ea typeface="Calibri" panose="020F0502020204030204" pitchFamily="34" charset="0"/>
              </a:rPr>
              <a:t> (11.33, 21.13, 28.2 and 10, 20, 27.13 at 30, 45, 60 DAS, respectively) was recorded from the treatments T</a:t>
            </a:r>
            <a:r>
              <a:rPr lang="en-IN" sz="1800" kern="100" baseline="-25000" dirty="0">
                <a:effectLst/>
                <a:latin typeface="Times New Roman" panose="02020603050405020304" pitchFamily="18" charset="0"/>
                <a:ea typeface="Calibri" panose="020F0502020204030204" pitchFamily="34" charset="0"/>
              </a:rPr>
              <a:t>10</a:t>
            </a:r>
            <a:r>
              <a:rPr lang="en-IN" sz="1800" kern="100" dirty="0">
                <a:effectLst/>
                <a:latin typeface="Times New Roman" panose="02020603050405020304" pitchFamily="18" charset="0"/>
                <a:ea typeface="Calibri" panose="020F0502020204030204" pitchFamily="34" charset="0"/>
              </a:rPr>
              <a:t> followed by T</a:t>
            </a:r>
            <a:r>
              <a:rPr lang="en-IN" sz="1800" kern="100" baseline="-25000" dirty="0">
                <a:effectLst/>
                <a:latin typeface="Times New Roman" panose="02020603050405020304" pitchFamily="18" charset="0"/>
                <a:ea typeface="Calibri" panose="020F0502020204030204" pitchFamily="34" charset="0"/>
              </a:rPr>
              <a:t>9</a:t>
            </a:r>
            <a:r>
              <a:rPr lang="en-IN" sz="1800" kern="100" dirty="0">
                <a:effectLst/>
                <a:latin typeface="Times New Roman" panose="02020603050405020304" pitchFamily="18" charset="0"/>
                <a:ea typeface="Calibri" panose="020F0502020204030204" pitchFamily="34" charset="0"/>
              </a:rPr>
              <a:t> (S</a:t>
            </a:r>
            <a:r>
              <a:rPr lang="en-IN" sz="1800" kern="100" baseline="-25000" dirty="0">
                <a:effectLst/>
                <a:latin typeface="Times New Roman" panose="02020603050405020304" pitchFamily="18" charset="0"/>
                <a:ea typeface="Calibri" panose="020F0502020204030204" pitchFamily="34" charset="0"/>
              </a:rPr>
              <a:t>3</a:t>
            </a:r>
            <a:r>
              <a:rPr lang="en-IN" sz="1800" kern="100" dirty="0">
                <a:effectLst/>
                <a:latin typeface="Times New Roman" panose="02020603050405020304" pitchFamily="18" charset="0"/>
                <a:ea typeface="Calibri" panose="020F0502020204030204" pitchFamily="34" charset="0"/>
              </a:rPr>
              <a:t>G</a:t>
            </a:r>
            <a:r>
              <a:rPr lang="en-IN" sz="1800" kern="100" baseline="-25000" dirty="0">
                <a:effectLst/>
                <a:latin typeface="Times New Roman" panose="02020603050405020304" pitchFamily="18" charset="0"/>
                <a:ea typeface="Calibri" panose="020F0502020204030204" pitchFamily="34" charset="0"/>
              </a:rPr>
              <a:t>3</a:t>
            </a:r>
            <a:r>
              <a:rPr lang="en-IN" sz="1800" kern="100" dirty="0">
                <a:effectLst/>
                <a:latin typeface="Times New Roman" panose="02020603050405020304" pitchFamily="18" charset="0"/>
                <a:ea typeface="Calibri" panose="020F0502020204030204" pitchFamily="34" charset="0"/>
              </a:rPr>
              <a:t>). </a:t>
            </a:r>
            <a:endParaRPr lang="en-IN" dirty="0"/>
          </a:p>
        </p:txBody>
      </p:sp>
    </p:spTree>
    <p:extLst>
      <p:ext uri="{BB962C8B-B14F-4D97-AF65-F5344CB8AC3E}">
        <p14:creationId xmlns:p14="http://schemas.microsoft.com/office/powerpoint/2010/main" val="34566110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D1E3B7F-A478-E145-33CC-9AF83EF295AB}"/>
              </a:ext>
            </a:extLst>
          </p:cNvPr>
          <p:cNvSpPr txBox="1"/>
          <p:nvPr/>
        </p:nvSpPr>
        <p:spPr>
          <a:xfrm>
            <a:off x="294468" y="867905"/>
            <a:ext cx="11685722" cy="5740033"/>
          </a:xfrm>
          <a:prstGeom prst="rect">
            <a:avLst/>
          </a:prstGeom>
          <a:noFill/>
        </p:spPr>
        <p:txBody>
          <a:bodyPr wrap="square">
            <a:spAutoFit/>
          </a:bodyPr>
          <a:lstStyle/>
          <a:p>
            <a:pPr marL="285750" indent="-285750" algn="just">
              <a:lnSpc>
                <a:spcPct val="150000"/>
              </a:lnSpc>
              <a:spcBef>
                <a:spcPts val="600"/>
              </a:spcBef>
              <a:spcAft>
                <a:spcPts val="600"/>
              </a:spcAft>
              <a:buFont typeface="Wingdings" panose="05000000000000000000" pitchFamily="2" charset="2"/>
              <a:buChar char="q"/>
            </a:pPr>
            <a:r>
              <a:rPr lang="en-IN" sz="1800" b="1" kern="100" dirty="0">
                <a:effectLst/>
                <a:latin typeface="Times New Roman" panose="02020603050405020304" pitchFamily="18" charset="0"/>
                <a:ea typeface="Calibri" panose="020F0502020204030204" pitchFamily="34" charset="0"/>
                <a:cs typeface="Mangal" panose="02040503050203030202" pitchFamily="18" charset="0"/>
              </a:rPr>
              <a:t>Number of branches plant</a:t>
            </a:r>
            <a:r>
              <a:rPr lang="en-IN" sz="1800" b="1" kern="100" baseline="30000" dirty="0">
                <a:effectLst/>
                <a:latin typeface="Times New Roman" panose="02020603050405020304" pitchFamily="18" charset="0"/>
                <a:ea typeface="Calibri" panose="020F0502020204030204" pitchFamily="34" charset="0"/>
                <a:cs typeface="Mangal" panose="02040503050203030202" pitchFamily="18" charset="0"/>
              </a:rPr>
              <a:t>-1</a:t>
            </a:r>
            <a:r>
              <a:rPr lang="en-IN" sz="1800" b="1" kern="100" dirty="0">
                <a:effectLst/>
                <a:latin typeface="Times New Roman" panose="02020603050405020304" pitchFamily="18" charset="0"/>
                <a:ea typeface="Calibri" panose="020F0502020204030204" pitchFamily="34" charset="0"/>
                <a:cs typeface="Mangal" panose="02040503050203030202" pitchFamily="18" charset="0"/>
              </a:rPr>
              <a:t>: </a:t>
            </a:r>
            <a:r>
              <a:rPr lang="en-IN" sz="1600" b="1" kern="100" dirty="0">
                <a:latin typeface="Calibri" panose="020F0502020204030204" pitchFamily="34" charset="0"/>
                <a:ea typeface="Calibri" panose="020F0502020204030204" pitchFamily="34" charset="0"/>
                <a:cs typeface="Mangal" panose="02040503050203030202" pitchFamily="18" charset="0"/>
              </a:rPr>
              <a:t> </a:t>
            </a:r>
            <a:r>
              <a:rPr lang="en-IN" sz="1800" kern="100" dirty="0">
                <a:effectLst/>
                <a:latin typeface="Times New Roman" panose="02020603050405020304" pitchFamily="18" charset="0"/>
                <a:ea typeface="Calibri" panose="020F0502020204030204" pitchFamily="34" charset="0"/>
              </a:rPr>
              <a:t>Primary and secondary branches plant</a:t>
            </a:r>
            <a:r>
              <a:rPr lang="en-IN" sz="1800" kern="100" baseline="30000" dirty="0">
                <a:effectLst/>
                <a:latin typeface="Times New Roman" panose="02020603050405020304" pitchFamily="18" charset="0"/>
                <a:ea typeface="Calibri" panose="020F0502020204030204" pitchFamily="34" charset="0"/>
              </a:rPr>
              <a:t>-1</a:t>
            </a:r>
            <a:r>
              <a:rPr lang="en-IN" sz="1800" kern="100" dirty="0">
                <a:effectLst/>
                <a:latin typeface="Times New Roman" panose="02020603050405020304" pitchFamily="18" charset="0"/>
                <a:ea typeface="Calibri" panose="020F0502020204030204" pitchFamily="34" charset="0"/>
              </a:rPr>
              <a:t> of rapeseed was gradually increased up to harvest. Sowing time and planting geometry had significant effect on total number of branches plant</a:t>
            </a:r>
            <a:r>
              <a:rPr lang="en-IN" sz="1800" kern="100" baseline="30000" dirty="0">
                <a:effectLst/>
                <a:latin typeface="Times New Roman" panose="02020603050405020304" pitchFamily="18" charset="0"/>
                <a:ea typeface="Calibri" panose="020F0502020204030204" pitchFamily="34" charset="0"/>
              </a:rPr>
              <a:t>-1</a:t>
            </a:r>
            <a:r>
              <a:rPr lang="en-IN" sz="1800" kern="100" dirty="0">
                <a:effectLst/>
                <a:latin typeface="Times New Roman" panose="02020603050405020304" pitchFamily="18" charset="0"/>
                <a:ea typeface="Calibri" panose="020F0502020204030204" pitchFamily="34" charset="0"/>
              </a:rPr>
              <a:t> in the whole growth period. The results of the experiment revealed that, the maximum number of branches plant</a:t>
            </a:r>
            <a:r>
              <a:rPr lang="en-IN" sz="1800" kern="100" baseline="30000" dirty="0">
                <a:effectLst/>
                <a:latin typeface="Times New Roman" panose="02020603050405020304" pitchFamily="18" charset="0"/>
                <a:ea typeface="Calibri" panose="020F0502020204030204" pitchFamily="34" charset="0"/>
              </a:rPr>
              <a:t>-1</a:t>
            </a:r>
            <a:r>
              <a:rPr lang="en-IN" sz="1800" kern="100" dirty="0">
                <a:effectLst/>
                <a:latin typeface="Times New Roman" panose="02020603050405020304" pitchFamily="18" charset="0"/>
                <a:ea typeface="Calibri" panose="020F0502020204030204" pitchFamily="34" charset="0"/>
              </a:rPr>
              <a:t> (3.8, 5.26, 7.4 at 30, 45, 60 DAS, respectively) was observed in T</a:t>
            </a:r>
            <a:r>
              <a:rPr lang="en-IN" sz="1800" kern="100" baseline="-25000" dirty="0">
                <a:effectLst/>
                <a:latin typeface="Times New Roman" panose="02020603050405020304" pitchFamily="18" charset="0"/>
                <a:ea typeface="Calibri" panose="020F0502020204030204" pitchFamily="34" charset="0"/>
              </a:rPr>
              <a:t>1</a:t>
            </a:r>
            <a:r>
              <a:rPr lang="en-IN" sz="1800" kern="100" dirty="0">
                <a:effectLst/>
                <a:latin typeface="Times New Roman" panose="02020603050405020304" pitchFamily="18" charset="0"/>
                <a:ea typeface="Calibri" panose="020F0502020204030204" pitchFamily="34" charset="0"/>
              </a:rPr>
              <a:t> (S</a:t>
            </a:r>
            <a:r>
              <a:rPr lang="en-IN" sz="1800" kern="100" baseline="-25000" dirty="0">
                <a:effectLst/>
                <a:latin typeface="Times New Roman" panose="02020603050405020304" pitchFamily="18" charset="0"/>
                <a:ea typeface="Calibri" panose="020F0502020204030204" pitchFamily="34" charset="0"/>
              </a:rPr>
              <a:t>1</a:t>
            </a:r>
            <a:r>
              <a:rPr lang="en-IN" sz="1800" kern="100" dirty="0">
                <a:effectLst/>
                <a:latin typeface="Times New Roman" panose="02020603050405020304" pitchFamily="18" charset="0"/>
                <a:ea typeface="Calibri" panose="020F0502020204030204" pitchFamily="34" charset="0"/>
              </a:rPr>
              <a:t>G</a:t>
            </a:r>
            <a:r>
              <a:rPr lang="en-IN" sz="1800" kern="100" baseline="-25000" dirty="0">
                <a:effectLst/>
                <a:latin typeface="Times New Roman" panose="02020603050405020304" pitchFamily="18" charset="0"/>
                <a:ea typeface="Calibri" panose="020F0502020204030204" pitchFamily="34" charset="0"/>
              </a:rPr>
              <a:t>1</a:t>
            </a:r>
            <a:r>
              <a:rPr lang="en-IN" sz="1800" kern="100" dirty="0">
                <a:effectLst/>
                <a:latin typeface="Times New Roman" panose="02020603050405020304" pitchFamily="18" charset="0"/>
                <a:ea typeface="Calibri" panose="020F0502020204030204" pitchFamily="34" charset="0"/>
              </a:rPr>
              <a:t>) and the minimum ones (2.6, 3.73, 5.6 and 2.8, 4, 5.8 at 30, 45, 60 DAS, respectively) was observed in T</a:t>
            </a:r>
            <a:r>
              <a:rPr lang="en-IN" sz="1800" kern="100" baseline="-25000" dirty="0">
                <a:effectLst/>
                <a:latin typeface="Times New Roman" panose="02020603050405020304" pitchFamily="18" charset="0"/>
                <a:ea typeface="Calibri" panose="020F0502020204030204" pitchFamily="34" charset="0"/>
              </a:rPr>
              <a:t>10 </a:t>
            </a:r>
            <a:r>
              <a:rPr lang="en-IN" sz="1800" kern="100" dirty="0">
                <a:effectLst/>
                <a:latin typeface="Times New Roman" panose="02020603050405020304" pitchFamily="18" charset="0"/>
                <a:ea typeface="Calibri" panose="020F0502020204030204" pitchFamily="34" charset="0"/>
              </a:rPr>
              <a:t>(control), followed by T</a:t>
            </a:r>
            <a:r>
              <a:rPr lang="en-IN" sz="1800" kern="100" baseline="-25000" dirty="0">
                <a:effectLst/>
                <a:latin typeface="Times New Roman" panose="02020603050405020304" pitchFamily="18" charset="0"/>
                <a:ea typeface="Calibri" panose="020F0502020204030204" pitchFamily="34" charset="0"/>
              </a:rPr>
              <a:t>9</a:t>
            </a:r>
            <a:r>
              <a:rPr lang="en-IN" sz="1800" kern="100" dirty="0">
                <a:effectLst/>
                <a:latin typeface="Times New Roman" panose="02020603050405020304" pitchFamily="18" charset="0"/>
                <a:ea typeface="Calibri" panose="020F0502020204030204" pitchFamily="34" charset="0"/>
              </a:rPr>
              <a:t> (S</a:t>
            </a:r>
            <a:r>
              <a:rPr lang="en-IN" sz="1800" kern="100" baseline="-25000" dirty="0">
                <a:effectLst/>
                <a:latin typeface="Times New Roman" panose="02020603050405020304" pitchFamily="18" charset="0"/>
                <a:ea typeface="Calibri" panose="020F0502020204030204" pitchFamily="34" charset="0"/>
              </a:rPr>
              <a:t>3</a:t>
            </a:r>
            <a:r>
              <a:rPr lang="en-IN" sz="1800" kern="100" dirty="0">
                <a:effectLst/>
                <a:latin typeface="Times New Roman" panose="02020603050405020304" pitchFamily="18" charset="0"/>
                <a:ea typeface="Calibri" panose="020F0502020204030204" pitchFamily="34" charset="0"/>
              </a:rPr>
              <a:t>G</a:t>
            </a:r>
            <a:r>
              <a:rPr lang="en-IN" sz="1800" kern="100" baseline="-25000" dirty="0">
                <a:effectLst/>
                <a:latin typeface="Times New Roman" panose="02020603050405020304" pitchFamily="18" charset="0"/>
                <a:ea typeface="Calibri" panose="020F0502020204030204" pitchFamily="34" charset="0"/>
              </a:rPr>
              <a:t>3</a:t>
            </a:r>
            <a:r>
              <a:rPr lang="en-IN" sz="1800" kern="100" dirty="0">
                <a:effectLst/>
                <a:latin typeface="Times New Roman" panose="02020603050405020304" pitchFamily="18" charset="0"/>
                <a:ea typeface="Calibri" panose="020F0502020204030204" pitchFamily="34" charset="0"/>
              </a:rPr>
              <a:t>). </a:t>
            </a:r>
            <a:endParaRPr lang="en-IN" kern="100" dirty="0">
              <a:latin typeface="Times New Roman" panose="02020603050405020304" pitchFamily="18" charset="0"/>
              <a:ea typeface="Calibri" panose="020F0502020204030204" pitchFamily="34" charset="0"/>
            </a:endParaRPr>
          </a:p>
          <a:p>
            <a:pPr marL="285750" indent="-285750" algn="just">
              <a:lnSpc>
                <a:spcPct val="150000"/>
              </a:lnSpc>
              <a:spcBef>
                <a:spcPts val="600"/>
              </a:spcBef>
              <a:spcAft>
                <a:spcPts val="600"/>
              </a:spcAft>
              <a:buFont typeface="Wingdings" panose="05000000000000000000" pitchFamily="2" charset="2"/>
              <a:buChar char="q"/>
            </a:pPr>
            <a:r>
              <a:rPr lang="en-IN" sz="1800" b="1" kern="100" dirty="0">
                <a:effectLst/>
                <a:latin typeface="Times New Roman" panose="02020603050405020304" pitchFamily="18" charset="0"/>
                <a:ea typeface="Calibri" panose="020F0502020204030204" pitchFamily="34" charset="0"/>
                <a:cs typeface="Mangal" panose="02040503050203030202" pitchFamily="18" charset="0"/>
              </a:rPr>
              <a:t>Dry weight plant (g): 	</a:t>
            </a:r>
            <a:r>
              <a:rPr lang="en-IN" sz="1800" kern="100" dirty="0">
                <a:effectLst/>
                <a:latin typeface="Times New Roman" panose="02020603050405020304" pitchFamily="18" charset="0"/>
                <a:ea typeface="Calibri" panose="020F0502020204030204" pitchFamily="34" charset="0"/>
              </a:rPr>
              <a:t>Dry matter is the constant dry weight of a plant. It is one of the important parameters which determine the partitioning of the photosynthates of a plant during grain filling stage. There was a gradual increase of dry mater weight plant</a:t>
            </a:r>
            <a:r>
              <a:rPr lang="en-IN" sz="1800" kern="100" baseline="30000" dirty="0">
                <a:effectLst/>
                <a:latin typeface="Times New Roman" panose="02020603050405020304" pitchFamily="18" charset="0"/>
                <a:ea typeface="Calibri" panose="020F0502020204030204" pitchFamily="34" charset="0"/>
              </a:rPr>
              <a:t>-1</a:t>
            </a:r>
            <a:r>
              <a:rPr lang="en-IN" sz="1800" kern="100" dirty="0">
                <a:effectLst/>
                <a:latin typeface="Times New Roman" panose="02020603050405020304" pitchFamily="18" charset="0"/>
                <a:ea typeface="Calibri" panose="020F0502020204030204" pitchFamily="34" charset="0"/>
              </a:rPr>
              <a:t> was observed from 30 DAS up to 60 DAS. Dry matter weight plant</a:t>
            </a:r>
            <a:r>
              <a:rPr lang="en-IN" sz="1800" kern="100" baseline="30000" dirty="0">
                <a:effectLst/>
                <a:latin typeface="Times New Roman" panose="02020603050405020304" pitchFamily="18" charset="0"/>
                <a:ea typeface="Calibri" panose="020F0502020204030204" pitchFamily="34" charset="0"/>
              </a:rPr>
              <a:t>-1</a:t>
            </a:r>
            <a:r>
              <a:rPr lang="en-IN" sz="1800" kern="100" dirty="0">
                <a:effectLst/>
                <a:latin typeface="Times New Roman" panose="02020603050405020304" pitchFamily="18" charset="0"/>
                <a:ea typeface="Calibri" panose="020F0502020204030204" pitchFamily="34" charset="0"/>
              </a:rPr>
              <a:t> of Rapeseed significantly varied due to varied sowing time.</a:t>
            </a:r>
          </a:p>
          <a:p>
            <a:pPr marL="285750" indent="-285750" algn="just">
              <a:lnSpc>
                <a:spcPct val="150000"/>
              </a:lnSpc>
              <a:spcBef>
                <a:spcPts val="600"/>
              </a:spcBef>
              <a:spcAft>
                <a:spcPts val="600"/>
              </a:spcAft>
              <a:buFont typeface="Wingdings" panose="05000000000000000000" pitchFamily="2" charset="2"/>
              <a:buChar char="q"/>
            </a:pPr>
            <a:r>
              <a:rPr lang="en-IN" sz="1800" b="1" kern="100" dirty="0">
                <a:effectLst/>
                <a:latin typeface="Times New Roman" panose="02020603050405020304" pitchFamily="18" charset="0"/>
                <a:ea typeface="Calibri" panose="020F0502020204030204" pitchFamily="34" charset="0"/>
                <a:cs typeface="Mangal" panose="02040503050203030202" pitchFamily="18" charset="0"/>
              </a:rPr>
              <a:t>Seed yield (kg ha</a:t>
            </a:r>
            <a:r>
              <a:rPr lang="en-IN" sz="1800" b="1" kern="100" baseline="30000" dirty="0">
                <a:effectLst/>
                <a:latin typeface="Times New Roman" panose="02020603050405020304" pitchFamily="18" charset="0"/>
                <a:ea typeface="Calibri" panose="020F0502020204030204" pitchFamily="34" charset="0"/>
                <a:cs typeface="Mangal" panose="02040503050203030202" pitchFamily="18" charset="0"/>
              </a:rPr>
              <a:t>-1</a:t>
            </a:r>
            <a:r>
              <a:rPr lang="en-IN" sz="1800" b="1" kern="100" dirty="0">
                <a:effectLst/>
                <a:latin typeface="Times New Roman" panose="02020603050405020304" pitchFamily="18" charset="0"/>
                <a:ea typeface="Calibri" panose="020F0502020204030204" pitchFamily="34" charset="0"/>
                <a:cs typeface="Mangal" panose="02040503050203030202" pitchFamily="18" charset="0"/>
              </a:rPr>
              <a:t>) </a:t>
            </a:r>
            <a:r>
              <a:rPr lang="en-IN" b="1" kern="100" dirty="0">
                <a:latin typeface="Calibri" panose="020F0502020204030204" pitchFamily="34" charset="0"/>
                <a:ea typeface="Calibri" panose="020F0502020204030204" pitchFamily="34" charset="0"/>
                <a:cs typeface="Mangal" panose="02040503050203030202" pitchFamily="18" charset="0"/>
              </a:rPr>
              <a:t>: </a:t>
            </a:r>
            <a:r>
              <a:rPr lang="en-IN" sz="1800" kern="100" dirty="0">
                <a:effectLst/>
                <a:latin typeface="Times New Roman" panose="02020603050405020304" pitchFamily="18" charset="0"/>
                <a:ea typeface="Calibri" panose="020F0502020204030204" pitchFamily="34" charset="0"/>
              </a:rPr>
              <a:t>Sowing time and planting geometry exerted significant variation on the seed yield. The S</a:t>
            </a:r>
            <a:r>
              <a:rPr lang="en-IN" sz="1800" kern="100" baseline="-25000" dirty="0">
                <a:effectLst/>
                <a:latin typeface="Times New Roman" panose="02020603050405020304" pitchFamily="18" charset="0"/>
                <a:ea typeface="Calibri" panose="020F0502020204030204" pitchFamily="34" charset="0"/>
              </a:rPr>
              <a:t>1</a:t>
            </a:r>
            <a:r>
              <a:rPr lang="en-IN" sz="1800" kern="100" dirty="0">
                <a:effectLst/>
                <a:latin typeface="Times New Roman" panose="02020603050405020304" pitchFamily="18" charset="0"/>
                <a:ea typeface="Calibri" panose="020F0502020204030204" pitchFamily="34" charset="0"/>
              </a:rPr>
              <a:t> sowing date produced the best results. Yield decreased as the time of sowing progressed to later dates. It showed that the right date of sowing is very important. The result of the investigation expressed that the higher seed yield (792.67 kg ha</a:t>
            </a:r>
            <a:r>
              <a:rPr lang="en-IN" sz="1800" kern="100" baseline="30000" dirty="0">
                <a:effectLst/>
                <a:latin typeface="Times New Roman" panose="02020603050405020304" pitchFamily="18" charset="0"/>
                <a:ea typeface="Calibri" panose="020F0502020204030204" pitchFamily="34" charset="0"/>
              </a:rPr>
              <a:t>-1</a:t>
            </a:r>
            <a:r>
              <a:rPr lang="en-IN" sz="1800" kern="100" dirty="0">
                <a:effectLst/>
                <a:latin typeface="Times New Roman" panose="02020603050405020304" pitchFamily="18" charset="0"/>
                <a:ea typeface="Calibri" panose="020F0502020204030204" pitchFamily="34" charset="0"/>
              </a:rPr>
              <a:t>) was recorded from T</a:t>
            </a:r>
            <a:r>
              <a:rPr lang="en-IN" sz="1800" kern="100" baseline="-25000" dirty="0">
                <a:effectLst/>
                <a:latin typeface="Times New Roman" panose="02020603050405020304" pitchFamily="18" charset="0"/>
                <a:ea typeface="Calibri" panose="020F0502020204030204" pitchFamily="34" charset="0"/>
              </a:rPr>
              <a:t>1</a:t>
            </a:r>
            <a:r>
              <a:rPr lang="en-IN" sz="1800" kern="100" dirty="0">
                <a:effectLst/>
                <a:latin typeface="Times New Roman" panose="02020603050405020304" pitchFamily="18" charset="0"/>
                <a:ea typeface="Calibri" panose="020F0502020204030204" pitchFamily="34" charset="0"/>
              </a:rPr>
              <a:t> (S</a:t>
            </a:r>
            <a:r>
              <a:rPr lang="en-IN" sz="1800" kern="100" baseline="-25000" dirty="0">
                <a:effectLst/>
                <a:latin typeface="Times New Roman" panose="02020603050405020304" pitchFamily="18" charset="0"/>
                <a:ea typeface="Calibri" panose="020F0502020204030204" pitchFamily="34" charset="0"/>
              </a:rPr>
              <a:t>1</a:t>
            </a:r>
            <a:r>
              <a:rPr lang="en-IN" sz="1800" kern="100" dirty="0">
                <a:effectLst/>
                <a:latin typeface="Times New Roman" panose="02020603050405020304" pitchFamily="18" charset="0"/>
                <a:ea typeface="Calibri" panose="020F0502020204030204" pitchFamily="34" charset="0"/>
              </a:rPr>
              <a:t>G</a:t>
            </a:r>
            <a:r>
              <a:rPr lang="en-IN" sz="1800" kern="100" baseline="-25000" dirty="0">
                <a:effectLst/>
                <a:latin typeface="Times New Roman" panose="02020603050405020304" pitchFamily="18" charset="0"/>
                <a:ea typeface="Calibri" panose="020F0502020204030204" pitchFamily="34" charset="0"/>
              </a:rPr>
              <a:t>1</a:t>
            </a:r>
            <a:r>
              <a:rPr lang="en-IN" sz="1800" kern="100" dirty="0">
                <a:effectLst/>
                <a:latin typeface="Times New Roman" panose="02020603050405020304" pitchFamily="18" charset="0"/>
                <a:ea typeface="Calibri" panose="020F0502020204030204" pitchFamily="34" charset="0"/>
              </a:rPr>
              <a:t>) whereas the lower one (477.3 kg ha</a:t>
            </a:r>
            <a:r>
              <a:rPr lang="en-IN" sz="1800" kern="100" baseline="30000" dirty="0">
                <a:effectLst/>
                <a:latin typeface="Times New Roman" panose="02020603050405020304" pitchFamily="18" charset="0"/>
                <a:ea typeface="Calibri" panose="020F0502020204030204" pitchFamily="34" charset="0"/>
              </a:rPr>
              <a:t>-1</a:t>
            </a:r>
            <a:r>
              <a:rPr lang="en-IN" sz="1800" kern="100" dirty="0">
                <a:effectLst/>
                <a:latin typeface="Times New Roman" panose="02020603050405020304" pitchFamily="18" charset="0"/>
                <a:ea typeface="Calibri" panose="020F0502020204030204" pitchFamily="34" charset="0"/>
              </a:rPr>
              <a:t>) was from T</a:t>
            </a:r>
            <a:r>
              <a:rPr lang="en-IN" sz="1800" kern="100" baseline="-25000" dirty="0">
                <a:effectLst/>
                <a:latin typeface="Times New Roman" panose="02020603050405020304" pitchFamily="18" charset="0"/>
                <a:ea typeface="Calibri" panose="020F0502020204030204" pitchFamily="34" charset="0"/>
              </a:rPr>
              <a:t>10</a:t>
            </a:r>
            <a:r>
              <a:rPr lang="en-IN" sz="1800" kern="100" dirty="0">
                <a:effectLst/>
                <a:latin typeface="Times New Roman" panose="02020603050405020304" pitchFamily="18" charset="0"/>
                <a:ea typeface="Calibri" panose="020F0502020204030204" pitchFamily="34" charset="0"/>
              </a:rPr>
              <a:t> (control) followed by T</a:t>
            </a:r>
            <a:r>
              <a:rPr lang="en-IN" sz="1800" kern="100" baseline="-25000" dirty="0">
                <a:effectLst/>
                <a:latin typeface="Times New Roman" panose="02020603050405020304" pitchFamily="18" charset="0"/>
                <a:ea typeface="Calibri" panose="020F0502020204030204" pitchFamily="34" charset="0"/>
              </a:rPr>
              <a:t>9</a:t>
            </a:r>
            <a:r>
              <a:rPr lang="en-IN" sz="1800" kern="100" dirty="0">
                <a:effectLst/>
                <a:latin typeface="Times New Roman" panose="02020603050405020304" pitchFamily="18" charset="0"/>
                <a:ea typeface="Calibri" panose="020F0502020204030204" pitchFamily="34" charset="0"/>
              </a:rPr>
              <a:t> (S</a:t>
            </a:r>
            <a:r>
              <a:rPr lang="en-IN" sz="1800" kern="100" baseline="-25000" dirty="0">
                <a:effectLst/>
                <a:latin typeface="Times New Roman" panose="02020603050405020304" pitchFamily="18" charset="0"/>
                <a:ea typeface="Calibri" panose="020F0502020204030204" pitchFamily="34" charset="0"/>
              </a:rPr>
              <a:t>3</a:t>
            </a:r>
            <a:r>
              <a:rPr lang="en-IN" sz="1800" kern="100" dirty="0">
                <a:effectLst/>
                <a:latin typeface="Times New Roman" panose="02020603050405020304" pitchFamily="18" charset="0"/>
                <a:ea typeface="Calibri" panose="020F0502020204030204" pitchFamily="34" charset="0"/>
              </a:rPr>
              <a:t>G</a:t>
            </a:r>
            <a:r>
              <a:rPr lang="en-IN" sz="1800" kern="100" baseline="-25000" dirty="0">
                <a:effectLst/>
                <a:latin typeface="Times New Roman" panose="02020603050405020304" pitchFamily="18" charset="0"/>
                <a:ea typeface="Calibri" panose="020F0502020204030204" pitchFamily="34" charset="0"/>
              </a:rPr>
              <a:t>3</a:t>
            </a:r>
            <a:r>
              <a:rPr lang="en-IN" sz="1800" kern="100" dirty="0">
                <a:effectLst/>
                <a:latin typeface="Times New Roman" panose="02020603050405020304" pitchFamily="18" charset="0"/>
                <a:ea typeface="Calibri" panose="020F0502020204030204" pitchFamily="34" charset="0"/>
              </a:rPr>
              <a:t>). </a:t>
            </a:r>
            <a:endParaRPr lang="en-IN" dirty="0"/>
          </a:p>
        </p:txBody>
      </p:sp>
    </p:spTree>
    <p:extLst>
      <p:ext uri="{BB962C8B-B14F-4D97-AF65-F5344CB8AC3E}">
        <p14:creationId xmlns:p14="http://schemas.microsoft.com/office/powerpoint/2010/main" val="3476731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9FC55-42EF-639F-E6B1-24D302B06A2A}"/>
              </a:ext>
            </a:extLst>
          </p:cNvPr>
          <p:cNvSpPr>
            <a:spLocks noGrp="1"/>
          </p:cNvSpPr>
          <p:nvPr>
            <p:ph type="title"/>
          </p:nvPr>
        </p:nvSpPr>
        <p:spPr/>
        <p:txBody>
          <a:bodyPr>
            <a:normAutofit/>
          </a:bodyPr>
          <a:lstStyle/>
          <a:p>
            <a:pPr algn="ctr"/>
            <a:r>
              <a:rPr lang="en-IN" sz="3600" b="1" dirty="0">
                <a:latin typeface="Times New Roman" panose="02020603050405020304" pitchFamily="18" charset="0"/>
                <a:cs typeface="Times New Roman" panose="02020603050405020304" pitchFamily="18" charset="0"/>
              </a:rPr>
              <a:t>Conclusion</a:t>
            </a:r>
          </a:p>
        </p:txBody>
      </p:sp>
      <p:sp>
        <p:nvSpPr>
          <p:cNvPr id="3" name="Content Placeholder 2">
            <a:extLst>
              <a:ext uri="{FF2B5EF4-FFF2-40B4-BE49-F238E27FC236}">
                <a16:creationId xmlns:a16="http://schemas.microsoft.com/office/drawing/2014/main" id="{031B693E-0468-79C6-9D19-43E827D20332}"/>
              </a:ext>
            </a:extLst>
          </p:cNvPr>
          <p:cNvSpPr>
            <a:spLocks noGrp="1"/>
          </p:cNvSpPr>
          <p:nvPr>
            <p:ph idx="1"/>
          </p:nvPr>
        </p:nvSpPr>
        <p:spPr>
          <a:xfrm>
            <a:off x="581192" y="2180496"/>
            <a:ext cx="11029615" cy="4096318"/>
          </a:xfrm>
        </p:spPr>
        <p:txBody>
          <a:bodyPr/>
          <a:lstStyle/>
          <a:p>
            <a:pPr algn="just">
              <a:lnSpc>
                <a:spcPct val="200000"/>
              </a:lnSpc>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It may be concluded that among the sowing times, the first week of November was the most optimum for sowing rapeseed, producing significantly superior yield and yield attributes compared to the second and third weeks of November. </a:t>
            </a:r>
          </a:p>
          <a:p>
            <a:pPr algn="just">
              <a:lnSpc>
                <a:spcPct val="200000"/>
              </a:lnSpc>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Among the planting geometries, 35×10 cm was identified as the most effective spacing for achieving better growth and yield. Wider spacing resulted in reduced growth and yield, emphasizing the importance of maintaining optimal planting geometry for maximizing rapeseed productivity.</a:t>
            </a:r>
          </a:p>
          <a:p>
            <a:pPr marL="0" indent="0">
              <a:buNone/>
            </a:pPr>
            <a:endParaRPr lang="en-IN" dirty="0"/>
          </a:p>
        </p:txBody>
      </p:sp>
    </p:spTree>
    <p:extLst>
      <p:ext uri="{BB962C8B-B14F-4D97-AF65-F5344CB8AC3E}">
        <p14:creationId xmlns:p14="http://schemas.microsoft.com/office/powerpoint/2010/main" val="12640660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CDEA4F-00E3-75CE-DB62-0D4C3BB41863}"/>
              </a:ext>
            </a:extLst>
          </p:cNvPr>
          <p:cNvSpPr>
            <a:spLocks noGrp="1"/>
          </p:cNvSpPr>
          <p:nvPr>
            <p:ph type="title"/>
          </p:nvPr>
        </p:nvSpPr>
        <p:spPr/>
        <p:txBody>
          <a:bodyPr>
            <a:normAutofit/>
          </a:bodyPr>
          <a:lstStyle/>
          <a:p>
            <a:pPr algn="ctr"/>
            <a:r>
              <a:rPr lang="en-IN" sz="3600" b="1"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5CFED7FF-A11B-8A75-D9CF-D645A603D0DA}"/>
              </a:ext>
            </a:extLst>
          </p:cNvPr>
          <p:cNvSpPr>
            <a:spLocks noGrp="1"/>
          </p:cNvSpPr>
          <p:nvPr>
            <p:ph idx="1"/>
          </p:nvPr>
        </p:nvSpPr>
        <p:spPr>
          <a:xfrm>
            <a:off x="185980" y="1859798"/>
            <a:ext cx="11701220" cy="4788976"/>
          </a:xfrm>
        </p:spPr>
        <p:txBody>
          <a:bodyPr>
            <a:normAutofit fontScale="92500" lnSpcReduction="10000"/>
          </a:bodyPr>
          <a:lstStyle/>
          <a:p>
            <a:pPr marL="342900" lvl="0" indent="-342900" algn="just">
              <a:lnSpc>
                <a:spcPct val="150000"/>
              </a:lnSpc>
              <a:buFont typeface="Symbol" panose="05050102010706020507" pitchFamily="18" charset="2"/>
              <a:buChar char=""/>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Alam, M. J., Ahmed, K. S., Mollah, M. R. A., &amp; Tareq, M. Z. (2014). Effect of Sowing Date and Plant Density on Rapeseed Yield. </a:t>
            </a:r>
            <a:r>
              <a:rPr lang="en-IN" sz="1800" i="1" kern="100" dirty="0">
                <a:effectLst/>
                <a:latin typeface="Times New Roman" panose="02020603050405020304" pitchFamily="18" charset="0"/>
                <a:ea typeface="Calibri" panose="020F0502020204030204" pitchFamily="34" charset="0"/>
                <a:cs typeface="Mangal" panose="02040503050203030202" pitchFamily="18" charset="0"/>
              </a:rPr>
              <a:t>Journal of Agricultural Science</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6(3), 234–245.</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buFont typeface="Symbol" panose="05050102010706020507" pitchFamily="18" charset="2"/>
              <a:buChar char=""/>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Diepenbrock, W. (2000). Yield Analysis of Winter Oilseed Rape (</a:t>
            </a:r>
            <a:r>
              <a:rPr lang="en-IN" sz="1800" i="1" kern="100" dirty="0">
                <a:effectLst/>
                <a:latin typeface="Times New Roman" panose="02020603050405020304" pitchFamily="18" charset="0"/>
                <a:ea typeface="Calibri" panose="020F0502020204030204" pitchFamily="34" charset="0"/>
                <a:cs typeface="Mangal" panose="02040503050203030202" pitchFamily="18" charset="0"/>
              </a:rPr>
              <a:t>Brassica napus</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L.): A Review. </a:t>
            </a:r>
            <a:r>
              <a:rPr lang="en-IN" sz="1800" i="1" kern="100" dirty="0">
                <a:effectLst/>
                <a:latin typeface="Times New Roman" panose="02020603050405020304" pitchFamily="18" charset="0"/>
                <a:ea typeface="Calibri" panose="020F0502020204030204" pitchFamily="34" charset="0"/>
                <a:cs typeface="Mangal" panose="02040503050203030202" pitchFamily="18" charset="0"/>
              </a:rPr>
              <a:t>Field Crops Research</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67(1), 35–49.</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buFont typeface="Symbol" panose="05050102010706020507" pitchFamily="18" charset="2"/>
              <a:buChar char=""/>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FAO (Food and Agriculture Organization) (2019). </a:t>
            </a:r>
            <a:r>
              <a:rPr lang="en-IN" sz="1800" i="1" kern="100" dirty="0">
                <a:effectLst/>
                <a:latin typeface="Times New Roman" panose="02020603050405020304" pitchFamily="18" charset="0"/>
                <a:ea typeface="Calibri" panose="020F0502020204030204" pitchFamily="34" charset="0"/>
                <a:cs typeface="Mangal" panose="02040503050203030202" pitchFamily="18" charset="0"/>
              </a:rPr>
              <a:t>FAO Production Yearbook</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Food and Agricultural Organization of the United Nations.</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buFont typeface="Symbol" panose="05050102010706020507" pitchFamily="18" charset="2"/>
              <a:buChar char=""/>
            </a:pPr>
            <a:r>
              <a:rPr lang="en-IN" sz="1800" kern="100" dirty="0" err="1">
                <a:effectLst/>
                <a:latin typeface="Times New Roman" panose="02020603050405020304" pitchFamily="18" charset="0"/>
                <a:ea typeface="Calibri" panose="020F0502020204030204" pitchFamily="34" charset="0"/>
                <a:cs typeface="Mangal" panose="02040503050203030202" pitchFamily="18" charset="0"/>
              </a:rPr>
              <a:t>Gogoi.A</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Barbora A.C., Kakoti R.K., Bhattacharya D., Dutta S., Medhi B.  and Saikia, J. 2018. Effect of Integrated Nutrient Management on Growth, Yield, Quality and Nutrient Content of Khasi Mandarin (Citrus reticulata) in Acidic Soil of Assam, India. </a:t>
            </a:r>
            <a:r>
              <a:rPr lang="en-IN" sz="1800" i="1" kern="100" dirty="0" err="1">
                <a:effectLst/>
                <a:latin typeface="Times New Roman" panose="02020603050405020304" pitchFamily="18" charset="0"/>
                <a:ea typeface="Calibri" panose="020F0502020204030204" pitchFamily="34" charset="0"/>
                <a:cs typeface="Mangal" panose="02040503050203030202" pitchFamily="18" charset="0"/>
              </a:rPr>
              <a:t>Int.J.Curr.Microbiol.App.Sci</a:t>
            </a:r>
            <a:r>
              <a:rPr lang="en-IN" sz="1800" i="1" kern="100" dirty="0">
                <a:effectLst/>
                <a:latin typeface="Times New Roman" panose="02020603050405020304" pitchFamily="18" charset="0"/>
                <a:ea typeface="Calibri" panose="020F0502020204030204" pitchFamily="34" charset="0"/>
                <a:cs typeface="Mangal" panose="02040503050203030202" pitchFamily="18" charset="0"/>
              </a:rPr>
              <a:t>.</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7(09): 1675-1680.</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spcAft>
                <a:spcPts val="1200"/>
              </a:spcAft>
              <a:buFont typeface="Symbol" panose="05050102010706020507" pitchFamily="18" charset="2"/>
              <a:buChar char=""/>
            </a:pPr>
            <a:r>
              <a:rPr lang="en-IN" sz="1800" kern="100" dirty="0" err="1">
                <a:effectLst/>
                <a:latin typeface="Times New Roman" panose="02020603050405020304" pitchFamily="18" charset="0"/>
                <a:ea typeface="Calibri" panose="020F0502020204030204" pitchFamily="34" charset="0"/>
                <a:cs typeface="Mangal" panose="02040503050203030202" pitchFamily="18" charset="0"/>
              </a:rPr>
              <a:t>Gawariya</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S. C., Chopra, N. K., Chopra, N. and Harika, A. S. (2015). Effect of date of sowing and crop geometry on growth and yield parameters of forage mustard (var. </a:t>
            </a:r>
            <a:r>
              <a:rPr lang="en-IN" sz="1800" i="1" kern="100" dirty="0">
                <a:effectLst/>
                <a:latin typeface="Times New Roman" panose="02020603050405020304" pitchFamily="18" charset="0"/>
                <a:ea typeface="Calibri" panose="020F0502020204030204" pitchFamily="34" charset="0"/>
                <a:cs typeface="Mangal" panose="02040503050203030202" pitchFamily="18" charset="0"/>
              </a:rPr>
              <a:t>Chinese Cabbage</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a:t>
            </a:r>
            <a:r>
              <a:rPr lang="en-IN" sz="1800" i="1" kern="100" dirty="0">
                <a:effectLst/>
                <a:latin typeface="Times New Roman" panose="02020603050405020304" pitchFamily="18" charset="0"/>
                <a:ea typeface="Calibri" panose="020F0502020204030204" pitchFamily="34" charset="0"/>
                <a:cs typeface="Mangal" panose="02040503050203030202" pitchFamily="18" charset="0"/>
              </a:rPr>
              <a:t>African J. </a:t>
            </a:r>
            <a:r>
              <a:rPr lang="en-IN" sz="1800" i="1" kern="100" dirty="0" err="1">
                <a:effectLst/>
                <a:latin typeface="Times New Roman" panose="02020603050405020304" pitchFamily="18" charset="0"/>
                <a:ea typeface="Calibri" panose="020F0502020204030204" pitchFamily="34" charset="0"/>
                <a:cs typeface="Mangal" panose="02040503050203030202" pitchFamily="18" charset="0"/>
              </a:rPr>
              <a:t>Agril</a:t>
            </a:r>
            <a:r>
              <a:rPr lang="en-IN" sz="1800" i="1" kern="100" dirty="0">
                <a:effectLst/>
                <a:latin typeface="Times New Roman" panose="02020603050405020304" pitchFamily="18" charset="0"/>
                <a:ea typeface="Calibri" panose="020F0502020204030204" pitchFamily="34" charset="0"/>
                <a:cs typeface="Mangal" panose="02040503050203030202" pitchFamily="18" charset="0"/>
              </a:rPr>
              <a:t>. Res., </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10(33): 3292-3295. </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2598064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7B53B8-6B43-DC4A-71EE-C6FEE94DE121}"/>
              </a:ext>
            </a:extLst>
          </p:cNvPr>
          <p:cNvSpPr>
            <a:spLocks noGrp="1"/>
          </p:cNvSpPr>
          <p:nvPr>
            <p:ph type="title"/>
          </p:nvPr>
        </p:nvSpPr>
        <p:spPr/>
        <p:txBody>
          <a:bodyPr>
            <a:normAutofit/>
          </a:bodyPr>
          <a:lstStyle/>
          <a:p>
            <a:pPr algn="ctr"/>
            <a:r>
              <a:rPr lang="en-US" sz="4400" b="1" dirty="0">
                <a:latin typeface="Times New Roman" panose="02020603050405020304" pitchFamily="18" charset="0"/>
                <a:cs typeface="Times New Roman" panose="02020603050405020304" pitchFamily="18" charset="0"/>
              </a:rPr>
              <a:t>THANK YOU </a:t>
            </a:r>
            <a:endParaRPr lang="en-IN" sz="4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50798623"/>
      </p:ext>
    </p:extLst>
  </p:cSld>
  <p:clrMapOvr>
    <a:masterClrMapping/>
  </p:clrMapOvr>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4D1434"/>
      </a:accent1>
      <a:accent2>
        <a:srgbClr val="903163"/>
      </a:accent2>
      <a:accent3>
        <a:srgbClr val="B2324B"/>
      </a:accent3>
      <a:accent4>
        <a:srgbClr val="969FA7"/>
      </a:accent4>
      <a:accent5>
        <a:srgbClr val="66B1CE"/>
      </a:accent5>
      <a:accent6>
        <a:srgbClr val="40619D"/>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C21699FF-00E4-43C8-BBCC-D7E5536C3717}"/>
    </a:ext>
  </a:extLst>
</a:theme>
</file>

<file path=docProps/app.xml><?xml version="1.0" encoding="utf-8"?>
<Properties xmlns="http://schemas.openxmlformats.org/officeDocument/2006/extended-properties" xmlns:vt="http://schemas.openxmlformats.org/officeDocument/2006/docPropsVTypes">
  <Template>Dividend</Template>
  <TotalTime>32</TotalTime>
  <Words>1267</Words>
  <Application>Microsoft Office PowerPoint</Application>
  <PresentationFormat>Widescreen</PresentationFormat>
  <Paragraphs>30</Paragraphs>
  <Slides>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vt:i4>
      </vt:variant>
    </vt:vector>
  </HeadingPairs>
  <TitlesOfParts>
    <vt:vector size="15" baseType="lpstr">
      <vt:lpstr>Calibri</vt:lpstr>
      <vt:lpstr>Gill Sans MT</vt:lpstr>
      <vt:lpstr>Symbol</vt:lpstr>
      <vt:lpstr>Times New Roman</vt:lpstr>
      <vt:lpstr>Wingdings</vt:lpstr>
      <vt:lpstr>Wingdings 2</vt:lpstr>
      <vt:lpstr>Dividend</vt:lpstr>
      <vt:lpstr>IMPACTS OF SOWING DATES AND PLANTING GEOMETRY ON THE GROWTH AND YIELD OF RAPESEED (Brassica campestris L)</vt:lpstr>
      <vt:lpstr>Introduction</vt:lpstr>
      <vt:lpstr>Materials and method</vt:lpstr>
      <vt:lpstr>Results and discussions</vt:lpstr>
      <vt:lpstr>PowerPoint Presentation</vt:lpstr>
      <vt:lpstr>Conclusion</vt:lpstr>
      <vt:lpstr>References</vt:lpstr>
      <vt:lpstr>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IMPACTS OF SOWING DATES AND PLANTING GEOMETRY ON THE GROWTH AND YIELD OF RAPESEED (Brassica campestris L)</dc:title>
  <dc:creator>intel</dc:creator>
  <cp:lastModifiedBy>intel</cp:lastModifiedBy>
  <cp:revision>8</cp:revision>
  <dcterms:created xsi:type="dcterms:W3CDTF">2025-03-20T04:59:52Z</dcterms:created>
  <dcterms:modified xsi:type="dcterms:W3CDTF">2025-03-21T07:07:22Z</dcterms:modified>
</cp:coreProperties>
</file>