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5" d="100"/>
          <a:sy n="65" d="100"/>
        </p:scale>
        <p:origin x="66"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15E05-A467-1548-9D0C-BDA762A754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F9815E1C-5CF9-58F2-F29C-BF229972A3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EFC06693-68DE-9A11-ACEE-94B3E9615354}"/>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5" name="Footer Placeholder 4">
            <a:extLst>
              <a:ext uri="{FF2B5EF4-FFF2-40B4-BE49-F238E27FC236}">
                <a16:creationId xmlns:a16="http://schemas.microsoft.com/office/drawing/2014/main" id="{E0BCEBF3-1443-F5B4-B314-65AEAE8516F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5E78F39-D4F6-F479-3F86-68EBEA077B17}"/>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159771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A8216-7D51-F902-CF0E-ACA69240866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5B3B818F-CA42-F65D-709C-557BD8AE72F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249D70E-3435-C4D1-5B29-A5F20569F1CA}"/>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5" name="Footer Placeholder 4">
            <a:extLst>
              <a:ext uri="{FF2B5EF4-FFF2-40B4-BE49-F238E27FC236}">
                <a16:creationId xmlns:a16="http://schemas.microsoft.com/office/drawing/2014/main" id="{519FDDBE-2358-CE4C-E08D-C542C0B01F6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27C437F-6146-C01A-E33A-83E0EAC79C58}"/>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28555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E2153-86AE-CF6E-4292-CDB3D28DC4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496D698D-7AFE-1192-750C-CA93FF68F8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45820A-2207-DA27-B442-9BB9F230E3CF}"/>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5" name="Footer Placeholder 4">
            <a:extLst>
              <a:ext uri="{FF2B5EF4-FFF2-40B4-BE49-F238E27FC236}">
                <a16:creationId xmlns:a16="http://schemas.microsoft.com/office/drawing/2014/main" id="{D851E6F8-C5AF-C81A-D5E2-F273C968231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22DC6C4-ACB9-647D-5D6A-8179FF4B5B9C}"/>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3513287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14BB6-51D9-FAFF-0D6D-16F4401DD86B}"/>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3892CAD9-BE8B-E833-6904-F6AF40A8A1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7173552D-EAF1-97E6-C736-E38A16A2B20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21A02E2A-9A79-431F-69D9-7291AE607D71}"/>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6" name="Footer Placeholder 5">
            <a:extLst>
              <a:ext uri="{FF2B5EF4-FFF2-40B4-BE49-F238E27FC236}">
                <a16:creationId xmlns:a16="http://schemas.microsoft.com/office/drawing/2014/main" id="{3092674B-E896-0498-74EC-441C77E240C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72A7299-BABD-C206-4C56-7FFEF26318EF}"/>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933531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A58BF-2D23-7E6D-E744-74522E922728}"/>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DA36FF95-89DC-65AE-0400-3D4B0D1AC9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6F9707-3E8D-A657-6284-ABC76F31EA7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34A1F2A5-7E3B-0DE5-2843-BB430CCEE08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60D119-F1F2-872D-FA49-346D24C8F4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2067E17A-EECE-02A5-6FA4-ABE337F15012}"/>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8" name="Footer Placeholder 7">
            <a:extLst>
              <a:ext uri="{FF2B5EF4-FFF2-40B4-BE49-F238E27FC236}">
                <a16:creationId xmlns:a16="http://schemas.microsoft.com/office/drawing/2014/main" id="{DC6CA031-9856-2772-B12D-A80F97FADA13}"/>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DDC5420C-4B7C-D253-494E-356B4999B75E}"/>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4169589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430A1-6164-273F-6315-55F476315E5B}"/>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23B37A5A-CFBA-9154-18BC-B6263DDDF239}"/>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4" name="Footer Placeholder 3">
            <a:extLst>
              <a:ext uri="{FF2B5EF4-FFF2-40B4-BE49-F238E27FC236}">
                <a16:creationId xmlns:a16="http://schemas.microsoft.com/office/drawing/2014/main" id="{298D4EA3-4766-C6E6-6C62-7DF09CA93BFC}"/>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2217FC59-EA0B-7613-6615-9F14B56B592F}"/>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2592427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33CDD1-86F2-25D9-446C-7B906C28D4C9}"/>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3" name="Footer Placeholder 2">
            <a:extLst>
              <a:ext uri="{FF2B5EF4-FFF2-40B4-BE49-F238E27FC236}">
                <a16:creationId xmlns:a16="http://schemas.microsoft.com/office/drawing/2014/main" id="{A28B303D-8134-D768-0A4C-B46A84B5F42A}"/>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32BF198B-0EC4-A0AE-AB06-1FE1D75117ED}"/>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1832849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1359E-2DAE-9B09-38C4-C41C24BBF1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3558B610-C3B1-9BAF-C5BF-8CB683BDE9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FE59C827-1567-E0BD-7126-7390612B03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62EC11-D67B-F4C2-9561-A97161A577D4}"/>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6" name="Footer Placeholder 5">
            <a:extLst>
              <a:ext uri="{FF2B5EF4-FFF2-40B4-BE49-F238E27FC236}">
                <a16:creationId xmlns:a16="http://schemas.microsoft.com/office/drawing/2014/main" id="{338F9AD4-D954-D507-E8B3-10E2348C233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9589071-54DF-55EC-793A-C619AA41944A}"/>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3990873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275BE-AAB6-DEB7-DC63-220CF228BE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5DCA5BB3-B344-E88F-DCA6-EFA1509180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D4E344F4-87F0-AE6E-FA96-447D66E347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818261-7177-DE5D-AC17-66B37B5AAEC1}"/>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6" name="Footer Placeholder 5">
            <a:extLst>
              <a:ext uri="{FF2B5EF4-FFF2-40B4-BE49-F238E27FC236}">
                <a16:creationId xmlns:a16="http://schemas.microsoft.com/office/drawing/2014/main" id="{26728712-5F28-F19D-243A-5EAF67F0DE8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EF78D13-220D-03D7-5D01-15C19F938C3C}"/>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665342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3E9DF-595F-FFE5-00AE-4E8F9FEE33F4}"/>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C1ABD0F3-AE58-8E2A-0498-5E077274DD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A64C353-54F5-9CEC-2556-6C0C7D0C4C19}"/>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5" name="Footer Placeholder 4">
            <a:extLst>
              <a:ext uri="{FF2B5EF4-FFF2-40B4-BE49-F238E27FC236}">
                <a16:creationId xmlns:a16="http://schemas.microsoft.com/office/drawing/2014/main" id="{A627EE1D-FFE7-30B0-92EF-3FC0A129165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CEC5427-E66F-22FD-52DA-755A3DAF6D1C}"/>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3566651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66E307-67F2-384E-8942-36671C154D9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C4A8376F-76DC-4EAE-79F1-2B3FB609ACD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A76F6D4-D6FB-674E-21C1-4BC57D115F5D}"/>
              </a:ext>
            </a:extLst>
          </p:cNvPr>
          <p:cNvSpPr>
            <a:spLocks noGrp="1"/>
          </p:cNvSpPr>
          <p:nvPr>
            <p:ph type="dt" sz="half" idx="10"/>
          </p:nvPr>
        </p:nvSpPr>
        <p:spPr/>
        <p:txBody>
          <a:bodyPr/>
          <a:lstStyle/>
          <a:p>
            <a:fld id="{025FE48E-3823-4244-A113-4E9237AD2FF7}" type="datetimeFigureOut">
              <a:rPr lang="en-IN" smtClean="0"/>
              <a:t>02-12-2024</a:t>
            </a:fld>
            <a:endParaRPr lang="en-IN"/>
          </a:p>
        </p:txBody>
      </p:sp>
      <p:sp>
        <p:nvSpPr>
          <p:cNvPr id="5" name="Footer Placeholder 4">
            <a:extLst>
              <a:ext uri="{FF2B5EF4-FFF2-40B4-BE49-F238E27FC236}">
                <a16:creationId xmlns:a16="http://schemas.microsoft.com/office/drawing/2014/main" id="{6ED6E0BD-7AE7-F342-0F2F-89199E7D772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4E8A87E-A314-CD60-2819-76BEDBA92AAA}"/>
              </a:ext>
            </a:extLst>
          </p:cNvPr>
          <p:cNvSpPr>
            <a:spLocks noGrp="1"/>
          </p:cNvSpPr>
          <p:nvPr>
            <p:ph type="sldNum" sz="quarter" idx="12"/>
          </p:nvPr>
        </p:nvSpPr>
        <p:spPr/>
        <p:txBody>
          <a:bodyPr/>
          <a:lstStyle/>
          <a:p>
            <a:fld id="{536B25DF-E11A-4FEE-9920-904962E80351}" type="slidenum">
              <a:rPr lang="en-IN" smtClean="0"/>
              <a:t>‹#›</a:t>
            </a:fld>
            <a:endParaRPr lang="en-IN"/>
          </a:p>
        </p:txBody>
      </p:sp>
    </p:spTree>
    <p:extLst>
      <p:ext uri="{BB962C8B-B14F-4D97-AF65-F5344CB8AC3E}">
        <p14:creationId xmlns:p14="http://schemas.microsoft.com/office/powerpoint/2010/main" val="2560066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E401288-BC38-DF51-F19A-0E2CD5E557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F09A0E2-9FAE-1CFC-A7D9-319D7C0C25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D6D1B87-AEFE-E49B-95FD-928D11786C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5FE48E-3823-4244-A113-4E9237AD2FF7}" type="datetimeFigureOut">
              <a:rPr lang="en-IN" smtClean="0"/>
              <a:t>02-12-2024</a:t>
            </a:fld>
            <a:endParaRPr lang="en-IN"/>
          </a:p>
        </p:txBody>
      </p:sp>
      <p:sp>
        <p:nvSpPr>
          <p:cNvPr id="5" name="Footer Placeholder 4">
            <a:extLst>
              <a:ext uri="{FF2B5EF4-FFF2-40B4-BE49-F238E27FC236}">
                <a16:creationId xmlns:a16="http://schemas.microsoft.com/office/drawing/2014/main" id="{0F06BF9C-5B2A-06C4-F1C2-06FB8A10CF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F16CBEC4-EBD0-7FC2-7427-F83409BBB2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B25DF-E11A-4FEE-9920-904962E80351}" type="slidenum">
              <a:rPr lang="en-IN" smtClean="0"/>
              <a:t>‹#›</a:t>
            </a:fld>
            <a:endParaRPr lang="en-IN"/>
          </a:p>
        </p:txBody>
      </p:sp>
    </p:spTree>
    <p:extLst>
      <p:ext uri="{BB962C8B-B14F-4D97-AF65-F5344CB8AC3E}">
        <p14:creationId xmlns:p14="http://schemas.microsoft.com/office/powerpoint/2010/main" val="1067238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60FFB992-AD3E-86DD-4724-FE9CA63BBE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35A60085-904F-836D-BFCF-CFD9765043CD}"/>
              </a:ext>
            </a:extLst>
          </p:cNvPr>
          <p:cNvSpPr>
            <a:spLocks noGrp="1"/>
          </p:cNvSpPr>
          <p:nvPr>
            <p:ph type="subTitle" idx="1"/>
          </p:nvPr>
        </p:nvSpPr>
        <p:spPr>
          <a:xfrm>
            <a:off x="318052" y="540786"/>
            <a:ext cx="11396870" cy="1655762"/>
          </a:xfrm>
        </p:spPr>
        <p:txBody>
          <a:bodyPr>
            <a:normAutofit lnSpcReduction="10000"/>
          </a:bodyPr>
          <a:lstStyle/>
          <a:p>
            <a:pPr>
              <a:lnSpc>
                <a:spcPct val="150000"/>
              </a:lnSpc>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IN-VIVO ANALYSIS AND OPTIMIZATION OF DUAL-RELEASE MINITABLETS WITH PROLONGED BOSENTAN AND IMMEDIATE SILDENAFIL CITRATE FOR ENHANCED THERAPEUTIC OUTCOME</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IN" dirty="0"/>
          </a:p>
        </p:txBody>
      </p:sp>
      <p:sp>
        <p:nvSpPr>
          <p:cNvPr id="5" name="TextBox 4">
            <a:extLst>
              <a:ext uri="{FF2B5EF4-FFF2-40B4-BE49-F238E27FC236}">
                <a16:creationId xmlns:a16="http://schemas.microsoft.com/office/drawing/2014/main" id="{B0218D48-4343-7F59-FCA7-0695A34D4B48}"/>
              </a:ext>
            </a:extLst>
          </p:cNvPr>
          <p:cNvSpPr txBox="1"/>
          <p:nvPr/>
        </p:nvSpPr>
        <p:spPr>
          <a:xfrm>
            <a:off x="5830957" y="3720873"/>
            <a:ext cx="6096000" cy="2777042"/>
          </a:xfrm>
          <a:prstGeom prst="rect">
            <a:avLst/>
          </a:prstGeom>
          <a:noFill/>
        </p:spPr>
        <p:txBody>
          <a:bodyPr wrap="square">
            <a:spAutoFit/>
          </a:bodyPr>
          <a:lstStyle/>
          <a:p>
            <a:pPr algn="r">
              <a:lnSpc>
                <a:spcPct val="150000"/>
              </a:lnSpc>
              <a:spcAft>
                <a:spcPts val="1000"/>
              </a:spcAf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Deepak Kumar Sarangi</a:t>
            </a:r>
            <a:r>
              <a:rPr lang="en-IN" sz="1600" baseline="30000"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 Chandra Sekhar Patro</a:t>
            </a:r>
            <a:r>
              <a:rPr lang="en-IN" sz="16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 Ch. Niranjan Patra</a:t>
            </a:r>
            <a:r>
              <a:rPr lang="en-IN" sz="16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IN"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r">
              <a:lnSpc>
                <a:spcPct val="150000"/>
              </a:lnSpc>
              <a:spcAft>
                <a:spcPts val="1000"/>
              </a:spcAf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Nalini </a:t>
            </a:r>
            <a:r>
              <a:rPr lang="en-IN" sz="1600" dirty="0" err="1">
                <a:effectLst/>
                <a:latin typeface="Times New Roman" panose="02020603050405020304" pitchFamily="18" charset="0"/>
                <a:ea typeface="Times New Roman" panose="02020603050405020304" pitchFamily="18" charset="0"/>
                <a:cs typeface="Times New Roman" panose="02020603050405020304" pitchFamily="18" charset="0"/>
              </a:rPr>
              <a:t>Kanta</a:t>
            </a: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 Sahoo</a:t>
            </a:r>
            <a:r>
              <a:rPr lang="en-IN" sz="1600" baseline="30000" dirty="0">
                <a:effectLst/>
                <a:latin typeface="Times New Roman" panose="02020603050405020304" pitchFamily="18" charset="0"/>
                <a:ea typeface="Times New Roman" panose="02020603050405020304" pitchFamily="18" charset="0"/>
                <a:cs typeface="Times New Roman" panose="02020603050405020304" pitchFamily="18" charset="0"/>
              </a:rPr>
              <a:t>4</a:t>
            </a: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algn="r">
              <a:lnSpc>
                <a:spcPct val="150000"/>
              </a:lnSpc>
              <a:spcAft>
                <a:spcPts val="1000"/>
              </a:spcAft>
            </a:pPr>
            <a:r>
              <a:rPr lang="en-IN" sz="1600" baseline="30000" dirty="0">
                <a:effectLst/>
                <a:latin typeface="Times New Roman" panose="02020603050405020304" pitchFamily="18" charset="0"/>
                <a:ea typeface="Times New Roman" panose="02020603050405020304" pitchFamily="18" charset="0"/>
                <a:cs typeface="Times New Roman" panose="02020603050405020304" pitchFamily="18" charset="0"/>
              </a:rPr>
              <a:t>1,2</a:t>
            </a: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Centurion University of Technology &amp; Management, Bhubaneswar, Odisha, India</a:t>
            </a:r>
          </a:p>
          <a:p>
            <a:pPr algn="r">
              <a:lnSpc>
                <a:spcPct val="150000"/>
              </a:lnSpc>
              <a:spcAft>
                <a:spcPts val="1000"/>
              </a:spcAft>
            </a:pPr>
            <a:r>
              <a:rPr lang="en-IN" sz="16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Roland Institute of Pharmaceutical Sciences, </a:t>
            </a:r>
            <a:r>
              <a:rPr lang="en-IN" sz="1600" dirty="0" err="1">
                <a:effectLst/>
                <a:latin typeface="Times New Roman" panose="02020603050405020304" pitchFamily="18" charset="0"/>
                <a:ea typeface="Times New Roman" panose="02020603050405020304" pitchFamily="18" charset="0"/>
                <a:cs typeface="Times New Roman" panose="02020603050405020304" pitchFamily="18" charset="0"/>
              </a:rPr>
              <a:t>Brahmapur</a:t>
            </a: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 Odisha, India</a:t>
            </a:r>
          </a:p>
          <a:p>
            <a:pPr algn="r">
              <a:lnSpc>
                <a:spcPct val="150000"/>
              </a:lnSpc>
              <a:spcAft>
                <a:spcPts val="1000"/>
              </a:spcAft>
            </a:pPr>
            <a:r>
              <a:rPr lang="en-IN" sz="1600" baseline="30000" dirty="0">
                <a:effectLst/>
                <a:latin typeface="Times New Roman" panose="02020603050405020304" pitchFamily="18" charset="0"/>
                <a:ea typeface="Times New Roman" panose="02020603050405020304" pitchFamily="18" charset="0"/>
                <a:cs typeface="Times New Roman" panose="02020603050405020304" pitchFamily="18" charset="0"/>
              </a:rPr>
              <a:t>4</a:t>
            </a: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MIT College of Pharmacy, Moradabad, Uttar Pradesh, India</a:t>
            </a:r>
          </a:p>
        </p:txBody>
      </p:sp>
    </p:spTree>
    <p:extLst>
      <p:ext uri="{BB962C8B-B14F-4D97-AF65-F5344CB8AC3E}">
        <p14:creationId xmlns:p14="http://schemas.microsoft.com/office/powerpoint/2010/main" val="7350188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DAB308F4-36EF-E537-E81E-DCF90FBF46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2DF699A-7340-7DBE-E2BF-989F7AEA310C}"/>
              </a:ext>
            </a:extLst>
          </p:cNvPr>
          <p:cNvSpPr txBox="1"/>
          <p:nvPr/>
        </p:nvSpPr>
        <p:spPr>
          <a:xfrm>
            <a:off x="318053" y="0"/>
            <a:ext cx="11873947"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INTRODUCTION</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8CE0E57D-8847-A5BC-1EE5-E65ACF9863C2}"/>
              </a:ext>
            </a:extLst>
          </p:cNvPr>
          <p:cNvSpPr txBox="1"/>
          <p:nvPr/>
        </p:nvSpPr>
        <p:spPr>
          <a:xfrm>
            <a:off x="318053" y="993125"/>
            <a:ext cx="11741425" cy="586487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D0D0D"/>
                </a:solidFill>
                <a:effectLst/>
                <a:latin typeface="Times New Roman" panose="02020603050405020304" pitchFamily="18" charset="0"/>
                <a:ea typeface="Times New Roman" panose="02020603050405020304" pitchFamily="18" charset="0"/>
              </a:rPr>
              <a:t>Pulmonary arterial hypertension (PAH) represents a condition seldom encountered, marked by unfavourable alterations in the arterial network, resulting in heightened vascular opposition followed by a rise in right ventricular burden and eventual onset of cardiac insufficiency.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Modern therapy consists of a combination of medication regimens that target several biological pathways, including the oxide cyclic guanosine mono phosphate and endothelin and pathways</a:t>
            </a: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This strategy has demonstrated observable improvements in health outcomes and mortality when compared to conventional single-pathway targeted medication</a:t>
            </a: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Three crucial mechanistic pathways the prostacyclin, endothelin, and nitric oxide pathways are recognised for their essential role in the advancement of </a:t>
            </a:r>
            <a:r>
              <a:rPr lang="en-IN" sz="1800" dirty="0" err="1">
                <a:effectLst/>
                <a:latin typeface="Times New Roman" panose="02020603050405020304" pitchFamily="18" charset="0"/>
                <a:ea typeface="Times New Roman" panose="02020603050405020304" pitchFamily="18" charset="0"/>
              </a:rPr>
              <a:t>PAH.</a:t>
            </a:r>
            <a:r>
              <a:rPr lang="en-IN" sz="1800" dirty="0" err="1">
                <a:solidFill>
                  <a:srgbClr val="000000"/>
                </a:solidFill>
                <a:effectLst/>
                <a:latin typeface="Times New Roman" panose="02020603050405020304" pitchFamily="18" charset="0"/>
                <a:ea typeface="Times New Roman" panose="02020603050405020304" pitchFamily="18" charset="0"/>
              </a:rPr>
              <a:t>Therapies</a:t>
            </a:r>
            <a:r>
              <a:rPr lang="en-IN" sz="1800" dirty="0">
                <a:solidFill>
                  <a:srgbClr val="000000"/>
                </a:solidFill>
                <a:effectLst/>
                <a:latin typeface="Times New Roman" panose="02020603050405020304" pitchFamily="18" charset="0"/>
                <a:ea typeface="Times New Roman" panose="02020603050405020304" pitchFamily="18" charset="0"/>
              </a:rPr>
              <a:t> focusing on these pathways are readily accessible. </a:t>
            </a:r>
            <a:endParaRPr lang="en-IN" dirty="0">
              <a:solidFill>
                <a:srgbClr val="000000"/>
              </a:solidFill>
              <a:latin typeface="Times New Roman" panose="02020603050405020304" pitchFamily="18" charset="0"/>
              <a:ea typeface="Times New Roman" panose="02020603050405020304" pitchFamily="18" charset="0"/>
              <a:cs typeface="Kalinga" panose="020B0502040204020203" pitchFamily="34"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Combination therapies addressing multiple pathways offer an enticing approach to PAH treatment, potentially yielding superior long-term outcomes compared to monotherapy.</a:t>
            </a:r>
            <a:endPar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BSN is a </a:t>
            </a:r>
            <a:r>
              <a:rPr lang="en-IN" sz="1800" dirty="0" err="1">
                <a:effectLst/>
                <a:latin typeface="Times New Roman" panose="02020603050405020304" pitchFamily="18" charset="0"/>
                <a:ea typeface="Times New Roman" panose="02020603050405020304" pitchFamily="18" charset="0"/>
              </a:rPr>
              <a:t>groundbreaking</a:t>
            </a:r>
            <a:r>
              <a:rPr lang="en-IN" sz="1800" dirty="0">
                <a:effectLst/>
                <a:latin typeface="Times New Roman" panose="02020603050405020304" pitchFamily="18" charset="0"/>
                <a:ea typeface="Times New Roman" panose="02020603050405020304" pitchFamily="18" charset="0"/>
              </a:rPr>
              <a:t> accomplishment as the first non-peptide ETA and ETB endothelin receptor  antagonist approved for PAH treatment in this particular regimen. </a:t>
            </a:r>
            <a:r>
              <a:rPr lang="en-IN" sz="1800" dirty="0">
                <a:solidFill>
                  <a:srgbClr val="000000"/>
                </a:solidFill>
                <a:effectLst/>
                <a:latin typeface="Times New Roman" panose="02020603050405020304" pitchFamily="18" charset="0"/>
                <a:ea typeface="Times New Roman" panose="02020603050405020304" pitchFamily="18" charset="0"/>
              </a:rPr>
              <a:t>With a half-life of 5 hours and an oral bioavailability of 50%, a controlled-release formulation of </a:t>
            </a:r>
            <a:r>
              <a:rPr lang="en-IN" sz="1800" dirty="0" err="1">
                <a:solidFill>
                  <a:srgbClr val="000000"/>
                </a:solidFill>
                <a:effectLst/>
                <a:latin typeface="Times New Roman" panose="02020603050405020304" pitchFamily="18" charset="0"/>
                <a:ea typeface="Times New Roman" panose="02020603050405020304" pitchFamily="18" charset="0"/>
              </a:rPr>
              <a:t>BSNwould</a:t>
            </a:r>
            <a:r>
              <a:rPr lang="en-IN" sz="1800" dirty="0">
                <a:solidFill>
                  <a:srgbClr val="000000"/>
                </a:solidFill>
                <a:effectLst/>
                <a:latin typeface="Times New Roman" panose="02020603050405020304" pitchFamily="18" charset="0"/>
                <a:ea typeface="Times New Roman" panose="02020603050405020304" pitchFamily="18" charset="0"/>
              </a:rPr>
              <a:t> be preferable.</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1047547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a:extLst>
              <a:ext uri="{FF2B5EF4-FFF2-40B4-BE49-F238E27FC236}">
                <a16:creationId xmlns:a16="http://schemas.microsoft.com/office/drawing/2014/main" id="{23030E94-6605-DD93-2D02-5DEBDA6543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5A910A6-66E6-90E4-0D90-CC812390A02C}"/>
              </a:ext>
            </a:extLst>
          </p:cNvPr>
          <p:cNvSpPr txBox="1"/>
          <p:nvPr/>
        </p:nvSpPr>
        <p:spPr>
          <a:xfrm>
            <a:off x="212035" y="447831"/>
            <a:ext cx="11767930" cy="5962338"/>
          </a:xfrm>
          <a:prstGeom prst="rect">
            <a:avLst/>
          </a:prstGeom>
          <a:noFill/>
        </p:spPr>
        <p:txBody>
          <a:bodyPr wrap="square">
            <a:spAutoFit/>
          </a:bodyPr>
          <a:lstStyle/>
          <a:p>
            <a:pPr marL="285750" indent="-285750" algn="just">
              <a:lnSpc>
                <a:spcPct val="150000"/>
              </a:lnSpc>
              <a:spcAft>
                <a:spcPts val="1000"/>
              </a:spcAft>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This approach would help sustain therapeutic plasma concentrations and, consequently, mitigate potential side effects. SDC, a potent and selective orally active phosphodiesterase type 5 (PDE5) inhibitor, is widely distributed throughout the body, with notably high concentrations observed in the lungs. </a:t>
            </a:r>
          </a:p>
          <a:p>
            <a:pPr marL="285750" indent="-285750" algn="just">
              <a:lnSpc>
                <a:spcPct val="150000"/>
              </a:lnSpc>
              <a:spcAft>
                <a:spcPts val="1000"/>
              </a:spcAft>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Due to its inhibition of phosphodiesterase type 5 (PDE5), </a:t>
            </a:r>
            <a:r>
              <a:rPr lang="en-IN" sz="1800" dirty="0" err="1">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SDCprevents</a:t>
            </a: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 the degradation of cGMP, thereby promoting vascular smooth muscle relaxation and enhancing flow of the blood. This mechanism augments the vasodilatory effects of nitric oxide, leading to improved pulmonary hypertension outcomes.</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285750" indent="-285750" algn="just">
              <a:lnSpc>
                <a:spcPct val="150000"/>
              </a:lnSpc>
              <a:spcAft>
                <a:spcPts val="1000"/>
              </a:spcAft>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The objective of the current investigation is to integrate BSN and SDC into a MT encapsulation system for the management of PAH. </a:t>
            </a:r>
          </a:p>
          <a:p>
            <a:pPr marL="285750" indent="-285750" algn="just">
              <a:lnSpc>
                <a:spcPct val="150000"/>
              </a:lnSpc>
              <a:spcAft>
                <a:spcPts val="1000"/>
              </a:spcAft>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Utilizing combination therapy would aid in reducing pulmonary hypertension by antagonizing dual receptors and enhancing vasodilation of the pulmonary arteries. Such therapy is beneficial for patients who have not responded adequately to mono therapy.</a:t>
            </a:r>
          </a:p>
          <a:p>
            <a:pPr marL="285750" indent="-285750" algn="just">
              <a:lnSpc>
                <a:spcPct val="150000"/>
              </a:lnSpc>
              <a:spcAft>
                <a:spcPts val="1000"/>
              </a:spcAft>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 This therapeutic approach not only decreases dosing frequency but also mitigates side effects, thereby improving patient compliance.</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938872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829EB371-2A6A-3ABA-8F13-6F3D71A8B4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23998C7-A139-5DA8-8B03-5391C2F7DA50}"/>
              </a:ext>
            </a:extLst>
          </p:cNvPr>
          <p:cNvSpPr txBox="1"/>
          <p:nvPr/>
        </p:nvSpPr>
        <p:spPr>
          <a:xfrm>
            <a:off x="251790" y="417658"/>
            <a:ext cx="11396869"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LITRETURE REVIEW</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471342AE-8260-3CE2-0626-2639D98D5000}"/>
              </a:ext>
            </a:extLst>
          </p:cNvPr>
          <p:cNvSpPr txBox="1"/>
          <p:nvPr/>
        </p:nvSpPr>
        <p:spPr>
          <a:xfrm>
            <a:off x="251790" y="1480536"/>
            <a:ext cx="11595653" cy="5162119"/>
          </a:xfrm>
          <a:prstGeom prst="rect">
            <a:avLst/>
          </a:prstGeom>
          <a:noFill/>
        </p:spPr>
        <p:txBody>
          <a:bodyPr wrap="square">
            <a:spAutoFit/>
          </a:bodyPr>
          <a:lstStyle/>
          <a:p>
            <a:pPr marL="285750" indent="-285750" algn="just">
              <a:lnSpc>
                <a:spcPct val="150000"/>
              </a:lnSpc>
              <a:spcAft>
                <a:spcPts val="1000"/>
              </a:spcAft>
              <a:buFont typeface="Courier New" panose="02070309020205020404" pitchFamily="49" charset="0"/>
              <a:buChar char="o"/>
            </a:pP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Naeije</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et al., 2022, Pulmonary arterial hypertension (PAH) is a rare yet severe condition marked by adverse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remodeling</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of the pulmonary arterial tree, leading to elevated vascular resistance and increased right ventricular afterload, ultimately progressing to heart failure. The disease's nonspecific symptoms and limited awareness of its pathology contribute to delayed diagnosis and treatment, which worsen the prognosis. Recent guidelines emphasize the importance of timely differential diagnosis to distinguish PAH from other types of pulmonary hypertension and advocate treatment tailored to the patient's mortality risk. Advances in diagnostic methods, the development of novel treatments, and the establishment of specialized PAH referral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centers</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have collectively enhanced both the prognosis and quality of life for PAH patients.</a:t>
            </a:r>
          </a:p>
          <a:p>
            <a:pPr marL="285750" indent="-285750" algn="just">
              <a:lnSpc>
                <a:spcPct val="150000"/>
              </a:lnSpc>
              <a:spcAft>
                <a:spcPts val="1000"/>
              </a:spcAft>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Fatima et. al 2018 Pulmonary arterial hypertension (PAH) is a rare and life-threatening disease characterized by adverse </a:t>
            </a:r>
            <a:r>
              <a:rPr lang="en-IN" sz="1800" dirty="0" err="1">
                <a:effectLst/>
                <a:latin typeface="Times New Roman" panose="02020603050405020304" pitchFamily="18" charset="0"/>
                <a:ea typeface="Times New Roman" panose="02020603050405020304" pitchFamily="18" charset="0"/>
              </a:rPr>
              <a:t>remodeling</a:t>
            </a:r>
            <a:r>
              <a:rPr lang="en-IN" sz="1800" dirty="0">
                <a:effectLst/>
                <a:latin typeface="Times New Roman" panose="02020603050405020304" pitchFamily="18" charset="0"/>
                <a:ea typeface="Times New Roman" panose="02020603050405020304" pitchFamily="18" charset="0"/>
              </a:rPr>
              <a:t> of the pulmonary arterial tree, which increases vascular resistance and right ventricular afterload, ultimately leading to heart failure. Diagnosis is often delayed due to nonspecific symptoms and limited awareness of the disease, resulting in poor prognosis. Current guidelines emphasize early differential diagnosis from other forms of pulmonary hypertension and recommend treatments based on mortality risk assessment. </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3597136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6414EBF9-8E7E-9BD2-1955-8CE6834967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679038A-43B3-2762-1A79-F6D1B40A0A35}"/>
              </a:ext>
            </a:extLst>
          </p:cNvPr>
          <p:cNvSpPr txBox="1"/>
          <p:nvPr/>
        </p:nvSpPr>
        <p:spPr>
          <a:xfrm>
            <a:off x="298173" y="888112"/>
            <a:ext cx="11595653" cy="2540888"/>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Xu, C., et al. 2022 Gut microbes play a critical role in human health, with orally ingested probiotics effectively enhancing intestinal microbial balance. However, the harsh environment of the digestive tract poses challenges for probiotic viability. Probiotic encapsulation technology offers a promising solution, although traditional methods face limitations, including sensitivity to extreme temperatures and difficulty in achieving optimal microcapsule sizes. Advances in encapsulation technology now range from bulk probiotic encapsulation using nanofibers and nanoparticles to innovative nano “</a:t>
            </a:r>
            <a:r>
              <a:rPr lang="en-IN" sz="1800" dirty="0" err="1">
                <a:effectLst/>
                <a:latin typeface="Times New Roman" panose="02020603050405020304" pitchFamily="18" charset="0"/>
                <a:ea typeface="Times New Roman" panose="02020603050405020304" pitchFamily="18" charset="0"/>
              </a:rPr>
              <a:t>armor</a:t>
            </a:r>
            <a:r>
              <a:rPr lang="en-IN" sz="1800" dirty="0">
                <a:effectLst/>
                <a:latin typeface="Times New Roman" panose="02020603050405020304" pitchFamily="18" charset="0"/>
                <a:ea typeface="Times New Roman" panose="02020603050405020304" pitchFamily="18" charset="0"/>
              </a:rPr>
              <a:t>” coatings that protect individual probiotics through biofilm and nanocoating techniques. </a:t>
            </a:r>
            <a:endParaRPr lang="en-IN" dirty="0"/>
          </a:p>
        </p:txBody>
      </p:sp>
    </p:spTree>
    <p:extLst>
      <p:ext uri="{BB962C8B-B14F-4D97-AF65-F5344CB8AC3E}">
        <p14:creationId xmlns:p14="http://schemas.microsoft.com/office/powerpoint/2010/main" val="3602713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501B24B3-BC4D-B387-5EC3-5B02A77549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7EC588C-930D-A934-54B8-707D48DF5B9A}"/>
              </a:ext>
            </a:extLst>
          </p:cNvPr>
          <p:cNvSpPr txBox="1"/>
          <p:nvPr/>
        </p:nvSpPr>
        <p:spPr>
          <a:xfrm>
            <a:off x="238539" y="171202"/>
            <a:ext cx="11569148"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RESEARCH METHODOLOGY</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DE7B1E92-45C9-F3C7-49F3-EE62A2FE6544}"/>
              </a:ext>
            </a:extLst>
          </p:cNvPr>
          <p:cNvSpPr txBox="1"/>
          <p:nvPr/>
        </p:nvSpPr>
        <p:spPr>
          <a:xfrm>
            <a:off x="371061" y="1247210"/>
            <a:ext cx="11714922" cy="5126019"/>
          </a:xfrm>
          <a:prstGeom prst="rect">
            <a:avLst/>
          </a:prstGeom>
          <a:noFill/>
        </p:spPr>
        <p:txBody>
          <a:bodyPr wrap="square">
            <a:spAutoFit/>
          </a:bodyPr>
          <a:lstStyle/>
          <a:p>
            <a:pPr marL="285750" indent="-285750" algn="just">
              <a:lnSpc>
                <a:spcPct val="150000"/>
              </a:lnSpc>
              <a:spcAft>
                <a:spcPts val="1000"/>
              </a:spcAft>
              <a:buFont typeface="Wingdings" panose="05000000000000000000" pitchFamily="2" charset="2"/>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BSN and SDC underwent analysis via FT-IR (IR Affinity-1, Shimadzu, Japan) both individually and in conjunction with their respective polymers and also with their respective super disintegrating agent. </a:t>
            </a:r>
          </a:p>
          <a:p>
            <a:pPr marL="285750" indent="-285750" algn="just">
              <a:lnSpc>
                <a:spcPct val="150000"/>
              </a:lnSpc>
              <a:spcAft>
                <a:spcPts val="1000"/>
              </a:spcAft>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 MTs prepared underwent various physicochemical tests to assess their pharmaceutical quality, including measurements of weight, thickness, hardness, and friability. Initially, a sample of 20 MTs was randomly selected for weight measurement using an analytical balance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Wensar</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High Precision Balance PGB -200). </a:t>
            </a:r>
          </a:p>
          <a:p>
            <a:pPr marL="285750" indent="-285750" algn="just">
              <a:lnSpc>
                <a:spcPct val="150000"/>
              </a:lnSpc>
              <a:spcAft>
                <a:spcPts val="1000"/>
              </a:spcAft>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Subsequently, the diameter, thickness, and hardness variations were determined using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Pharmatron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M50 multi-test instrument. </a:t>
            </a:r>
          </a:p>
          <a:p>
            <a:pPr marL="285750" indent="-285750" algn="just">
              <a:lnSpc>
                <a:spcPct val="150000"/>
              </a:lnSpc>
              <a:spcAft>
                <a:spcPts val="1000"/>
              </a:spcAft>
              <a:buFont typeface="Wingdings" panose="05000000000000000000" pitchFamily="2" charset="2"/>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All the MTs are evaluated according to the specified evaluation parameters. The prepared SDC FRMTs and BSN PRMTs underwent an in vitro dissolution study using USP Type 2 equipment.</a:t>
            </a:r>
          </a:p>
          <a:p>
            <a:pPr marL="285750" indent="-285750" algn="just">
              <a:lnSpc>
                <a:spcPct val="150000"/>
              </a:lnSpc>
              <a:spcAft>
                <a:spcPts val="1000"/>
              </a:spcAft>
              <a:buFont typeface="Wingdings" panose="05000000000000000000" pitchFamily="2" charset="2"/>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The time intervals for sampling were set differently for SDC FRMTs at 5, 10, 15, 30,45 and 60 minutes and for BSN PRMTs at 1, 3, 6, 9, 12, 15, 18, and 24 hours. </a:t>
            </a:r>
          </a:p>
        </p:txBody>
      </p:sp>
    </p:spTree>
    <p:extLst>
      <p:ext uri="{BB962C8B-B14F-4D97-AF65-F5344CB8AC3E}">
        <p14:creationId xmlns:p14="http://schemas.microsoft.com/office/powerpoint/2010/main" val="1561705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a:extLst>
              <a:ext uri="{FF2B5EF4-FFF2-40B4-BE49-F238E27FC236}">
                <a16:creationId xmlns:a16="http://schemas.microsoft.com/office/drawing/2014/main" id="{100E67E6-E399-F72B-A863-645CCDE92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38C08A5-3795-B80A-47C9-5605E89E496F}"/>
              </a:ext>
            </a:extLst>
          </p:cNvPr>
          <p:cNvSpPr txBox="1"/>
          <p:nvPr/>
        </p:nvSpPr>
        <p:spPr>
          <a:xfrm>
            <a:off x="318053" y="752062"/>
            <a:ext cx="11158330" cy="3623043"/>
          </a:xfrm>
          <a:prstGeom prst="rect">
            <a:avLst/>
          </a:prstGeom>
          <a:noFill/>
        </p:spPr>
        <p:txBody>
          <a:bodyPr wrap="square">
            <a:spAutoFit/>
          </a:bodyPr>
          <a:lstStyle/>
          <a:p>
            <a:pPr marL="285750" indent="-285750" algn="just">
              <a:lnSpc>
                <a:spcPct val="150000"/>
              </a:lnSpc>
              <a:spcAft>
                <a:spcPts val="1000"/>
              </a:spcAft>
              <a:buFont typeface="Wingdings" panose="05000000000000000000" pitchFamily="2" charset="2"/>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The medium of the dissolution was taken as </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simulated gastric fluid having pH 1.2 (without enzyme)</a:t>
            </a: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 </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 dissolution jar was refilled with 5 mL of new media after testing samples were removed in 5 mL aliquots to maintain the sink condition. </a:t>
            </a:r>
          </a:p>
          <a:p>
            <a:pPr marL="285750" indent="-285750" algn="just">
              <a:lnSpc>
                <a:spcPct val="150000"/>
              </a:lnSpc>
              <a:spcAft>
                <a:spcPts val="1000"/>
              </a:spcAft>
              <a:buFont typeface="Wingdings" panose="05000000000000000000" pitchFamily="2" charset="2"/>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The Institutional Animal Ethical Committee sanctioned the research on assessing SDC and BSN in </a:t>
            </a:r>
            <a:r>
              <a:rPr lang="en-IN" sz="1800" dirty="0" err="1">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wister</a:t>
            </a: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 rat blood serum, utilizing UFLC method.</a:t>
            </a:r>
          </a:p>
          <a:p>
            <a:pPr marL="285750" indent="-285750" algn="just">
              <a:lnSpc>
                <a:spcPct val="150000"/>
              </a:lnSpc>
              <a:spcAft>
                <a:spcPts val="1000"/>
              </a:spcAft>
              <a:buFont typeface="Wingdings" panose="05000000000000000000" pitchFamily="2" charset="2"/>
              <a:buChar char="§"/>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 For analysis, a system was employed employing a mixture of HPLC grade methanol and phosphate buffer (20mM, pH 4.4) in a ratio of 75:25, which underwent filtration and degassing using a 0.22-μm nylon membrane filter prior to use.</a:t>
            </a:r>
          </a:p>
        </p:txBody>
      </p:sp>
    </p:spTree>
    <p:extLst>
      <p:ext uri="{BB962C8B-B14F-4D97-AF65-F5344CB8AC3E}">
        <p14:creationId xmlns:p14="http://schemas.microsoft.com/office/powerpoint/2010/main" val="1028910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8CEE30DA-60F5-0B26-B6B8-9FE295A1D1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6AD63E3-E280-D0F3-E044-742993616227}"/>
              </a:ext>
            </a:extLst>
          </p:cNvPr>
          <p:cNvSpPr txBox="1"/>
          <p:nvPr/>
        </p:nvSpPr>
        <p:spPr>
          <a:xfrm>
            <a:off x="410817" y="457415"/>
            <a:ext cx="11370365"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RESULT AND DISCUSSIONS</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D744F8D7-8406-DD10-6B78-6E53727F5932}"/>
              </a:ext>
            </a:extLst>
          </p:cNvPr>
          <p:cNvSpPr txBox="1"/>
          <p:nvPr/>
        </p:nvSpPr>
        <p:spPr>
          <a:xfrm>
            <a:off x="516835" y="1782205"/>
            <a:ext cx="11264347" cy="461838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FTIR study confirms the purity of the sildenafil citrate and </a:t>
            </a:r>
            <a:r>
              <a:rPr lang="en-IN" sz="1800" dirty="0" err="1">
                <a:effectLst/>
                <a:latin typeface="Times New Roman" panose="02020603050405020304" pitchFamily="18" charset="0"/>
                <a:ea typeface="Times New Roman" panose="02020603050405020304" pitchFamily="18" charset="0"/>
              </a:rPr>
              <a:t>bosentan</a:t>
            </a:r>
            <a:r>
              <a:rPr lang="en-IN" sz="1800" dirty="0">
                <a:effectLst/>
                <a:latin typeface="Times New Roman" panose="02020603050405020304" pitchFamily="18" charset="0"/>
                <a:ea typeface="Times New Roman" panose="02020603050405020304" pitchFamily="18" charset="0"/>
              </a:rPr>
              <a:t>. By using the pure drug total 18 numbers of MT formulations has been prepared. </a:t>
            </a:r>
          </a:p>
          <a:p>
            <a:pPr marL="285750" indent="-285750" algn="just">
              <a:lnSpc>
                <a:spcPct val="150000"/>
              </a:lnSpc>
              <a:buFont typeface="Wingdings" panose="05000000000000000000" pitchFamily="2" charset="2"/>
              <a:buChar char="q"/>
            </a:pPr>
            <a:r>
              <a:rPr lang="en-IN" sz="1800" dirty="0">
                <a:solidFill>
                  <a:srgbClr val="000000"/>
                </a:solidFill>
                <a:effectLst/>
                <a:latin typeface="Times New Roman" panose="02020603050405020304" pitchFamily="18" charset="0"/>
                <a:ea typeface="Times New Roman" panose="02020603050405020304" pitchFamily="18" charset="0"/>
              </a:rPr>
              <a:t>The FT-IR for the final formulation of SDC and BSN did not exhibit any major deviation in the absorption bands of pure drugs. Hence it confirms that the drug and excipients are compatible.</a:t>
            </a:r>
          </a:p>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For the preparation of </a:t>
            </a:r>
            <a:r>
              <a:rPr lang="en-IN" sz="1800" dirty="0">
                <a:solidFill>
                  <a:srgbClr val="000000"/>
                </a:solidFill>
                <a:effectLst/>
                <a:latin typeface="Times New Roman" panose="02020603050405020304" pitchFamily="18" charset="0"/>
                <a:ea typeface="Times New Roman" panose="02020603050405020304" pitchFamily="18" charset="0"/>
              </a:rPr>
              <a:t>sildenafil citrate </a:t>
            </a:r>
            <a:r>
              <a:rPr lang="en-IN" sz="1800" dirty="0" err="1">
                <a:solidFill>
                  <a:srgbClr val="000000"/>
                </a:solidFill>
                <a:effectLst/>
                <a:latin typeface="Times New Roman" panose="02020603050405020304" pitchFamily="18" charset="0"/>
                <a:ea typeface="Times New Roman" panose="02020603050405020304" pitchFamily="18" charset="0"/>
              </a:rPr>
              <a:t>FRMTsdifferent</a:t>
            </a:r>
            <a:r>
              <a:rPr lang="en-IN" sz="1800" dirty="0">
                <a:solidFill>
                  <a:srgbClr val="000000"/>
                </a:solidFill>
                <a:effectLst/>
                <a:latin typeface="Times New Roman" panose="02020603050405020304" pitchFamily="18" charset="0"/>
                <a:ea typeface="Times New Roman" panose="02020603050405020304" pitchFamily="18" charset="0"/>
              </a:rPr>
              <a:t> types of </a:t>
            </a:r>
            <a:r>
              <a:rPr lang="en-IN" sz="1800" dirty="0" err="1">
                <a:solidFill>
                  <a:srgbClr val="000000"/>
                </a:solidFill>
                <a:effectLst/>
                <a:latin typeface="Times New Roman" panose="02020603050405020304" pitchFamily="18" charset="0"/>
                <a:ea typeface="Times New Roman" panose="02020603050405020304" pitchFamily="18" charset="0"/>
              </a:rPr>
              <a:t>superdisintegrants</a:t>
            </a:r>
            <a:r>
              <a:rPr lang="en-IN" sz="1800" dirty="0">
                <a:solidFill>
                  <a:srgbClr val="000000"/>
                </a:solidFill>
                <a:effectLst/>
                <a:latin typeface="Times New Roman" panose="02020603050405020304" pitchFamily="18" charset="0"/>
                <a:ea typeface="Times New Roman" panose="02020603050405020304" pitchFamily="18" charset="0"/>
              </a:rPr>
              <a:t> are used. For SD1 to SD3 formulation 1% to 5% of sodium starch glycollate has been used, for SD4 to SD6 and SD7 to SD9 same percentage of magnesium silicate </a:t>
            </a:r>
            <a:r>
              <a:rPr lang="en-IN" sz="1800" dirty="0" err="1">
                <a:solidFill>
                  <a:srgbClr val="000000"/>
                </a:solidFill>
                <a:effectLst/>
                <a:latin typeface="Times New Roman" panose="02020603050405020304" pitchFamily="18" charset="0"/>
                <a:ea typeface="Times New Roman" panose="02020603050405020304" pitchFamily="18" charset="0"/>
              </a:rPr>
              <a:t>andcrosslinked</a:t>
            </a:r>
            <a:r>
              <a:rPr lang="en-IN" sz="1800" dirty="0">
                <a:solidFill>
                  <a:srgbClr val="000000"/>
                </a:solidFill>
                <a:effectLst/>
                <a:latin typeface="Times New Roman" panose="02020603050405020304" pitchFamily="18" charset="0"/>
                <a:ea typeface="Times New Roman" panose="02020603050405020304" pitchFamily="18" charset="0"/>
              </a:rPr>
              <a:t> PVP are used respectively.</a:t>
            </a:r>
          </a:p>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The use of </a:t>
            </a:r>
            <a:r>
              <a:rPr lang="en-IN" sz="1800" dirty="0" err="1">
                <a:effectLst/>
                <a:latin typeface="Times New Roman" panose="02020603050405020304" pitchFamily="18" charset="0"/>
                <a:ea typeface="Times New Roman" panose="02020603050405020304" pitchFamily="18" charset="0"/>
              </a:rPr>
              <a:t>superdisintegrants</a:t>
            </a:r>
            <a:r>
              <a:rPr lang="en-IN" sz="1800" dirty="0">
                <a:effectLst/>
                <a:latin typeface="Times New Roman" panose="02020603050405020304" pitchFamily="18" charset="0"/>
                <a:ea typeface="Times New Roman" panose="02020603050405020304" pitchFamily="18" charset="0"/>
              </a:rPr>
              <a:t> in the concentration range of 1 to 5% in the formulation of MTs is justified by several factors that contribute to the effectiveness and efficiency of </a:t>
            </a:r>
            <a:r>
              <a:rPr lang="en-IN" sz="1800" dirty="0" err="1">
                <a:effectLst/>
                <a:latin typeface="Times New Roman" panose="02020603050405020304" pitchFamily="18" charset="0"/>
                <a:ea typeface="Times New Roman" panose="02020603050405020304" pitchFamily="18" charset="0"/>
              </a:rPr>
              <a:t>MTs.Superdisintegrants</a:t>
            </a:r>
            <a:r>
              <a:rPr lang="en-IN" sz="1800" dirty="0">
                <a:effectLst/>
                <a:latin typeface="Times New Roman" panose="02020603050405020304" pitchFamily="18" charset="0"/>
                <a:ea typeface="Times New Roman" panose="02020603050405020304" pitchFamily="18" charset="0"/>
              </a:rPr>
              <a:t> speed accelerate the breakdown of tablets into smaller pieces, which is necessary for the drugs to dissolve and absorb more quickly. </a:t>
            </a:r>
          </a:p>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These are cost-effective while retaining their efficacy since they are very effective even at low concentrations. </a:t>
            </a:r>
            <a:endParaRPr lang="en-IN" dirty="0"/>
          </a:p>
        </p:txBody>
      </p:sp>
    </p:spTree>
    <p:extLst>
      <p:ext uri="{BB962C8B-B14F-4D97-AF65-F5344CB8AC3E}">
        <p14:creationId xmlns:p14="http://schemas.microsoft.com/office/powerpoint/2010/main" val="1318931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a:extLst>
              <a:ext uri="{FF2B5EF4-FFF2-40B4-BE49-F238E27FC236}">
                <a16:creationId xmlns:a16="http://schemas.microsoft.com/office/drawing/2014/main" id="{F3AD86F1-4F13-1A69-4909-9ED25610C5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5785670-C14B-66AA-5274-46E2ADBE10F1}"/>
              </a:ext>
            </a:extLst>
          </p:cNvPr>
          <p:cNvSpPr txBox="1"/>
          <p:nvPr/>
        </p:nvSpPr>
        <p:spPr>
          <a:xfrm>
            <a:off x="251789" y="403334"/>
            <a:ext cx="11317357" cy="5864875"/>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The range offers flexibility in attaining the intended disintegration time and drug release profile by allowing modifications based on the particular drug and formulation requirements.</a:t>
            </a:r>
          </a:p>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The concentration range of 1 to 5% for </a:t>
            </a:r>
            <a:r>
              <a:rPr lang="en-IN" sz="1800" dirty="0" err="1">
                <a:effectLst/>
                <a:latin typeface="Times New Roman" panose="02020603050405020304" pitchFamily="18" charset="0"/>
                <a:ea typeface="Times New Roman" panose="02020603050405020304" pitchFamily="18" charset="0"/>
              </a:rPr>
              <a:t>superdisintegrants</a:t>
            </a:r>
            <a:r>
              <a:rPr lang="en-IN" sz="1800" dirty="0">
                <a:effectLst/>
                <a:latin typeface="Times New Roman" panose="02020603050405020304" pitchFamily="18" charset="0"/>
                <a:ea typeface="Times New Roman" panose="02020603050405020304" pitchFamily="18" charset="0"/>
              </a:rPr>
              <a:t> in MTs is a balance between efficacy, cost, and compatibility, which is crucial for the successful development of MTs that meet therapeutic needs and enhance patient adherence to medication regimens. </a:t>
            </a:r>
          </a:p>
          <a:p>
            <a:pPr marL="285750" indent="-285750" algn="just">
              <a:lnSpc>
                <a:spcPct val="150000"/>
              </a:lnSpc>
              <a:buFont typeface="Wingdings" panose="05000000000000000000" pitchFamily="2" charset="2"/>
              <a:buChar char="q"/>
            </a:pPr>
            <a:r>
              <a:rPr lang="en-IN" sz="1800" dirty="0">
                <a:solidFill>
                  <a:srgbClr val="000000"/>
                </a:solidFill>
                <a:effectLst/>
                <a:latin typeface="Times New Roman" panose="02020603050405020304" pitchFamily="18" charset="0"/>
                <a:ea typeface="Times New Roman" panose="02020603050405020304" pitchFamily="18" charset="0"/>
              </a:rPr>
              <a:t>The rats were administered MTs orally, with each group receiving specific doses of SDC and BSN. Blood samples were collected at predetermined time intervals post-administration to assess drug concentration levels in the serum. </a:t>
            </a:r>
          </a:p>
          <a:p>
            <a:pPr marL="285750" indent="-285750" algn="just">
              <a:lnSpc>
                <a:spcPct val="150000"/>
              </a:lnSpc>
              <a:buFont typeface="Wingdings" panose="05000000000000000000" pitchFamily="2" charset="2"/>
              <a:buChar char="q"/>
            </a:pPr>
            <a:r>
              <a:rPr lang="en-IN" sz="1800" dirty="0">
                <a:solidFill>
                  <a:srgbClr val="000000"/>
                </a:solidFill>
                <a:effectLst/>
                <a:latin typeface="Times New Roman" panose="02020603050405020304" pitchFamily="18" charset="0"/>
                <a:ea typeface="Times New Roman" panose="02020603050405020304" pitchFamily="18" charset="0"/>
              </a:rPr>
              <a:t>Blood samples were collected via the tail vein and processed meticulously to obtain plasma samples for analysis. Proper handling procedures, including centrifugation and storage at appropriate temperatures, were followed to maintain sample integrity. </a:t>
            </a:r>
          </a:p>
          <a:p>
            <a:pPr marL="285750" indent="-285750" algn="just">
              <a:lnSpc>
                <a:spcPct val="150000"/>
              </a:lnSpc>
              <a:buFont typeface="Wingdings" panose="05000000000000000000" pitchFamily="2" charset="2"/>
              <a:buChar char="q"/>
            </a:pPr>
            <a:r>
              <a:rPr lang="en-IN" sz="1800" dirty="0">
                <a:solidFill>
                  <a:srgbClr val="000000"/>
                </a:solidFill>
                <a:effectLst/>
                <a:latin typeface="Times New Roman" panose="02020603050405020304" pitchFamily="18" charset="0"/>
                <a:ea typeface="Times New Roman" panose="02020603050405020304" pitchFamily="18" charset="0"/>
              </a:rPr>
              <a:t>The collected samples were analyzed using validated methods to determine the concentration of SDC and BSN in the serum over time. </a:t>
            </a:r>
          </a:p>
          <a:p>
            <a:pPr marL="285750" indent="-285750" algn="just">
              <a:lnSpc>
                <a:spcPct val="150000"/>
              </a:lnSpc>
              <a:buFont typeface="Wingdings" panose="05000000000000000000" pitchFamily="2" charset="2"/>
              <a:buChar char="q"/>
            </a:pPr>
            <a:r>
              <a:rPr lang="en-IN" sz="1800" dirty="0">
                <a:solidFill>
                  <a:srgbClr val="000000"/>
                </a:solidFill>
                <a:effectLst/>
                <a:latin typeface="Times New Roman" panose="02020603050405020304" pitchFamily="18" charset="0"/>
                <a:ea typeface="Times New Roman" panose="02020603050405020304" pitchFamily="18" charset="0"/>
              </a:rPr>
              <a:t>The obtained data are shows maximum concentration will be 15602</a:t>
            </a:r>
            <a:r>
              <a:rPr lang="en-IN" sz="1800" dirty="0">
                <a:effectLst/>
                <a:latin typeface="Times New Roman" panose="02020603050405020304" pitchFamily="18" charset="0"/>
                <a:ea typeface="Times New Roman" panose="02020603050405020304" pitchFamily="18" charset="0"/>
              </a:rPr>
              <a:t>±212.12 and 14323±321.29 for both  SDC FRMTs and BSN PRMTs respectively. </a:t>
            </a:r>
            <a:endParaRPr lang="en-IN" dirty="0"/>
          </a:p>
        </p:txBody>
      </p:sp>
    </p:spTree>
    <p:extLst>
      <p:ext uri="{BB962C8B-B14F-4D97-AF65-F5344CB8AC3E}">
        <p14:creationId xmlns:p14="http://schemas.microsoft.com/office/powerpoint/2010/main" val="1298780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48+ Free Powerpoint Backgrounds">
            <a:extLst>
              <a:ext uri="{FF2B5EF4-FFF2-40B4-BE49-F238E27FC236}">
                <a16:creationId xmlns:a16="http://schemas.microsoft.com/office/drawing/2014/main" id="{3496AFCD-10AB-D67C-41F1-CF0A6305EF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8BBBC3F-2BB1-86CD-B50B-4DA6685ADBD3}"/>
              </a:ext>
            </a:extLst>
          </p:cNvPr>
          <p:cNvSpPr txBox="1"/>
          <p:nvPr/>
        </p:nvSpPr>
        <p:spPr>
          <a:xfrm>
            <a:off x="728870" y="467661"/>
            <a:ext cx="4532243" cy="463397"/>
          </a:xfrm>
          <a:prstGeom prst="rect">
            <a:avLst/>
          </a:prstGeom>
          <a:noFill/>
        </p:spPr>
        <p:txBody>
          <a:bodyPr wrap="square">
            <a:spAutoFit/>
          </a:bodyPr>
          <a:lstStyle/>
          <a:p>
            <a:pPr algn="just">
              <a:lnSpc>
                <a:spcPct val="150000"/>
              </a:lnSpc>
              <a:spcAft>
                <a:spcPts val="1000"/>
              </a:spcAft>
            </a:pPr>
            <a:r>
              <a:rPr lang="en-IN" sz="1800" b="1" dirty="0">
                <a:effectLst/>
                <a:latin typeface="Times New Roman" panose="02020603050405020304" pitchFamily="18" charset="0"/>
                <a:ea typeface="Times New Roman" panose="02020603050405020304" pitchFamily="18" charset="0"/>
                <a:cs typeface="Kalinga" panose="020B0502040204020203" pitchFamily="34" charset="0"/>
              </a:rPr>
              <a:t>Table 1</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Formulation of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Bosentan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PRMTs</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graphicFrame>
        <p:nvGraphicFramePr>
          <p:cNvPr id="4" name="Table 3">
            <a:extLst>
              <a:ext uri="{FF2B5EF4-FFF2-40B4-BE49-F238E27FC236}">
                <a16:creationId xmlns:a16="http://schemas.microsoft.com/office/drawing/2014/main" id="{2E1A1107-0E57-382A-2319-855462B74ECF}"/>
              </a:ext>
            </a:extLst>
          </p:cNvPr>
          <p:cNvGraphicFramePr>
            <a:graphicFrameLocks noGrp="1"/>
          </p:cNvGraphicFramePr>
          <p:nvPr>
            <p:extLst>
              <p:ext uri="{D42A27DB-BD31-4B8C-83A1-F6EECF244321}">
                <p14:modId xmlns:p14="http://schemas.microsoft.com/office/powerpoint/2010/main" val="1522893420"/>
              </p:ext>
            </p:extLst>
          </p:nvPr>
        </p:nvGraphicFramePr>
        <p:xfrm>
          <a:off x="410693" y="1418049"/>
          <a:ext cx="5102213" cy="5275446"/>
        </p:xfrm>
        <a:graphic>
          <a:graphicData uri="http://schemas.openxmlformats.org/drawingml/2006/table">
            <a:tbl>
              <a:tblPr firstRow="1" firstCol="1" bandRow="1">
                <a:tableStyleId>{5C22544A-7EE6-4342-B048-85BDC9FD1C3A}</a:tableStyleId>
              </a:tblPr>
              <a:tblGrid>
                <a:gridCol w="1001773">
                  <a:extLst>
                    <a:ext uri="{9D8B030D-6E8A-4147-A177-3AD203B41FA5}">
                      <a16:colId xmlns:a16="http://schemas.microsoft.com/office/drawing/2014/main" val="2033648632"/>
                    </a:ext>
                  </a:extLst>
                </a:gridCol>
                <a:gridCol w="459494">
                  <a:extLst>
                    <a:ext uri="{9D8B030D-6E8A-4147-A177-3AD203B41FA5}">
                      <a16:colId xmlns:a16="http://schemas.microsoft.com/office/drawing/2014/main" val="3183461414"/>
                    </a:ext>
                  </a:extLst>
                </a:gridCol>
                <a:gridCol w="459494">
                  <a:extLst>
                    <a:ext uri="{9D8B030D-6E8A-4147-A177-3AD203B41FA5}">
                      <a16:colId xmlns:a16="http://schemas.microsoft.com/office/drawing/2014/main" val="4038410682"/>
                    </a:ext>
                  </a:extLst>
                </a:gridCol>
                <a:gridCol w="459494">
                  <a:extLst>
                    <a:ext uri="{9D8B030D-6E8A-4147-A177-3AD203B41FA5}">
                      <a16:colId xmlns:a16="http://schemas.microsoft.com/office/drawing/2014/main" val="1448859555"/>
                    </a:ext>
                  </a:extLst>
                </a:gridCol>
                <a:gridCol w="459494">
                  <a:extLst>
                    <a:ext uri="{9D8B030D-6E8A-4147-A177-3AD203B41FA5}">
                      <a16:colId xmlns:a16="http://schemas.microsoft.com/office/drawing/2014/main" val="2770772017"/>
                    </a:ext>
                  </a:extLst>
                </a:gridCol>
                <a:gridCol w="459494">
                  <a:extLst>
                    <a:ext uri="{9D8B030D-6E8A-4147-A177-3AD203B41FA5}">
                      <a16:colId xmlns:a16="http://schemas.microsoft.com/office/drawing/2014/main" val="1352518007"/>
                    </a:ext>
                  </a:extLst>
                </a:gridCol>
                <a:gridCol w="458937">
                  <a:extLst>
                    <a:ext uri="{9D8B030D-6E8A-4147-A177-3AD203B41FA5}">
                      <a16:colId xmlns:a16="http://schemas.microsoft.com/office/drawing/2014/main" val="1852398062"/>
                    </a:ext>
                  </a:extLst>
                </a:gridCol>
                <a:gridCol w="459494">
                  <a:extLst>
                    <a:ext uri="{9D8B030D-6E8A-4147-A177-3AD203B41FA5}">
                      <a16:colId xmlns:a16="http://schemas.microsoft.com/office/drawing/2014/main" val="3374556618"/>
                    </a:ext>
                  </a:extLst>
                </a:gridCol>
                <a:gridCol w="459494">
                  <a:extLst>
                    <a:ext uri="{9D8B030D-6E8A-4147-A177-3AD203B41FA5}">
                      <a16:colId xmlns:a16="http://schemas.microsoft.com/office/drawing/2014/main" val="3475207870"/>
                    </a:ext>
                  </a:extLst>
                </a:gridCol>
                <a:gridCol w="425045">
                  <a:extLst>
                    <a:ext uri="{9D8B030D-6E8A-4147-A177-3AD203B41FA5}">
                      <a16:colId xmlns:a16="http://schemas.microsoft.com/office/drawing/2014/main" val="4024108389"/>
                    </a:ext>
                  </a:extLst>
                </a:gridCol>
              </a:tblGrid>
              <a:tr h="658692">
                <a:tc rowSpan="2">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Formulation</a:t>
                      </a:r>
                      <a:endParaRPr lang="en-IN" sz="1100" dirty="0">
                        <a:effectLst/>
                        <a:latin typeface="Times New Roman" panose="02020603050405020304" pitchFamily="18" charset="0"/>
                        <a:cs typeface="Times New Roman" panose="02020603050405020304" pitchFamily="18" charset="0"/>
                      </a:endParaRPr>
                    </a:p>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Code</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gridSpan="9">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Quantities (mg/minitablet)</a:t>
                      </a:r>
                      <a:endParaRPr lang="en-IN" sz="1100">
                        <a:effectLst/>
                        <a:latin typeface="Times New Roman" panose="02020603050405020304" pitchFamily="18" charset="0"/>
                        <a:cs typeface="Times New Roman" panose="02020603050405020304" pitchFamily="18" charset="0"/>
                      </a:endParaRPr>
                    </a:p>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2947339399"/>
                  </a:ext>
                </a:extLst>
              </a:tr>
              <a:tr h="658692">
                <a:tc vMerge="1">
                  <a:txBody>
                    <a:bodyPr/>
                    <a:lstStyle/>
                    <a:p>
                      <a:endParaRPr lang="en-IN"/>
                    </a:p>
                  </a:txBody>
                  <a:tcPr/>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BS1</a:t>
                      </a:r>
                      <a:endParaRPr lang="en-IN" sz="1100">
                        <a:effectLst/>
                        <a:latin typeface="Times New Roman" panose="02020603050405020304" pitchFamily="18" charset="0"/>
                        <a:cs typeface="Times New Roman" panose="02020603050405020304" pitchFamily="18" charset="0"/>
                      </a:endParaRPr>
                    </a:p>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BS2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BS3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BS4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BS5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BS6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BS7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BS8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BS9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80478689"/>
                  </a:ext>
                </a:extLst>
              </a:tr>
              <a:tr h="250321">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Bosentan</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12.5</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12.5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12.5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12.5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12.5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12.5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12.5</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12.5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12.5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864677285"/>
                  </a:ext>
                </a:extLst>
              </a:tr>
              <a:tr h="250321">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Starch</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1.5</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39201218"/>
                  </a:ext>
                </a:extLst>
              </a:tr>
              <a:tr h="250321">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MCC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908669674"/>
                  </a:ext>
                </a:extLst>
              </a:tr>
              <a:tr h="350617">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Lactose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1.7</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63124917"/>
                  </a:ext>
                </a:extLst>
              </a:tr>
              <a:tr h="250321">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HPMC K15M</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0.2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0.6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1</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758328357"/>
                  </a:ext>
                </a:extLst>
              </a:tr>
              <a:tr h="250321">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Ethyl Cellulose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0.2</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0.6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2994949"/>
                  </a:ext>
                </a:extLst>
              </a:tr>
              <a:tr h="250321">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Sodium CMC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0.2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0.6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719705169"/>
                  </a:ext>
                </a:extLst>
              </a:tr>
              <a:tr h="529460">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Magnesium stearate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1</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92103027"/>
                  </a:ext>
                </a:extLst>
              </a:tr>
              <a:tr h="250321">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Purified Talc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1</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113481239"/>
                  </a:ext>
                </a:extLst>
              </a:tr>
              <a:tr h="529460">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Total weight (mg)</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20</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20</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20</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9776967"/>
                  </a:ext>
                </a:extLst>
              </a:tr>
            </a:tbl>
          </a:graphicData>
        </a:graphic>
      </p:graphicFrame>
      <p:sp>
        <p:nvSpPr>
          <p:cNvPr id="6" name="TextBox 5">
            <a:extLst>
              <a:ext uri="{FF2B5EF4-FFF2-40B4-BE49-F238E27FC236}">
                <a16:creationId xmlns:a16="http://schemas.microsoft.com/office/drawing/2014/main" id="{525FDA41-F23F-AC2E-5F43-C5C74C811716}"/>
              </a:ext>
            </a:extLst>
          </p:cNvPr>
          <p:cNvSpPr txBox="1"/>
          <p:nvPr/>
        </p:nvSpPr>
        <p:spPr>
          <a:xfrm>
            <a:off x="5804452" y="459581"/>
            <a:ext cx="6096000" cy="463397"/>
          </a:xfrm>
          <a:prstGeom prst="rect">
            <a:avLst/>
          </a:prstGeom>
          <a:noFill/>
        </p:spPr>
        <p:txBody>
          <a:bodyPr wrap="square">
            <a:spAutoFit/>
          </a:bodyPr>
          <a:lstStyle/>
          <a:p>
            <a:pPr algn="ctr">
              <a:lnSpc>
                <a:spcPct val="150000"/>
              </a:lnSpc>
              <a:spcAft>
                <a:spcPts val="1000"/>
              </a:spcAft>
            </a:pPr>
            <a:r>
              <a:rPr lang="en-IN" sz="1800" b="1" dirty="0">
                <a:effectLst/>
                <a:latin typeface="Times New Roman" panose="02020603050405020304" pitchFamily="18" charset="0"/>
                <a:ea typeface="Times New Roman" panose="02020603050405020304" pitchFamily="18" charset="0"/>
                <a:cs typeface="Kalinga" panose="020B0502040204020203" pitchFamily="34" charset="0"/>
              </a:rPr>
              <a:t>Table 2</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In-vivo pharmacokinetic parameters of prepared MTs</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graphicFrame>
        <p:nvGraphicFramePr>
          <p:cNvPr id="7" name="Table 6">
            <a:extLst>
              <a:ext uri="{FF2B5EF4-FFF2-40B4-BE49-F238E27FC236}">
                <a16:creationId xmlns:a16="http://schemas.microsoft.com/office/drawing/2014/main" id="{571243BD-BE6D-22F2-E8A4-7ADCFB2DFC0E}"/>
              </a:ext>
            </a:extLst>
          </p:cNvPr>
          <p:cNvGraphicFramePr>
            <a:graphicFrameLocks noGrp="1"/>
          </p:cNvGraphicFramePr>
          <p:nvPr>
            <p:extLst>
              <p:ext uri="{D42A27DB-BD31-4B8C-83A1-F6EECF244321}">
                <p14:modId xmlns:p14="http://schemas.microsoft.com/office/powerpoint/2010/main" val="2116533765"/>
              </p:ext>
            </p:extLst>
          </p:nvPr>
        </p:nvGraphicFramePr>
        <p:xfrm>
          <a:off x="5804452" y="1418049"/>
          <a:ext cx="5829300" cy="3831548"/>
        </p:xfrm>
        <a:graphic>
          <a:graphicData uri="http://schemas.openxmlformats.org/drawingml/2006/table">
            <a:tbl>
              <a:tblPr firstRow="1" firstCol="1" bandRow="1">
                <a:tableStyleId>{5C22544A-7EE6-4342-B048-85BDC9FD1C3A}</a:tableStyleId>
              </a:tblPr>
              <a:tblGrid>
                <a:gridCol w="1508760">
                  <a:extLst>
                    <a:ext uri="{9D8B030D-6E8A-4147-A177-3AD203B41FA5}">
                      <a16:colId xmlns:a16="http://schemas.microsoft.com/office/drawing/2014/main" val="3090206201"/>
                    </a:ext>
                  </a:extLst>
                </a:gridCol>
                <a:gridCol w="2340610">
                  <a:extLst>
                    <a:ext uri="{9D8B030D-6E8A-4147-A177-3AD203B41FA5}">
                      <a16:colId xmlns:a16="http://schemas.microsoft.com/office/drawing/2014/main" val="2243085944"/>
                    </a:ext>
                  </a:extLst>
                </a:gridCol>
                <a:gridCol w="1979930">
                  <a:extLst>
                    <a:ext uri="{9D8B030D-6E8A-4147-A177-3AD203B41FA5}">
                      <a16:colId xmlns:a16="http://schemas.microsoft.com/office/drawing/2014/main" val="2247136540"/>
                    </a:ext>
                  </a:extLst>
                </a:gridCol>
              </a:tblGrid>
              <a:tr h="1143326">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Pharmacokinetic</a:t>
                      </a:r>
                      <a:endParaRPr lang="en-IN" sz="1100" dirty="0">
                        <a:effectLst/>
                        <a:latin typeface="Times New Roman" panose="02020603050405020304" pitchFamily="18" charset="0"/>
                        <a:cs typeface="Times New Roman" panose="02020603050405020304" pitchFamily="18" charset="0"/>
                      </a:endParaRPr>
                    </a:p>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Parameters</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Sildenafil Citrate FRMTs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Bosentan PRMTs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9810941"/>
                  </a:ext>
                </a:extLst>
              </a:tr>
              <a:tr h="434495">
                <a:tc>
                  <a:txBody>
                    <a:bodyPr/>
                    <a:lstStyle/>
                    <a:p>
                      <a:pPr algn="just">
                        <a:lnSpc>
                          <a:spcPct val="150000"/>
                        </a:lnSpc>
                        <a:spcAft>
                          <a:spcPts val="1000"/>
                        </a:spcAft>
                      </a:pPr>
                      <a:r>
                        <a:rPr lang="en-IN" sz="1200" dirty="0" err="1">
                          <a:effectLst/>
                          <a:latin typeface="Times New Roman" panose="02020603050405020304" pitchFamily="18" charset="0"/>
                          <a:cs typeface="Times New Roman" panose="02020603050405020304" pitchFamily="18" charset="0"/>
                        </a:rPr>
                        <a:t>C</a:t>
                      </a:r>
                      <a:r>
                        <a:rPr lang="en-IN" sz="1200" baseline="-25000" dirty="0" err="1">
                          <a:effectLst/>
                          <a:latin typeface="Times New Roman" panose="02020603050405020304" pitchFamily="18" charset="0"/>
                          <a:cs typeface="Times New Roman" panose="02020603050405020304" pitchFamily="18" charset="0"/>
                        </a:rPr>
                        <a:t>max</a:t>
                      </a:r>
                      <a:r>
                        <a:rPr lang="en-IN" sz="1200" dirty="0">
                          <a:effectLst/>
                          <a:latin typeface="Times New Roman" panose="02020603050405020304" pitchFamily="18" charset="0"/>
                          <a:cs typeface="Times New Roman" panose="02020603050405020304" pitchFamily="18" charset="0"/>
                        </a:rPr>
                        <a:t> (ng/ml)</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15602±212.12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14323±321.29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22345250"/>
                  </a:ext>
                </a:extLst>
              </a:tr>
              <a:tr h="434495">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T</a:t>
                      </a:r>
                      <a:r>
                        <a:rPr lang="en-IN" sz="1200" baseline="-25000">
                          <a:effectLst/>
                          <a:latin typeface="Times New Roman" panose="02020603050405020304" pitchFamily="18" charset="0"/>
                          <a:cs typeface="Times New Roman" panose="02020603050405020304" pitchFamily="18" charset="0"/>
                        </a:rPr>
                        <a:t>max</a:t>
                      </a:r>
                      <a:r>
                        <a:rPr lang="en-IN" sz="1200">
                          <a:effectLst/>
                          <a:latin typeface="Times New Roman" panose="02020603050405020304" pitchFamily="18" charset="0"/>
                          <a:cs typeface="Times New Roman" panose="02020603050405020304" pitchFamily="18" charset="0"/>
                        </a:rPr>
                        <a:t> (h)</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1.01±0.02</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4.03±0.03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410829663"/>
                  </a:ext>
                </a:extLst>
              </a:tr>
              <a:tr h="434495">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AUC (ng hr/ml)</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94256.88625±123.65</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142438.084±324.11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10735420"/>
                  </a:ext>
                </a:extLst>
              </a:tr>
              <a:tr h="434495">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V</a:t>
                      </a:r>
                      <a:r>
                        <a:rPr lang="en-IN" sz="1200" baseline="-25000">
                          <a:effectLst/>
                          <a:latin typeface="Times New Roman" panose="02020603050405020304" pitchFamily="18" charset="0"/>
                          <a:cs typeface="Times New Roman" panose="02020603050405020304" pitchFamily="18" charset="0"/>
                        </a:rPr>
                        <a:t>d</a:t>
                      </a:r>
                      <a:r>
                        <a:rPr lang="en-IN" sz="1200">
                          <a:effectLst/>
                          <a:latin typeface="Times New Roman" panose="02020603050405020304" pitchFamily="18" charset="0"/>
                          <a:cs typeface="Times New Roman" panose="02020603050405020304" pitchFamily="18" charset="0"/>
                        </a:rPr>
                        <a:t> (ml)</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17260.51769±23.43</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83927.75502±12.43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85404531"/>
                  </a:ext>
                </a:extLst>
              </a:tr>
              <a:tr h="434495">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Clearance CL (ml/hr)</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38364.74682±31.33</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24492.72949±25.54</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14517831"/>
                  </a:ext>
                </a:extLst>
              </a:tr>
              <a:tr h="434495">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MRT (hr)</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a:effectLst/>
                          <a:latin typeface="Times New Roman" panose="02020603050405020304" pitchFamily="18" charset="0"/>
                          <a:cs typeface="Times New Roman" panose="02020603050405020304" pitchFamily="18" charset="0"/>
                        </a:rPr>
                        <a:t>2.12±0.23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IN" sz="1200" dirty="0">
                          <a:effectLst/>
                          <a:latin typeface="Times New Roman" panose="02020603050405020304" pitchFamily="18" charset="0"/>
                          <a:cs typeface="Times New Roman" panose="02020603050405020304" pitchFamily="18" charset="0"/>
                        </a:rPr>
                        <a:t>5.32±0.34</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655516029"/>
                  </a:ext>
                </a:extLst>
              </a:tr>
            </a:tbl>
          </a:graphicData>
        </a:graphic>
      </p:graphicFrame>
      <p:sp>
        <p:nvSpPr>
          <p:cNvPr id="9" name="TextBox 8">
            <a:extLst>
              <a:ext uri="{FF2B5EF4-FFF2-40B4-BE49-F238E27FC236}">
                <a16:creationId xmlns:a16="http://schemas.microsoft.com/office/drawing/2014/main" id="{48CF19B5-48F4-FE93-C67A-4F52348682ED}"/>
              </a:ext>
            </a:extLst>
          </p:cNvPr>
          <p:cNvSpPr txBox="1"/>
          <p:nvPr/>
        </p:nvSpPr>
        <p:spPr>
          <a:xfrm>
            <a:off x="5897217" y="5208252"/>
            <a:ext cx="2716696" cy="463397"/>
          </a:xfrm>
          <a:prstGeom prst="rect">
            <a:avLst/>
          </a:prstGeom>
          <a:noFill/>
        </p:spPr>
        <p:txBody>
          <a:bodyPr wrap="square">
            <a:spAutoFit/>
          </a:bodyPr>
          <a:lstStyle/>
          <a:p>
            <a:pPr algn="just">
              <a:lnSpc>
                <a:spcPct val="150000"/>
              </a:lnSpc>
              <a:spcAft>
                <a:spcPts val="1000"/>
              </a:spcAft>
            </a:pP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Mean±SD</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n=5</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182462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09DC0BF1-C20A-B9CD-8EAE-CBEFD5C83F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E9E7DED-E100-1156-0125-7E2752FBC540}"/>
              </a:ext>
            </a:extLst>
          </p:cNvPr>
          <p:cNvSpPr txBox="1"/>
          <p:nvPr/>
        </p:nvSpPr>
        <p:spPr>
          <a:xfrm>
            <a:off x="278295" y="430910"/>
            <a:ext cx="11661913"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CONCLUSION</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EBC8D739-A6EB-4EE2-F73E-D3D9BF461C67}"/>
              </a:ext>
            </a:extLst>
          </p:cNvPr>
          <p:cNvSpPr txBox="1"/>
          <p:nvPr/>
        </p:nvSpPr>
        <p:spPr>
          <a:xfrm>
            <a:off x="251792" y="1347892"/>
            <a:ext cx="11555895" cy="5546839"/>
          </a:xfrm>
          <a:prstGeom prst="rect">
            <a:avLst/>
          </a:prstGeom>
          <a:noFill/>
        </p:spPr>
        <p:txBody>
          <a:bodyPr wrap="square">
            <a:spAutoFit/>
          </a:bodyPr>
          <a:lstStyle/>
          <a:p>
            <a:pPr marL="285750" indent="-285750" algn="just">
              <a:lnSpc>
                <a:spcPct val="150000"/>
              </a:lnSpc>
              <a:spcAft>
                <a:spcPts val="1000"/>
              </a:spcAft>
              <a:buFont typeface="Wingdings" panose="05000000000000000000" pitchFamily="2" charset="2"/>
              <a:buChar char="ü"/>
            </a:pPr>
            <a:r>
              <a:rPr lang="en-IN" dirty="0">
                <a:latin typeface="Times New Roman" panose="02020603050405020304" pitchFamily="18" charset="0"/>
                <a:ea typeface="Times New Roman" panose="02020603050405020304" pitchFamily="18" charset="0"/>
                <a:cs typeface="Kalinga" panose="020B0502040204020203" pitchFamily="34" charset="0"/>
              </a:rPr>
              <a:t>T</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his study aimed to develop and assess the effectiveness of multiple unit mini tablets (MTs) containing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bosentan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and sildenafil citrate for the management of pulmonary artery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hypertension.</a:t>
            </a:r>
            <a:r>
              <a:rPr lang="en-IN" sz="1800" dirty="0" err="1">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This</a:t>
            </a: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 combination of BSN and SDC as MTs encapsulated into capsules is a novel concept.  </a:t>
            </a:r>
          </a:p>
          <a:p>
            <a:pPr marL="285750" indent="-285750" algn="just">
              <a:lnSpc>
                <a:spcPct val="150000"/>
              </a:lnSpc>
              <a:spcAft>
                <a:spcPts val="1000"/>
              </a:spcAft>
              <a:buFont typeface="Wingdings" panose="05000000000000000000" pitchFamily="2" charset="2"/>
              <a:buChar char="ü"/>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As this approach is particularly innovative because it combines two different pharmacological actions in one capsule shell, potentially simplifying the treatment regimen and improving patient adherence to therapy. </a:t>
            </a:r>
          </a:p>
          <a:p>
            <a:pPr marL="285750" indent="-285750" algn="just">
              <a:lnSpc>
                <a:spcPct val="150000"/>
              </a:lnSpc>
              <a:spcAft>
                <a:spcPts val="1000"/>
              </a:spcAft>
              <a:buFont typeface="Wingdings" panose="05000000000000000000" pitchFamily="2" charset="2"/>
              <a:buChar char="ü"/>
            </a:pP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Additionally, the use of </a:t>
            </a:r>
            <a:r>
              <a:rPr lang="en-IN" sz="1800" dirty="0" err="1">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MTsin</a:t>
            </a:r>
            <a:r>
              <a:rPr lang="en-IN" sz="1800" dirty="0">
                <a:solidFill>
                  <a:srgbClr val="000000"/>
                </a:solidFill>
                <a:effectLst/>
                <a:latin typeface="Times New Roman" panose="02020603050405020304" pitchFamily="18" charset="0"/>
                <a:ea typeface="Times New Roman" panose="02020603050405020304" pitchFamily="18" charset="0"/>
                <a:cs typeface="Kalinga" panose="020B0502040204020203" pitchFamily="34" charset="0"/>
              </a:rPr>
              <a:t> the form of encapsulation is a novel delivery system that may offer advantages over traditional tablet or liquid forms, such as ease of swallowing and the ability to combine different release profiles within a single dosage form.</a:t>
            </a:r>
          </a:p>
          <a:p>
            <a:pPr marL="285750" indent="-285750" algn="just">
              <a:lnSpc>
                <a:spcPct val="150000"/>
              </a:lnSpc>
              <a:spcAft>
                <a:spcPts val="1000"/>
              </a:spcAft>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 formulations were prepared using direct compression method and encapsulation with size 1 hard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gelatin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capsule shells. The MTs were designed to have prolonged release properties for BSN and fast release properties for SDC.</a:t>
            </a:r>
          </a:p>
          <a:p>
            <a:pPr marL="285750" indent="-285750" algn="just">
              <a:lnSpc>
                <a:spcPct val="150000"/>
              </a:lnSpc>
              <a:spcAft>
                <a:spcPts val="1000"/>
              </a:spcAft>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 formulations underwent thorough evaluation, including differential scanning calorimetry, dissolution testing, and post compression studies. </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1511590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a:extLst>
              <a:ext uri="{FF2B5EF4-FFF2-40B4-BE49-F238E27FC236}">
                <a16:creationId xmlns:a16="http://schemas.microsoft.com/office/drawing/2014/main" id="{AFCB21F2-5E60-0B6C-F3D0-0FC3009D81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86244BD-FDF3-2A1B-3DA9-2C48DBAFF4F1}"/>
              </a:ext>
            </a:extLst>
          </p:cNvPr>
          <p:cNvSpPr txBox="1"/>
          <p:nvPr/>
        </p:nvSpPr>
        <p:spPr>
          <a:xfrm>
            <a:off x="344557" y="983327"/>
            <a:ext cx="11251096" cy="3371885"/>
          </a:xfrm>
          <a:prstGeom prst="rect">
            <a:avLst/>
          </a:prstGeom>
          <a:noFill/>
        </p:spPr>
        <p:txBody>
          <a:bodyPr wrap="square">
            <a:spAutoFit/>
          </a:bodyPr>
          <a:lstStyle/>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 optimized PRMTs formulation for BSN (BS3) showed a promising sustained release profile, while the FRMTs formulation for SDC (SD6) exhibited rapid drug release within 15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minutes.Furthermore</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pharmacokinetic characterization conducted in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wistar</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rats revealed favourable results, with significant AUC values for both SDC and BSN formulations. </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 stability testing conducted over six months demonstrated no significant changes in drug content, hardness, or uniformity of the optimized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formulations.Overall</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the findings of this study suggest that the developed microencapsulated MTs have the potential to effectively manage pulmonary artery hypertension. Further research and clinical trials may be warranted to validate these findings and explore their therapeutic benefits in human subjects.</a:t>
            </a:r>
            <a:endParaRPr lang="en-IN" dirty="0"/>
          </a:p>
        </p:txBody>
      </p:sp>
    </p:spTree>
    <p:extLst>
      <p:ext uri="{BB962C8B-B14F-4D97-AF65-F5344CB8AC3E}">
        <p14:creationId xmlns:p14="http://schemas.microsoft.com/office/powerpoint/2010/main" val="29020707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232D4118-6477-E98E-89D5-FA15840C9D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0CC5C97-C524-6E83-EB51-FB9534CCF46D}"/>
              </a:ext>
            </a:extLst>
          </p:cNvPr>
          <p:cNvSpPr txBox="1"/>
          <p:nvPr/>
        </p:nvSpPr>
        <p:spPr>
          <a:xfrm>
            <a:off x="331303" y="0"/>
            <a:ext cx="11502887" cy="916982"/>
          </a:xfrm>
          <a:prstGeom prst="rect">
            <a:avLst/>
          </a:prstGeom>
          <a:noFill/>
        </p:spPr>
        <p:txBody>
          <a:bodyPr wrap="square">
            <a:spAutoFit/>
          </a:bodyPr>
          <a:lstStyle/>
          <a:p>
            <a:pPr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REFERENCES</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923EACB1-1864-151F-37F2-422B6B18F4E3}"/>
              </a:ext>
            </a:extLst>
          </p:cNvPr>
          <p:cNvSpPr txBox="1"/>
          <p:nvPr/>
        </p:nvSpPr>
        <p:spPr>
          <a:xfrm>
            <a:off x="106017" y="864885"/>
            <a:ext cx="11728173" cy="5993115"/>
          </a:xfrm>
          <a:prstGeom prst="rect">
            <a:avLst/>
          </a:prstGeom>
          <a:noFill/>
        </p:spPr>
        <p:txBody>
          <a:bodyPr wrap="square">
            <a:spAutoFit/>
          </a:bodyPr>
          <a:lstStyle/>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Luna-López R, Martín AR,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Subías</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PE. Pulmonary arterial hypertension. Med Clin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Engl</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Ed). 2022;158(12):622-9.</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buFont typeface="+mj-lt"/>
              <a:buAutoNum type="arabicPeriod"/>
            </a:pP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Ruopp</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NF, Cockrill BA. Diagnosis and treatment of pulmonary arterial hypertension: a review. JAMA. 2022;327(14):1379-91.</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buFont typeface="+mj-lt"/>
              <a:buAutoNum type="arabicPeriod"/>
            </a:pP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Naeije</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R, Richter MJ, Rubin LJ. The physiological basis of pulmonary arterial hypertension.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Eur</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Respir J. 2022;59(6).</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Mocumbi A, et al. Pulmonary hypertension. Nat Rev Dis Primers. 2024;10(1):1.</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Cui Z,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Geng</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L.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Bosentan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-sildenafil combination in the treatment of patients with severe pulmonary hypertension, and its effect on cardiac function. Trop J Pharm Res. 2021;20(12):2619-24.</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Aras MA,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Psotka</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MA, De Marco T. Pulmonary hypertension due to left heart disease: an update.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Curr</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Cardiol</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Rep. 2019;21:1-10.</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spcAft>
                <a:spcPts val="1000"/>
              </a:spcAft>
              <a:buFont typeface="+mj-lt"/>
              <a:buAutoNum type="arabicPeriod"/>
            </a:pP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Dighe</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PP, Tank H. Formulation development and statistical optimization of a bilayer tablet of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bosentan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monohydrate and sildenafil citrate in the management of pulmonary arterial hypertension. Int J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Appl</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Pharm. 2019;11(2):239-46.</a:t>
            </a:r>
          </a:p>
          <a:p>
            <a:pPr marL="342900" indent="-342900" algn="just">
              <a:lnSpc>
                <a:spcPct val="150000"/>
              </a:lnSpc>
              <a:spcAft>
                <a:spcPts val="1000"/>
              </a:spcAft>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De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Haro</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J, et al. Long-term effects of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bosentan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on cardiovascular events in Hispanic patients with intermittent claudication: four-year follow-up of the CLAU trial: the CLAU randomized trial long-term outcome. Am J Cardiovasc Drugs. 2019;19:203-9.</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38691323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48+ Free Powerpoint Backgrounds">
            <a:extLst>
              <a:ext uri="{FF2B5EF4-FFF2-40B4-BE49-F238E27FC236}">
                <a16:creationId xmlns:a16="http://schemas.microsoft.com/office/drawing/2014/main" id="{06EDE320-6ECA-BDFC-D87E-0638A7DFCC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229A7C5-4183-0C54-3876-9CC860CC952D}"/>
              </a:ext>
            </a:extLst>
          </p:cNvPr>
          <p:cNvSpPr txBox="1"/>
          <p:nvPr/>
        </p:nvSpPr>
        <p:spPr>
          <a:xfrm>
            <a:off x="212034" y="2637183"/>
            <a:ext cx="11767931" cy="1107996"/>
          </a:xfrm>
          <a:prstGeom prst="rect">
            <a:avLst/>
          </a:prstGeom>
          <a:noFill/>
          <a:effectLst>
            <a:outerShdw blurRad="50800" dist="38100" dir="13500000" algn="br" rotWithShape="0">
              <a:prstClr val="black">
                <a:alpha val="40000"/>
              </a:prstClr>
            </a:outerShdw>
          </a:effectLst>
        </p:spPr>
        <p:txBody>
          <a:bodyPr wrap="square" rtlCol="0">
            <a:spAutoFit/>
          </a:bodyPr>
          <a:lstStyle/>
          <a:p>
            <a:pPr algn="ctr"/>
            <a:r>
              <a:rPr lang="en-IN" sz="66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17522325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2148</Words>
  <Application>Microsoft Office PowerPoint</Application>
  <PresentationFormat>Widescreen</PresentationFormat>
  <Paragraphs>200</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5</cp:revision>
  <dcterms:created xsi:type="dcterms:W3CDTF">2024-11-27T05:37:38Z</dcterms:created>
  <dcterms:modified xsi:type="dcterms:W3CDTF">2024-12-02T09:25:01Z</dcterms:modified>
</cp:coreProperties>
</file>