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83" autoAdjust="0"/>
    <p:restoredTop sz="94660"/>
  </p:normalViewPr>
  <p:slideViewPr>
    <p:cSldViewPr snapToGrid="0">
      <p:cViewPr varScale="1">
        <p:scale>
          <a:sx n="69" d="100"/>
          <a:sy n="69" d="100"/>
        </p:scale>
        <p:origin x="60" y="33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8" y="1298448"/>
            <a:ext cx="7315200" cy="3255264"/>
          </a:xfrm>
        </p:spPr>
        <p:txBody>
          <a:bodyPr anchor="b">
            <a:normAutofit/>
          </a:bodyPr>
          <a:lstStyle>
            <a:lvl1pPr algn="l">
              <a:defRPr sz="5900" spc="-10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3662E0E-6FC2-484F-B791-AFDD099F241D}" type="datetimeFigureOut">
              <a:rPr lang="en-US" smtClean="0"/>
              <a:t>11/22/2024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40AC52-A231-438C-8F5D-8464A5894812}" type="slidenum">
              <a:rPr lang="en-US" smtClean="0"/>
              <a:t>‹#›</a:t>
            </a:fld>
            <a:endParaRPr lang="en-US"/>
          </a:p>
        </p:txBody>
      </p:sp>
    </p:spTree>
    <p:extLst>
      <p:ext uri="{BB962C8B-B14F-4D97-AF65-F5344CB8AC3E}">
        <p14:creationId xmlns:p14="http://schemas.microsoft.com/office/powerpoint/2010/main" val="9099746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662E0E-6FC2-484F-B791-AFDD099F241D}" type="datetimeFigureOut">
              <a:rPr lang="en-US" smtClean="0"/>
              <a:t>11/22/2024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40AC52-A231-438C-8F5D-8464A5894812}" type="slidenum">
              <a:rPr lang="en-US" smtClean="0"/>
              <a:t>‹#›</a:t>
            </a:fld>
            <a:endParaRPr lang="en-US"/>
          </a:p>
        </p:txBody>
      </p:sp>
    </p:spTree>
    <p:extLst>
      <p:ext uri="{BB962C8B-B14F-4D97-AF65-F5344CB8AC3E}">
        <p14:creationId xmlns:p14="http://schemas.microsoft.com/office/powerpoint/2010/main" val="18791031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anchor="b">
            <a:normAutofit/>
          </a:bodyPr>
          <a:lstStyle>
            <a:lvl1pPr>
              <a:defRPr sz="5900" b="0" spc="-100" baseline="0">
                <a:solidFill>
                  <a:schemeClr val="tx1">
                    <a:lumMod val="65000"/>
                    <a:lumOff val="3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200" cap="none" spc="0"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3662E0E-6FC2-484F-B791-AFDD099F241D}" type="datetimeFigureOut">
              <a:rPr lang="en-US" smtClean="0"/>
              <a:t>11/22/2024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340AC52-A231-438C-8F5D-8464A5894812}" type="slidenum">
              <a:rPr lang="en-US" smtClean="0"/>
              <a:t>‹#›</a:t>
            </a:fld>
            <a:endParaRPr lang="en-US"/>
          </a:p>
        </p:txBody>
      </p:sp>
    </p:spTree>
    <p:extLst>
      <p:ext uri="{BB962C8B-B14F-4D97-AF65-F5344CB8AC3E}">
        <p14:creationId xmlns:p14="http://schemas.microsoft.com/office/powerpoint/2010/main" val="6347423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73662E0E-6FC2-484F-B791-AFDD099F241D}" type="datetimeFigureOut">
              <a:rPr lang="en-US" smtClean="0"/>
              <a:t>11/22/2024</a:t>
            </a:fld>
            <a:endParaRPr lang="en-US"/>
          </a:p>
        </p:txBody>
      </p:sp>
      <p:sp>
        <p:nvSpPr>
          <p:cNvPr id="9" name="Footer Placeholder 8"/>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7340AC52-A231-438C-8F5D-8464A5894812}" type="slidenum">
              <a:rPr lang="en-US" smtClean="0"/>
              <a:t>‹#›</a:t>
            </a:fld>
            <a:endParaRPr lang="en-US"/>
          </a:p>
        </p:txBody>
      </p:sp>
    </p:spTree>
    <p:extLst>
      <p:ext uri="{BB962C8B-B14F-4D97-AF65-F5344CB8AC3E}">
        <p14:creationId xmlns:p14="http://schemas.microsoft.com/office/powerpoint/2010/main" val="17407739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867912"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818463" y="1023586"/>
            <a:ext cx="3474720" cy="813171"/>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818463"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p:cNvSpPr>
            <a:spLocks noGrp="1"/>
          </p:cNvSpPr>
          <p:nvPr>
            <p:ph type="dt" sz="half" idx="10"/>
          </p:nvPr>
        </p:nvSpPr>
        <p:spPr/>
        <p:txBody>
          <a:bodyPr/>
          <a:lstStyle/>
          <a:p>
            <a:fld id="{73662E0E-6FC2-484F-B791-AFDD099F241D}" type="datetimeFigureOut">
              <a:rPr lang="en-US" smtClean="0"/>
              <a:t>11/22/2024</a:t>
            </a:fld>
            <a:endParaRPr lang="en-US"/>
          </a:p>
        </p:txBody>
      </p:sp>
      <p:sp>
        <p:nvSpPr>
          <p:cNvPr id="11" name="Footer Placeholder 10"/>
          <p:cNvSpPr>
            <a:spLocks noGrp="1"/>
          </p:cNvSpPr>
          <p:nvPr>
            <p:ph type="ftr" sz="quarter" idx="11"/>
          </p:nvPr>
        </p:nvSpPr>
        <p:spPr/>
        <p:txBody>
          <a:bodyPr/>
          <a:lstStyle/>
          <a:p>
            <a:endParaRPr lang="en-US"/>
          </a:p>
        </p:txBody>
      </p:sp>
      <p:sp>
        <p:nvSpPr>
          <p:cNvPr id="12" name="Slide Number Placeholder 11"/>
          <p:cNvSpPr>
            <a:spLocks noGrp="1"/>
          </p:cNvSpPr>
          <p:nvPr>
            <p:ph type="sldNum" sz="quarter" idx="12"/>
          </p:nvPr>
        </p:nvSpPr>
        <p:spPr/>
        <p:txBody>
          <a:bodyPr/>
          <a:lstStyle/>
          <a:p>
            <a:fld id="{7340AC52-A231-438C-8F5D-8464A5894812}" type="slidenum">
              <a:rPr lang="en-US" smtClean="0"/>
              <a:t>‹#›</a:t>
            </a:fld>
            <a:endParaRPr lang="en-US"/>
          </a:p>
        </p:txBody>
      </p:sp>
    </p:spTree>
    <p:extLst>
      <p:ext uri="{BB962C8B-B14F-4D97-AF65-F5344CB8AC3E}">
        <p14:creationId xmlns:p14="http://schemas.microsoft.com/office/powerpoint/2010/main" val="4117596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2" name="Date Placeholder 1"/>
          <p:cNvSpPr>
            <a:spLocks noGrp="1"/>
          </p:cNvSpPr>
          <p:nvPr>
            <p:ph type="dt" sz="half" idx="10"/>
          </p:nvPr>
        </p:nvSpPr>
        <p:spPr/>
        <p:txBody>
          <a:bodyPr/>
          <a:lstStyle/>
          <a:p>
            <a:fld id="{73662E0E-6FC2-484F-B791-AFDD099F241D}" type="datetimeFigureOut">
              <a:rPr lang="en-US" smtClean="0"/>
              <a:t>11/22/2024</a:t>
            </a:fld>
            <a:endParaRPr lang="en-US"/>
          </a:p>
        </p:txBody>
      </p:sp>
      <p:sp>
        <p:nvSpPr>
          <p:cNvPr id="7" name="Footer Placeholder 6"/>
          <p:cNvSpPr>
            <a:spLocks noGrp="1"/>
          </p:cNvSpPr>
          <p:nvPr>
            <p:ph type="ftr" sz="quarter" idx="11"/>
          </p:nvPr>
        </p:nvSpPr>
        <p:spPr/>
        <p:txBody>
          <a:bodyPr/>
          <a:lstStyle/>
          <a:p>
            <a:endParaRPr lang="en-US"/>
          </a:p>
        </p:txBody>
      </p:sp>
      <p:sp>
        <p:nvSpPr>
          <p:cNvPr id="8" name="Slide Number Placeholder 7"/>
          <p:cNvSpPr>
            <a:spLocks noGrp="1"/>
          </p:cNvSpPr>
          <p:nvPr>
            <p:ph type="sldNum" sz="quarter" idx="12"/>
          </p:nvPr>
        </p:nvSpPr>
        <p:spPr/>
        <p:txBody>
          <a:bodyPr/>
          <a:lstStyle/>
          <a:p>
            <a:fld id="{7340AC52-A231-438C-8F5D-8464A5894812}" type="slidenum">
              <a:rPr lang="en-US" smtClean="0"/>
              <a:t>‹#›</a:t>
            </a:fld>
            <a:endParaRPr lang="en-US"/>
          </a:p>
        </p:txBody>
      </p:sp>
    </p:spTree>
    <p:extLst>
      <p:ext uri="{BB962C8B-B14F-4D97-AF65-F5344CB8AC3E}">
        <p14:creationId xmlns:p14="http://schemas.microsoft.com/office/powerpoint/2010/main" val="10308099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73662E0E-6FC2-484F-B791-AFDD099F241D}" type="datetimeFigureOut">
              <a:rPr lang="en-US" smtClean="0"/>
              <a:t>11/22/2024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340AC52-A231-438C-8F5D-8464A5894812}" type="slidenum">
              <a:rPr lang="en-US" smtClean="0"/>
              <a:t>‹#›</a:t>
            </a:fld>
            <a:endParaRPr lang="en-US"/>
          </a:p>
        </p:txBody>
      </p:sp>
    </p:spTree>
    <p:extLst>
      <p:ext uri="{BB962C8B-B14F-4D97-AF65-F5344CB8AC3E}">
        <p14:creationId xmlns:p14="http://schemas.microsoft.com/office/powerpoint/2010/main" val="1458841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baseline="0"/>
            </a:lvl1pPr>
          </a:lstStyle>
          <a:p>
            <a:r>
              <a:rPr lang="en-US"/>
              <a:t>Click to edit Master title style</a:t>
            </a:r>
            <a:endParaRPr lang="en-US" dirty="0"/>
          </a:p>
        </p:txBody>
      </p:sp>
      <p:sp>
        <p:nvSpPr>
          <p:cNvPr id="3" name="Content Placeholder 2"/>
          <p:cNvSpPr>
            <a:spLocks noGrp="1"/>
          </p:cNvSpPr>
          <p:nvPr>
            <p:ph idx="1"/>
          </p:nvPr>
        </p:nvSpPr>
        <p:spPr>
          <a:xfrm>
            <a:off x="3867912" y="868680"/>
            <a:ext cx="73152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6032" y="3494176"/>
            <a:ext cx="2834640" cy="2321990"/>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73662E0E-6FC2-484F-B791-AFDD099F241D}" type="datetimeFigureOut">
              <a:rPr lang="en-US" smtClean="0"/>
              <a:t>11/22/2024</a:t>
            </a:fld>
            <a:endParaRPr lang="en-US"/>
          </a:p>
        </p:txBody>
      </p:sp>
      <p:sp>
        <p:nvSpPr>
          <p:cNvPr id="9" name="Footer Placeholder 8"/>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7340AC52-A231-438C-8F5D-8464A5894812}" type="slidenum">
              <a:rPr lang="en-US" smtClean="0"/>
              <a:t>‹#›</a:t>
            </a:fld>
            <a:endParaRPr lang="en-US"/>
          </a:p>
        </p:txBody>
      </p:sp>
    </p:spTree>
    <p:extLst>
      <p:ext uri="{BB962C8B-B14F-4D97-AF65-F5344CB8AC3E}">
        <p14:creationId xmlns:p14="http://schemas.microsoft.com/office/powerpoint/2010/main" val="3012449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3570644" y="767419"/>
            <a:ext cx="8115230"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256032" y="3493008"/>
            <a:ext cx="2834640" cy="2322576"/>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73662E0E-6FC2-484F-B791-AFDD099F241D}" type="datetimeFigureOut">
              <a:rPr lang="en-US" smtClean="0"/>
              <a:t>11/22/2024</a:t>
            </a:fld>
            <a:endParaRPr lang="en-US"/>
          </a:p>
        </p:txBody>
      </p:sp>
      <p:sp>
        <p:nvSpPr>
          <p:cNvPr id="9" name="Footer Placeholder 8"/>
          <p:cNvSpPr>
            <a:spLocks noGrp="1"/>
          </p:cNvSpPr>
          <p:nvPr>
            <p:ph type="ftr" sz="quarter" idx="11"/>
          </p:nvPr>
        </p:nvSpPr>
        <p:spPr>
          <a:xfrm>
            <a:off x="3499101" y="6356350"/>
            <a:ext cx="5911517" cy="365125"/>
          </a:xfrm>
        </p:spPr>
        <p:txBody>
          <a:bodyPr/>
          <a:lstStyle/>
          <a:p>
            <a:endParaRPr lang="en-US"/>
          </a:p>
        </p:txBody>
      </p:sp>
      <p:sp>
        <p:nvSpPr>
          <p:cNvPr id="10" name="Slide Number Placeholder 9"/>
          <p:cNvSpPr>
            <a:spLocks noGrp="1"/>
          </p:cNvSpPr>
          <p:nvPr>
            <p:ph type="sldNum" sz="quarter" idx="12"/>
          </p:nvPr>
        </p:nvSpPr>
        <p:spPr/>
        <p:txBody>
          <a:bodyPr/>
          <a:lstStyle/>
          <a:p>
            <a:fld id="{7340AC52-A231-438C-8F5D-8464A5894812}" type="slidenum">
              <a:rPr lang="en-US" smtClean="0"/>
              <a:t>‹#›</a:t>
            </a:fld>
            <a:endParaRPr lang="en-US"/>
          </a:p>
        </p:txBody>
      </p:sp>
    </p:spTree>
    <p:extLst>
      <p:ext uri="{BB962C8B-B14F-4D97-AF65-F5344CB8AC3E}">
        <p14:creationId xmlns:p14="http://schemas.microsoft.com/office/powerpoint/2010/main" val="42470503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3662E0E-6FC2-484F-B791-AFDD099F241D}" type="datetimeFigureOut">
              <a:rPr lang="en-US" smtClean="0"/>
              <a:t>11/22/2024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340AC52-A231-438C-8F5D-8464A5894812}" type="slidenum">
              <a:rPr lang="en-US" smtClean="0"/>
              <a:t>‹#›</a:t>
            </a:fld>
            <a:endParaRPr lang="en-US"/>
          </a:p>
        </p:txBody>
      </p:sp>
    </p:spTree>
    <p:extLst>
      <p:ext uri="{BB962C8B-B14F-4D97-AF65-F5344CB8AC3E}">
        <p14:creationId xmlns:p14="http://schemas.microsoft.com/office/powerpoint/2010/main" val="20828258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3662E0E-6FC2-484F-B791-AFDD099F241D}" type="datetimeFigureOut">
              <a:rPr lang="en-US" smtClean="0"/>
              <a:t>11/22/2024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340AC52-A231-438C-8F5D-8464A5894812}" type="slidenum">
              <a:rPr lang="en-US" smtClean="0"/>
              <a:t>‹#›</a:t>
            </a:fld>
            <a:endParaRPr lang="en-US"/>
          </a:p>
        </p:txBody>
      </p:sp>
    </p:spTree>
    <p:extLst>
      <p:ext uri="{BB962C8B-B14F-4D97-AF65-F5344CB8AC3E}">
        <p14:creationId xmlns:p14="http://schemas.microsoft.com/office/powerpoint/2010/main" val="1213182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8" name="Rectangle 37"/>
          <p:cNvSpPr/>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fld id="{73662E0E-6FC2-484F-B791-AFDD099F241D}" type="datetimeFigureOut">
              <a:rPr lang="en-US" smtClean="0"/>
              <a:t>11/22/2024</a:t>
            </a:fld>
            <a:endParaRPr lang="en-US"/>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endParaRPr lang="en-US"/>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fld id="{7340AC52-A231-438C-8F5D-8464A5894812}" type="slidenum">
              <a:rPr lang="en-US" smtClean="0"/>
              <a:t>‹#›</a:t>
            </a:fld>
            <a:endParaRPr lang="en-US"/>
          </a:p>
        </p:txBody>
      </p:sp>
    </p:spTree>
    <p:extLst>
      <p:ext uri="{BB962C8B-B14F-4D97-AF65-F5344CB8AC3E}">
        <p14:creationId xmlns:p14="http://schemas.microsoft.com/office/powerpoint/2010/main" val="44925011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B8B80-1FE4-24A9-B5F9-10AF345FC37F}"/>
              </a:ext>
            </a:extLst>
          </p:cNvPr>
          <p:cNvSpPr>
            <a:spLocks noGrp="1"/>
          </p:cNvSpPr>
          <p:nvPr>
            <p:ph type="ctrTitle"/>
          </p:nvPr>
        </p:nvSpPr>
        <p:spPr>
          <a:xfrm>
            <a:off x="1537853" y="962890"/>
            <a:ext cx="7384473" cy="1433946"/>
          </a:xfrm>
        </p:spPr>
        <p:txBody>
          <a:bodyPr>
            <a:noAutofit/>
          </a:bodyPr>
          <a:lstStyle/>
          <a:p>
            <a:r>
              <a:rPr lang="en-IN" sz="3200" b="1" kern="1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POLYMERIC NANOPARTICLES: - A PROMISING APPROACH FOR TARGETED COPD THERAPY</a:t>
            </a:r>
            <a:endParaRPr lang="en-US" sz="4800" dirty="0">
              <a:solidFill>
                <a:schemeClr val="tx1"/>
              </a:solidFill>
            </a:endParaRPr>
          </a:p>
        </p:txBody>
      </p:sp>
      <p:sp>
        <p:nvSpPr>
          <p:cNvPr id="3" name="Subtitle 2">
            <a:extLst>
              <a:ext uri="{FF2B5EF4-FFF2-40B4-BE49-F238E27FC236}">
                <a16:creationId xmlns:a16="http://schemas.microsoft.com/office/drawing/2014/main" id="{3DA805AD-426F-706D-0FBA-61EFEA3B2A0A}"/>
              </a:ext>
            </a:extLst>
          </p:cNvPr>
          <p:cNvSpPr>
            <a:spLocks noGrp="1"/>
          </p:cNvSpPr>
          <p:nvPr>
            <p:ph type="subTitle" idx="1"/>
          </p:nvPr>
        </p:nvSpPr>
        <p:spPr>
          <a:xfrm>
            <a:off x="4447309" y="4232565"/>
            <a:ext cx="4793673" cy="1863435"/>
          </a:xfrm>
        </p:spPr>
        <p:txBody>
          <a:bodyPr>
            <a:normAutofit fontScale="32500" lnSpcReduction="20000"/>
          </a:bodyPr>
          <a:lstStyle/>
          <a:p>
            <a:pPr marL="0" marR="0" algn="ctr">
              <a:lnSpc>
                <a:spcPct val="107000"/>
              </a:lnSpc>
              <a:spcAft>
                <a:spcPts val="800"/>
              </a:spcAft>
            </a:pPr>
            <a:r>
              <a:rPr lang="en-IN" sz="36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Mudar </a:t>
            </a:r>
            <a:r>
              <a:rPr lang="en-IN" sz="3600"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Dudhiyawala</a:t>
            </a:r>
            <a:r>
              <a:rPr lang="en-IN" sz="36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Dr Bijal Prajapati</a:t>
            </a:r>
            <a:endParaRPr lang="en-US" sz="36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7000"/>
              </a:lnSpc>
              <a:spcAft>
                <a:spcPts val="800"/>
              </a:spcAft>
            </a:pPr>
            <a:r>
              <a:rPr lang="en-IN" sz="36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*PG Student, Parul Institute of Pharmacy, Parul University P.O. </a:t>
            </a:r>
            <a:r>
              <a:rPr lang="en-IN" sz="3600"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Limda</a:t>
            </a:r>
            <a:r>
              <a:rPr lang="en-IN" sz="36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Tal. </a:t>
            </a:r>
            <a:r>
              <a:rPr lang="en-IN" sz="3600"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Waghodia</a:t>
            </a:r>
            <a:r>
              <a:rPr lang="en-IN" sz="36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- 391760 Dist.</a:t>
            </a:r>
            <a:endParaRPr lang="en-US" sz="36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7000"/>
              </a:lnSpc>
              <a:spcAft>
                <a:spcPts val="800"/>
              </a:spcAft>
            </a:pPr>
            <a:r>
              <a:rPr lang="en-IN" sz="36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Vadodara, Gujarat, India</a:t>
            </a:r>
            <a:endParaRPr lang="en-US" sz="36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lnSpc>
                <a:spcPct val="107000"/>
              </a:lnSpc>
              <a:spcAft>
                <a:spcPts val="800"/>
              </a:spcAft>
            </a:pPr>
            <a:r>
              <a:rPr lang="en-IN" sz="3600" u="sng"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Mudarmudar13@gmail.com</a:t>
            </a:r>
            <a:endParaRPr lang="en-US" sz="36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052598754"/>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0F5C62-8104-C763-17CD-BF7C820C5E21}"/>
              </a:ext>
            </a:extLst>
          </p:cNvPr>
          <p:cNvSpPr>
            <a:spLocks noGrp="1"/>
          </p:cNvSpPr>
          <p:nvPr>
            <p:ph type="title"/>
          </p:nvPr>
        </p:nvSpPr>
        <p:spPr/>
        <p:txBody>
          <a:bodyPr>
            <a:normAutofit/>
          </a:bodyPr>
          <a:lstStyle/>
          <a:p>
            <a:pPr algn="ctr"/>
            <a:r>
              <a:rPr lang="en-IN" sz="4000" b="1" kern="1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ABSTRACT</a:t>
            </a:r>
            <a:br>
              <a:rPr lang="en-US" sz="4000" b="1" kern="100" dirty="0">
                <a:solidFill>
                  <a:schemeClr val="tx1"/>
                </a:solidFill>
                <a:effectLst/>
                <a:latin typeface="Calibri" panose="020F0502020204030204" pitchFamily="34" charset="0"/>
                <a:ea typeface="Calibri" panose="020F0502020204030204" pitchFamily="34" charset="0"/>
                <a:cs typeface="Mangal" panose="02040503050203030202" pitchFamily="18" charset="0"/>
              </a:rPr>
            </a:br>
            <a:endParaRPr lang="en-US" sz="4000" b="1" dirty="0">
              <a:solidFill>
                <a:schemeClr val="tx1"/>
              </a:solidFill>
            </a:endParaRPr>
          </a:p>
        </p:txBody>
      </p:sp>
      <p:sp>
        <p:nvSpPr>
          <p:cNvPr id="3" name="Content Placeholder 2">
            <a:extLst>
              <a:ext uri="{FF2B5EF4-FFF2-40B4-BE49-F238E27FC236}">
                <a16:creationId xmlns:a16="http://schemas.microsoft.com/office/drawing/2014/main" id="{02F27F3A-984A-2135-4C96-89990D6F8223}"/>
              </a:ext>
            </a:extLst>
          </p:cNvPr>
          <p:cNvSpPr>
            <a:spLocks noGrp="1"/>
          </p:cNvSpPr>
          <p:nvPr>
            <p:ph idx="1"/>
          </p:nvPr>
        </p:nvSpPr>
        <p:spPr>
          <a:xfrm>
            <a:off x="3920836" y="651164"/>
            <a:ext cx="7460673" cy="5694218"/>
          </a:xfrm>
        </p:spPr>
        <p:txBody>
          <a:bodyPr>
            <a:normAutofit fontScale="40000" lnSpcReduction="20000"/>
          </a:bodyPr>
          <a:lstStyle/>
          <a:p>
            <a:pPr marL="0" marR="0" indent="0" algn="just">
              <a:lnSpc>
                <a:spcPct val="120000"/>
              </a:lnSpc>
              <a:spcAft>
                <a:spcPts val="800"/>
              </a:spcAft>
              <a:buNone/>
            </a:pPr>
            <a:r>
              <a:rPr lang="en-US" sz="4000" kern="100" dirty="0">
                <a:effectLst/>
                <a:latin typeface="Times New Roman" panose="02020603050405020304" pitchFamily="18" charset="0"/>
                <a:ea typeface="Calibri" panose="020F0502020204030204" pitchFamily="34" charset="0"/>
                <a:cs typeface="Times New Roman" panose="02020603050405020304" pitchFamily="18" charset="0"/>
              </a:rPr>
              <a:t>Chronic Obstructive Pulmonary Disease (COPD) is a progressive respiratory condition characterized by chronic bronchitis and emphysema, leading to airway obstruction and impaired gas exchange. Conventional treatments, such as bronchodilators and corticosteroids, often suffer from poor targeting, systemic side effects, and limited efficacy in advanced stages. Polymeric nanoparticles have emerged as a promising therapeutic tool to overcome these challenges due to their ability to deliver drugs directly to the lungs, improve bioavailability, and offer controlled, sustained release. This abstract highlight the potential of polymeric nanoparticles in enhancing COPD treatment by encapsulating medications for targeted pulmonary delivery. Nanoparticle-based therapies in COPD provide several advantages, including reduced dosing frequency, improved patient compliance, and minimized systemic exposure. Despite their promise, challenges such as formulation stability, potential toxicity, and regulatory hurdles remain. However, ongoing research and clinical trials demonstrate significant progress in this field, suggesting that polymeric nanoparticles could play a vital role in the future of COPD therapy, potentially transforming the treatment landscape.</a:t>
            </a:r>
          </a:p>
          <a:p>
            <a:pPr marL="0" marR="0" indent="0" algn="just">
              <a:lnSpc>
                <a:spcPct val="120000"/>
              </a:lnSpc>
              <a:spcAft>
                <a:spcPts val="800"/>
              </a:spcAft>
              <a:buNone/>
            </a:pPr>
            <a:r>
              <a:rPr lang="en-IN" sz="4000" b="1" kern="100" dirty="0">
                <a:effectLst/>
                <a:latin typeface="Times New Roman" panose="02020603050405020304" pitchFamily="18" charset="0"/>
                <a:ea typeface="Calibri" panose="020F0502020204030204" pitchFamily="34" charset="0"/>
                <a:cs typeface="Times New Roman" panose="02020603050405020304" pitchFamily="18" charset="0"/>
              </a:rPr>
              <a:t>Keywords:</a:t>
            </a:r>
            <a:r>
              <a:rPr lang="en-IN" sz="4000" kern="100" dirty="0">
                <a:effectLst/>
                <a:latin typeface="Times New Roman" panose="02020603050405020304" pitchFamily="18" charset="0"/>
                <a:ea typeface="Calibri" panose="020F0502020204030204" pitchFamily="34" charset="0"/>
                <a:cs typeface="Times New Roman" panose="02020603050405020304" pitchFamily="18" charset="0"/>
              </a:rPr>
              <a:t> Polymeric nanoparticles, COPD, targeted drug delivery, Controlled release, Drug bioavailability</a:t>
            </a:r>
            <a:endParaRPr lang="en-US" sz="4000" kern="1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189091119"/>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210B25-43D7-4122-4EF2-4ADA522813D2}"/>
              </a:ext>
            </a:extLst>
          </p:cNvPr>
          <p:cNvSpPr>
            <a:spLocks noGrp="1"/>
          </p:cNvSpPr>
          <p:nvPr>
            <p:ph type="title"/>
          </p:nvPr>
        </p:nvSpPr>
        <p:spPr>
          <a:xfrm>
            <a:off x="6096000" y="2634817"/>
            <a:ext cx="2680855" cy="978766"/>
          </a:xfrm>
        </p:spPr>
        <p:txBody>
          <a:bodyPr>
            <a:normAutofit/>
          </a:bodyPr>
          <a:lstStyle/>
          <a:p>
            <a:pPr algn="ctr"/>
            <a:r>
              <a:rPr lang="en-US" sz="4000" b="1" dirty="0">
                <a:solidFill>
                  <a:schemeClr val="tx1"/>
                </a:solidFill>
                <a:latin typeface="Times New Roman" panose="02020603050405020304" pitchFamily="18" charset="0"/>
                <a:cs typeface="Times New Roman" panose="02020603050405020304" pitchFamily="18" charset="0"/>
              </a:rPr>
              <a:t>Thank you </a:t>
            </a:r>
          </a:p>
        </p:txBody>
      </p:sp>
    </p:spTree>
    <p:extLst>
      <p:ext uri="{BB962C8B-B14F-4D97-AF65-F5344CB8AC3E}">
        <p14:creationId xmlns:p14="http://schemas.microsoft.com/office/powerpoint/2010/main" val="2506255395"/>
      </p:ext>
    </p:extLst>
  </p:cSld>
  <p:clrMapOvr>
    <a:masterClrMapping/>
  </p:clrMapOvr>
  <p:transition spd="slow">
    <p:push dir="u"/>
  </p:transition>
</p:sld>
</file>

<file path=ppt/theme/theme1.xml><?xml version="1.0" encoding="utf-8"?>
<a:theme xmlns:a="http://schemas.openxmlformats.org/drawingml/2006/main" name="Frame">
  <a:themeElements>
    <a:clrScheme name="Frame">
      <a:dk1>
        <a:srgbClr val="000000"/>
      </a:dk1>
      <a:lt1>
        <a:srgbClr val="FFFFFF"/>
      </a:lt1>
      <a:dk2>
        <a:srgbClr val="545454"/>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629A0216-3BBD-45C0-B63F-2683BEA18F60}"/>
    </a:ext>
  </a:extLst>
</a:theme>
</file>

<file path=docProps/app.xml><?xml version="1.0" encoding="utf-8"?>
<Properties xmlns="http://schemas.openxmlformats.org/officeDocument/2006/extended-properties" xmlns:vt="http://schemas.openxmlformats.org/officeDocument/2006/docPropsVTypes">
  <Template>Frame</Template>
  <TotalTime>3</TotalTime>
  <Words>255</Words>
  <Application>Microsoft Office PowerPoint</Application>
  <PresentationFormat>Widescreen</PresentationFormat>
  <Paragraphs>9</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Calibri</vt:lpstr>
      <vt:lpstr>Corbel</vt:lpstr>
      <vt:lpstr>Times New Roman</vt:lpstr>
      <vt:lpstr>Wingdings 2</vt:lpstr>
      <vt:lpstr>Frame</vt:lpstr>
      <vt:lpstr>POLYMERIC NANOPARTICLES: - A PROMISING APPROACH FOR TARGETED COPD THERAPY</vt:lpstr>
      <vt:lpstr>ABSTRACT </vt:lpstr>
      <vt:lpstr>Thank you </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intel</dc:creator>
  <cp:lastModifiedBy>intel</cp:lastModifiedBy>
  <cp:revision>5</cp:revision>
  <dcterms:created xsi:type="dcterms:W3CDTF">2024-11-22T06:30:00Z</dcterms:created>
  <dcterms:modified xsi:type="dcterms:W3CDTF">2024-11-22T06:33:20Z</dcterms:modified>
</cp:coreProperties>
</file>