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7" r:id="rId6"/>
    <p:sldId id="260" r:id="rId7"/>
    <p:sldId id="261" r:id="rId8"/>
    <p:sldId id="262" r:id="rId9"/>
    <p:sldId id="263" r:id="rId10"/>
    <p:sldId id="264" r:id="rId11"/>
    <p:sldId id="265" r:id="rId12"/>
    <p:sldId id="26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5" d="100"/>
          <a:sy n="65" d="100"/>
        </p:scale>
        <p:origin x="66" y="3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1B8A2-F53B-23B5-A2E1-CD87231834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A81D9C73-140D-233F-885A-67A48B7D659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60567138-EEC5-7F73-6CCB-2A06EDF55F3E}"/>
              </a:ext>
            </a:extLst>
          </p:cNvPr>
          <p:cNvSpPr>
            <a:spLocks noGrp="1"/>
          </p:cNvSpPr>
          <p:nvPr>
            <p:ph type="dt" sz="half" idx="10"/>
          </p:nvPr>
        </p:nvSpPr>
        <p:spPr/>
        <p:txBody>
          <a:bodyPr/>
          <a:lstStyle/>
          <a:p>
            <a:fld id="{6CE02AC2-F439-4A15-9B05-D47AB14D8925}" type="datetimeFigureOut">
              <a:rPr lang="en-IN" smtClean="0"/>
              <a:t>07-12-2024</a:t>
            </a:fld>
            <a:endParaRPr lang="en-IN"/>
          </a:p>
        </p:txBody>
      </p:sp>
      <p:sp>
        <p:nvSpPr>
          <p:cNvPr id="5" name="Footer Placeholder 4">
            <a:extLst>
              <a:ext uri="{FF2B5EF4-FFF2-40B4-BE49-F238E27FC236}">
                <a16:creationId xmlns:a16="http://schemas.microsoft.com/office/drawing/2014/main" id="{C72638C7-E99A-3AC7-D2A1-8FE18FE65D7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A280969-7F96-DE38-C8E6-3EF8244652EE}"/>
              </a:ext>
            </a:extLst>
          </p:cNvPr>
          <p:cNvSpPr>
            <a:spLocks noGrp="1"/>
          </p:cNvSpPr>
          <p:nvPr>
            <p:ph type="sldNum" sz="quarter" idx="12"/>
          </p:nvPr>
        </p:nvSpPr>
        <p:spPr/>
        <p:txBody>
          <a:bodyPr/>
          <a:lstStyle/>
          <a:p>
            <a:fld id="{6760F961-13D4-417C-8785-33B4B36D68C6}" type="slidenum">
              <a:rPr lang="en-IN" smtClean="0"/>
              <a:t>‹#›</a:t>
            </a:fld>
            <a:endParaRPr lang="en-IN"/>
          </a:p>
        </p:txBody>
      </p:sp>
    </p:spTree>
    <p:extLst>
      <p:ext uri="{BB962C8B-B14F-4D97-AF65-F5344CB8AC3E}">
        <p14:creationId xmlns:p14="http://schemas.microsoft.com/office/powerpoint/2010/main" val="7904766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E5019-BA3C-6EB4-515C-945AA7EBF383}"/>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B7ECD09F-7E5B-51D7-E0B8-1ACFFF2751E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E6817868-A537-28A1-33CC-5940E414E79A}"/>
              </a:ext>
            </a:extLst>
          </p:cNvPr>
          <p:cNvSpPr>
            <a:spLocks noGrp="1"/>
          </p:cNvSpPr>
          <p:nvPr>
            <p:ph type="dt" sz="half" idx="10"/>
          </p:nvPr>
        </p:nvSpPr>
        <p:spPr/>
        <p:txBody>
          <a:bodyPr/>
          <a:lstStyle/>
          <a:p>
            <a:fld id="{6CE02AC2-F439-4A15-9B05-D47AB14D8925}" type="datetimeFigureOut">
              <a:rPr lang="en-IN" smtClean="0"/>
              <a:t>07-12-2024</a:t>
            </a:fld>
            <a:endParaRPr lang="en-IN"/>
          </a:p>
        </p:txBody>
      </p:sp>
      <p:sp>
        <p:nvSpPr>
          <p:cNvPr id="5" name="Footer Placeholder 4">
            <a:extLst>
              <a:ext uri="{FF2B5EF4-FFF2-40B4-BE49-F238E27FC236}">
                <a16:creationId xmlns:a16="http://schemas.microsoft.com/office/drawing/2014/main" id="{B5420301-62C6-9AE1-2C11-B6248483E029}"/>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BAE43CCC-9CF8-C1ED-4F4A-674B66500B54}"/>
              </a:ext>
            </a:extLst>
          </p:cNvPr>
          <p:cNvSpPr>
            <a:spLocks noGrp="1"/>
          </p:cNvSpPr>
          <p:nvPr>
            <p:ph type="sldNum" sz="quarter" idx="12"/>
          </p:nvPr>
        </p:nvSpPr>
        <p:spPr/>
        <p:txBody>
          <a:bodyPr/>
          <a:lstStyle/>
          <a:p>
            <a:fld id="{6760F961-13D4-417C-8785-33B4B36D68C6}" type="slidenum">
              <a:rPr lang="en-IN" smtClean="0"/>
              <a:t>‹#›</a:t>
            </a:fld>
            <a:endParaRPr lang="en-IN"/>
          </a:p>
        </p:txBody>
      </p:sp>
    </p:spTree>
    <p:extLst>
      <p:ext uri="{BB962C8B-B14F-4D97-AF65-F5344CB8AC3E}">
        <p14:creationId xmlns:p14="http://schemas.microsoft.com/office/powerpoint/2010/main" val="11379877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A0D1E-F66E-06EA-961E-A349161E9BD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D9E7BF01-79C0-CAE1-D3A3-0611B595DDD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C5C8DB8-BF05-91EF-5712-9FFBBF3C7AE3}"/>
              </a:ext>
            </a:extLst>
          </p:cNvPr>
          <p:cNvSpPr>
            <a:spLocks noGrp="1"/>
          </p:cNvSpPr>
          <p:nvPr>
            <p:ph type="dt" sz="half" idx="10"/>
          </p:nvPr>
        </p:nvSpPr>
        <p:spPr/>
        <p:txBody>
          <a:bodyPr/>
          <a:lstStyle/>
          <a:p>
            <a:fld id="{6CE02AC2-F439-4A15-9B05-D47AB14D8925}" type="datetimeFigureOut">
              <a:rPr lang="en-IN" smtClean="0"/>
              <a:t>07-12-2024</a:t>
            </a:fld>
            <a:endParaRPr lang="en-IN"/>
          </a:p>
        </p:txBody>
      </p:sp>
      <p:sp>
        <p:nvSpPr>
          <p:cNvPr id="5" name="Footer Placeholder 4">
            <a:extLst>
              <a:ext uri="{FF2B5EF4-FFF2-40B4-BE49-F238E27FC236}">
                <a16:creationId xmlns:a16="http://schemas.microsoft.com/office/drawing/2014/main" id="{0316DA2F-2E67-BC30-ABB4-B72036415B2A}"/>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D6B61F6A-1EC1-CE04-217F-7A5C3EB96F83}"/>
              </a:ext>
            </a:extLst>
          </p:cNvPr>
          <p:cNvSpPr>
            <a:spLocks noGrp="1"/>
          </p:cNvSpPr>
          <p:nvPr>
            <p:ph type="sldNum" sz="quarter" idx="12"/>
          </p:nvPr>
        </p:nvSpPr>
        <p:spPr/>
        <p:txBody>
          <a:bodyPr/>
          <a:lstStyle/>
          <a:p>
            <a:fld id="{6760F961-13D4-417C-8785-33B4B36D68C6}" type="slidenum">
              <a:rPr lang="en-IN" smtClean="0"/>
              <a:t>‹#›</a:t>
            </a:fld>
            <a:endParaRPr lang="en-IN"/>
          </a:p>
        </p:txBody>
      </p:sp>
    </p:spTree>
    <p:extLst>
      <p:ext uri="{BB962C8B-B14F-4D97-AF65-F5344CB8AC3E}">
        <p14:creationId xmlns:p14="http://schemas.microsoft.com/office/powerpoint/2010/main" val="25696424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E5D124-BF43-341F-5BE8-908C9D8A19D5}"/>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3A035067-9303-A2D2-DEDF-AF7E522CC4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7651875F-A9CB-0A3D-FAC0-EE30FE4063A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E465A681-09F3-AD8B-C6DB-B2EC97A906E9}"/>
              </a:ext>
            </a:extLst>
          </p:cNvPr>
          <p:cNvSpPr>
            <a:spLocks noGrp="1"/>
          </p:cNvSpPr>
          <p:nvPr>
            <p:ph type="dt" sz="half" idx="10"/>
          </p:nvPr>
        </p:nvSpPr>
        <p:spPr/>
        <p:txBody>
          <a:bodyPr/>
          <a:lstStyle/>
          <a:p>
            <a:fld id="{6CE02AC2-F439-4A15-9B05-D47AB14D8925}" type="datetimeFigureOut">
              <a:rPr lang="en-IN" smtClean="0"/>
              <a:t>07-12-2024</a:t>
            </a:fld>
            <a:endParaRPr lang="en-IN"/>
          </a:p>
        </p:txBody>
      </p:sp>
      <p:sp>
        <p:nvSpPr>
          <p:cNvPr id="6" name="Footer Placeholder 5">
            <a:extLst>
              <a:ext uri="{FF2B5EF4-FFF2-40B4-BE49-F238E27FC236}">
                <a16:creationId xmlns:a16="http://schemas.microsoft.com/office/drawing/2014/main" id="{82F0EAA0-C99A-A7D9-95CE-AE762547DF5F}"/>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0D7D94B2-A9ED-C7BB-98BE-1334DC297721}"/>
              </a:ext>
            </a:extLst>
          </p:cNvPr>
          <p:cNvSpPr>
            <a:spLocks noGrp="1"/>
          </p:cNvSpPr>
          <p:nvPr>
            <p:ph type="sldNum" sz="quarter" idx="12"/>
          </p:nvPr>
        </p:nvSpPr>
        <p:spPr/>
        <p:txBody>
          <a:bodyPr/>
          <a:lstStyle/>
          <a:p>
            <a:fld id="{6760F961-13D4-417C-8785-33B4B36D68C6}" type="slidenum">
              <a:rPr lang="en-IN" smtClean="0"/>
              <a:t>‹#›</a:t>
            </a:fld>
            <a:endParaRPr lang="en-IN"/>
          </a:p>
        </p:txBody>
      </p:sp>
    </p:spTree>
    <p:extLst>
      <p:ext uri="{BB962C8B-B14F-4D97-AF65-F5344CB8AC3E}">
        <p14:creationId xmlns:p14="http://schemas.microsoft.com/office/powerpoint/2010/main" val="1985300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65EFF-E28B-EFBB-A396-FC98BAA0BCD9}"/>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612BFAE-740D-9209-8047-8FEF9EC6F5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293F22F-6B1F-B466-F43F-C9D5768E52C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8551BC8F-B164-081F-D70E-FEFFDB2275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3B0AAD6-A6B9-7C40-E431-95D7127314E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6AAEAB09-6264-8C82-56AA-84FD4AC03774}"/>
              </a:ext>
            </a:extLst>
          </p:cNvPr>
          <p:cNvSpPr>
            <a:spLocks noGrp="1"/>
          </p:cNvSpPr>
          <p:nvPr>
            <p:ph type="dt" sz="half" idx="10"/>
          </p:nvPr>
        </p:nvSpPr>
        <p:spPr/>
        <p:txBody>
          <a:bodyPr/>
          <a:lstStyle/>
          <a:p>
            <a:fld id="{6CE02AC2-F439-4A15-9B05-D47AB14D8925}" type="datetimeFigureOut">
              <a:rPr lang="en-IN" smtClean="0"/>
              <a:t>07-12-2024</a:t>
            </a:fld>
            <a:endParaRPr lang="en-IN"/>
          </a:p>
        </p:txBody>
      </p:sp>
      <p:sp>
        <p:nvSpPr>
          <p:cNvPr id="8" name="Footer Placeholder 7">
            <a:extLst>
              <a:ext uri="{FF2B5EF4-FFF2-40B4-BE49-F238E27FC236}">
                <a16:creationId xmlns:a16="http://schemas.microsoft.com/office/drawing/2014/main" id="{F257F2F3-3B0A-D368-DEEC-6B5FB7DE6100}"/>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A578FC1B-64AB-3686-6856-53D742511276}"/>
              </a:ext>
            </a:extLst>
          </p:cNvPr>
          <p:cNvSpPr>
            <a:spLocks noGrp="1"/>
          </p:cNvSpPr>
          <p:nvPr>
            <p:ph type="sldNum" sz="quarter" idx="12"/>
          </p:nvPr>
        </p:nvSpPr>
        <p:spPr/>
        <p:txBody>
          <a:bodyPr/>
          <a:lstStyle/>
          <a:p>
            <a:fld id="{6760F961-13D4-417C-8785-33B4B36D68C6}" type="slidenum">
              <a:rPr lang="en-IN" smtClean="0"/>
              <a:t>‹#›</a:t>
            </a:fld>
            <a:endParaRPr lang="en-IN"/>
          </a:p>
        </p:txBody>
      </p:sp>
    </p:spTree>
    <p:extLst>
      <p:ext uri="{BB962C8B-B14F-4D97-AF65-F5344CB8AC3E}">
        <p14:creationId xmlns:p14="http://schemas.microsoft.com/office/powerpoint/2010/main" val="12404863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AE5EFD-71A9-4D81-3B85-035DAE7E80C7}"/>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E59AE21D-118D-5D68-04AA-13F4EA600B2D}"/>
              </a:ext>
            </a:extLst>
          </p:cNvPr>
          <p:cNvSpPr>
            <a:spLocks noGrp="1"/>
          </p:cNvSpPr>
          <p:nvPr>
            <p:ph type="dt" sz="half" idx="10"/>
          </p:nvPr>
        </p:nvSpPr>
        <p:spPr/>
        <p:txBody>
          <a:bodyPr/>
          <a:lstStyle/>
          <a:p>
            <a:fld id="{6CE02AC2-F439-4A15-9B05-D47AB14D8925}" type="datetimeFigureOut">
              <a:rPr lang="en-IN" smtClean="0"/>
              <a:t>07-12-2024</a:t>
            </a:fld>
            <a:endParaRPr lang="en-IN"/>
          </a:p>
        </p:txBody>
      </p:sp>
      <p:sp>
        <p:nvSpPr>
          <p:cNvPr id="4" name="Footer Placeholder 3">
            <a:extLst>
              <a:ext uri="{FF2B5EF4-FFF2-40B4-BE49-F238E27FC236}">
                <a16:creationId xmlns:a16="http://schemas.microsoft.com/office/drawing/2014/main" id="{0713D0A7-FD65-E6D5-1B84-2264B2062BC4}"/>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CBA618CF-5BCD-64A4-CBEE-5D1F7D71A82E}"/>
              </a:ext>
            </a:extLst>
          </p:cNvPr>
          <p:cNvSpPr>
            <a:spLocks noGrp="1"/>
          </p:cNvSpPr>
          <p:nvPr>
            <p:ph type="sldNum" sz="quarter" idx="12"/>
          </p:nvPr>
        </p:nvSpPr>
        <p:spPr/>
        <p:txBody>
          <a:bodyPr/>
          <a:lstStyle/>
          <a:p>
            <a:fld id="{6760F961-13D4-417C-8785-33B4B36D68C6}" type="slidenum">
              <a:rPr lang="en-IN" smtClean="0"/>
              <a:t>‹#›</a:t>
            </a:fld>
            <a:endParaRPr lang="en-IN"/>
          </a:p>
        </p:txBody>
      </p:sp>
    </p:spTree>
    <p:extLst>
      <p:ext uri="{BB962C8B-B14F-4D97-AF65-F5344CB8AC3E}">
        <p14:creationId xmlns:p14="http://schemas.microsoft.com/office/powerpoint/2010/main" val="22292145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6782B70-C8A1-EBB3-1F6A-622ACA615D09}"/>
              </a:ext>
            </a:extLst>
          </p:cNvPr>
          <p:cNvSpPr>
            <a:spLocks noGrp="1"/>
          </p:cNvSpPr>
          <p:nvPr>
            <p:ph type="dt" sz="half" idx="10"/>
          </p:nvPr>
        </p:nvSpPr>
        <p:spPr/>
        <p:txBody>
          <a:bodyPr/>
          <a:lstStyle/>
          <a:p>
            <a:fld id="{6CE02AC2-F439-4A15-9B05-D47AB14D8925}" type="datetimeFigureOut">
              <a:rPr lang="en-IN" smtClean="0"/>
              <a:t>07-12-2024</a:t>
            </a:fld>
            <a:endParaRPr lang="en-IN"/>
          </a:p>
        </p:txBody>
      </p:sp>
      <p:sp>
        <p:nvSpPr>
          <p:cNvPr id="3" name="Footer Placeholder 2">
            <a:extLst>
              <a:ext uri="{FF2B5EF4-FFF2-40B4-BE49-F238E27FC236}">
                <a16:creationId xmlns:a16="http://schemas.microsoft.com/office/drawing/2014/main" id="{A7BBF05A-E46F-19E9-CE94-4D15D7941DC2}"/>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1E2C016C-2880-C72D-0CD4-576536DD1E57}"/>
              </a:ext>
            </a:extLst>
          </p:cNvPr>
          <p:cNvSpPr>
            <a:spLocks noGrp="1"/>
          </p:cNvSpPr>
          <p:nvPr>
            <p:ph type="sldNum" sz="quarter" idx="12"/>
          </p:nvPr>
        </p:nvSpPr>
        <p:spPr/>
        <p:txBody>
          <a:bodyPr/>
          <a:lstStyle/>
          <a:p>
            <a:fld id="{6760F961-13D4-417C-8785-33B4B36D68C6}" type="slidenum">
              <a:rPr lang="en-IN" smtClean="0"/>
              <a:t>‹#›</a:t>
            </a:fld>
            <a:endParaRPr lang="en-IN"/>
          </a:p>
        </p:txBody>
      </p:sp>
    </p:spTree>
    <p:extLst>
      <p:ext uri="{BB962C8B-B14F-4D97-AF65-F5344CB8AC3E}">
        <p14:creationId xmlns:p14="http://schemas.microsoft.com/office/powerpoint/2010/main" val="22264789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11B5F-5C8C-49EE-EB76-9BC55AF172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5062FA44-0D49-7371-1178-618EDFA5A82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9F5B18E7-D051-239A-ADB3-02936BEC98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6EC3D0-D854-8C82-F477-AEB8D4F88AB4}"/>
              </a:ext>
            </a:extLst>
          </p:cNvPr>
          <p:cNvSpPr>
            <a:spLocks noGrp="1"/>
          </p:cNvSpPr>
          <p:nvPr>
            <p:ph type="dt" sz="half" idx="10"/>
          </p:nvPr>
        </p:nvSpPr>
        <p:spPr/>
        <p:txBody>
          <a:bodyPr/>
          <a:lstStyle/>
          <a:p>
            <a:fld id="{6CE02AC2-F439-4A15-9B05-D47AB14D8925}" type="datetimeFigureOut">
              <a:rPr lang="en-IN" smtClean="0"/>
              <a:t>07-12-2024</a:t>
            </a:fld>
            <a:endParaRPr lang="en-IN"/>
          </a:p>
        </p:txBody>
      </p:sp>
      <p:sp>
        <p:nvSpPr>
          <p:cNvPr id="6" name="Footer Placeholder 5">
            <a:extLst>
              <a:ext uri="{FF2B5EF4-FFF2-40B4-BE49-F238E27FC236}">
                <a16:creationId xmlns:a16="http://schemas.microsoft.com/office/drawing/2014/main" id="{609060CA-A1E5-30EF-D874-9F17ACD38F09}"/>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2DCECB1A-1A1A-36CD-86A1-0406C9F17736}"/>
              </a:ext>
            </a:extLst>
          </p:cNvPr>
          <p:cNvSpPr>
            <a:spLocks noGrp="1"/>
          </p:cNvSpPr>
          <p:nvPr>
            <p:ph type="sldNum" sz="quarter" idx="12"/>
          </p:nvPr>
        </p:nvSpPr>
        <p:spPr/>
        <p:txBody>
          <a:bodyPr/>
          <a:lstStyle/>
          <a:p>
            <a:fld id="{6760F961-13D4-417C-8785-33B4B36D68C6}" type="slidenum">
              <a:rPr lang="en-IN" smtClean="0"/>
              <a:t>‹#›</a:t>
            </a:fld>
            <a:endParaRPr lang="en-IN"/>
          </a:p>
        </p:txBody>
      </p:sp>
    </p:spTree>
    <p:extLst>
      <p:ext uri="{BB962C8B-B14F-4D97-AF65-F5344CB8AC3E}">
        <p14:creationId xmlns:p14="http://schemas.microsoft.com/office/powerpoint/2010/main" val="18952766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33054-7E57-78EA-FD9C-F3F87B39570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2BB954DB-2451-BA89-473E-8829676DAE1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4A7A09EC-9A2A-13FD-D02D-31183939C4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79A2F9-75DE-7AC4-8310-868CE6D189D9}"/>
              </a:ext>
            </a:extLst>
          </p:cNvPr>
          <p:cNvSpPr>
            <a:spLocks noGrp="1"/>
          </p:cNvSpPr>
          <p:nvPr>
            <p:ph type="dt" sz="half" idx="10"/>
          </p:nvPr>
        </p:nvSpPr>
        <p:spPr/>
        <p:txBody>
          <a:bodyPr/>
          <a:lstStyle/>
          <a:p>
            <a:fld id="{6CE02AC2-F439-4A15-9B05-D47AB14D8925}" type="datetimeFigureOut">
              <a:rPr lang="en-IN" smtClean="0"/>
              <a:t>07-12-2024</a:t>
            </a:fld>
            <a:endParaRPr lang="en-IN"/>
          </a:p>
        </p:txBody>
      </p:sp>
      <p:sp>
        <p:nvSpPr>
          <p:cNvPr id="6" name="Footer Placeholder 5">
            <a:extLst>
              <a:ext uri="{FF2B5EF4-FFF2-40B4-BE49-F238E27FC236}">
                <a16:creationId xmlns:a16="http://schemas.microsoft.com/office/drawing/2014/main" id="{6CD6736F-DF93-595A-7D65-B16AC88FAD4F}"/>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35283189-4140-FD8F-EACA-64321292652A}"/>
              </a:ext>
            </a:extLst>
          </p:cNvPr>
          <p:cNvSpPr>
            <a:spLocks noGrp="1"/>
          </p:cNvSpPr>
          <p:nvPr>
            <p:ph type="sldNum" sz="quarter" idx="12"/>
          </p:nvPr>
        </p:nvSpPr>
        <p:spPr/>
        <p:txBody>
          <a:bodyPr/>
          <a:lstStyle/>
          <a:p>
            <a:fld id="{6760F961-13D4-417C-8785-33B4B36D68C6}" type="slidenum">
              <a:rPr lang="en-IN" smtClean="0"/>
              <a:t>‹#›</a:t>
            </a:fld>
            <a:endParaRPr lang="en-IN"/>
          </a:p>
        </p:txBody>
      </p:sp>
    </p:spTree>
    <p:extLst>
      <p:ext uri="{BB962C8B-B14F-4D97-AF65-F5344CB8AC3E}">
        <p14:creationId xmlns:p14="http://schemas.microsoft.com/office/powerpoint/2010/main" val="28083006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F9A05B-0083-6646-755C-28645BBC9F40}"/>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510DA12E-0A3C-3514-0E7D-911EC5A7D65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4B0E454D-BA64-3A7E-04DD-36E457043758}"/>
              </a:ext>
            </a:extLst>
          </p:cNvPr>
          <p:cNvSpPr>
            <a:spLocks noGrp="1"/>
          </p:cNvSpPr>
          <p:nvPr>
            <p:ph type="dt" sz="half" idx="10"/>
          </p:nvPr>
        </p:nvSpPr>
        <p:spPr/>
        <p:txBody>
          <a:bodyPr/>
          <a:lstStyle/>
          <a:p>
            <a:fld id="{6CE02AC2-F439-4A15-9B05-D47AB14D8925}" type="datetimeFigureOut">
              <a:rPr lang="en-IN" smtClean="0"/>
              <a:t>07-12-2024</a:t>
            </a:fld>
            <a:endParaRPr lang="en-IN"/>
          </a:p>
        </p:txBody>
      </p:sp>
      <p:sp>
        <p:nvSpPr>
          <p:cNvPr id="5" name="Footer Placeholder 4">
            <a:extLst>
              <a:ext uri="{FF2B5EF4-FFF2-40B4-BE49-F238E27FC236}">
                <a16:creationId xmlns:a16="http://schemas.microsoft.com/office/drawing/2014/main" id="{3900846B-EAF0-6481-0E29-F2CBEFA55D68}"/>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9810BDD4-DD10-6D56-9610-0C91BDD8D7DD}"/>
              </a:ext>
            </a:extLst>
          </p:cNvPr>
          <p:cNvSpPr>
            <a:spLocks noGrp="1"/>
          </p:cNvSpPr>
          <p:nvPr>
            <p:ph type="sldNum" sz="quarter" idx="12"/>
          </p:nvPr>
        </p:nvSpPr>
        <p:spPr/>
        <p:txBody>
          <a:bodyPr/>
          <a:lstStyle/>
          <a:p>
            <a:fld id="{6760F961-13D4-417C-8785-33B4B36D68C6}" type="slidenum">
              <a:rPr lang="en-IN" smtClean="0"/>
              <a:t>‹#›</a:t>
            </a:fld>
            <a:endParaRPr lang="en-IN"/>
          </a:p>
        </p:txBody>
      </p:sp>
    </p:spTree>
    <p:extLst>
      <p:ext uri="{BB962C8B-B14F-4D97-AF65-F5344CB8AC3E}">
        <p14:creationId xmlns:p14="http://schemas.microsoft.com/office/powerpoint/2010/main" val="4038915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8D74B2C-E813-0F3C-1E53-EE7E07C26B5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ED7B1912-89EE-82E7-0A37-D7E467D2194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523B3942-9244-AE73-40EC-CB4CA2A9941A}"/>
              </a:ext>
            </a:extLst>
          </p:cNvPr>
          <p:cNvSpPr>
            <a:spLocks noGrp="1"/>
          </p:cNvSpPr>
          <p:nvPr>
            <p:ph type="dt" sz="half" idx="10"/>
          </p:nvPr>
        </p:nvSpPr>
        <p:spPr/>
        <p:txBody>
          <a:bodyPr/>
          <a:lstStyle/>
          <a:p>
            <a:fld id="{6CE02AC2-F439-4A15-9B05-D47AB14D8925}" type="datetimeFigureOut">
              <a:rPr lang="en-IN" smtClean="0"/>
              <a:t>07-12-2024</a:t>
            </a:fld>
            <a:endParaRPr lang="en-IN"/>
          </a:p>
        </p:txBody>
      </p:sp>
      <p:sp>
        <p:nvSpPr>
          <p:cNvPr id="5" name="Footer Placeholder 4">
            <a:extLst>
              <a:ext uri="{FF2B5EF4-FFF2-40B4-BE49-F238E27FC236}">
                <a16:creationId xmlns:a16="http://schemas.microsoft.com/office/drawing/2014/main" id="{ED616AB9-2808-244D-52FF-271759B52E7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7BE6839-E0DF-7F14-7862-1A0806724555}"/>
              </a:ext>
            </a:extLst>
          </p:cNvPr>
          <p:cNvSpPr>
            <a:spLocks noGrp="1"/>
          </p:cNvSpPr>
          <p:nvPr>
            <p:ph type="sldNum" sz="quarter" idx="12"/>
          </p:nvPr>
        </p:nvSpPr>
        <p:spPr/>
        <p:txBody>
          <a:bodyPr/>
          <a:lstStyle/>
          <a:p>
            <a:fld id="{6760F961-13D4-417C-8785-33B4B36D68C6}" type="slidenum">
              <a:rPr lang="en-IN" smtClean="0"/>
              <a:t>‹#›</a:t>
            </a:fld>
            <a:endParaRPr lang="en-IN"/>
          </a:p>
        </p:txBody>
      </p:sp>
    </p:spTree>
    <p:extLst>
      <p:ext uri="{BB962C8B-B14F-4D97-AF65-F5344CB8AC3E}">
        <p14:creationId xmlns:p14="http://schemas.microsoft.com/office/powerpoint/2010/main" val="11481333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1B1412-274A-C75F-CC69-9B79D9E8892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5775117F-0AB8-5067-5030-28D121B949B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8E5F2700-8B80-FE40-4B15-32D6673790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E02AC2-F439-4A15-9B05-D47AB14D8925}" type="datetimeFigureOut">
              <a:rPr lang="en-IN" smtClean="0"/>
              <a:t>07-12-2024</a:t>
            </a:fld>
            <a:endParaRPr lang="en-IN"/>
          </a:p>
        </p:txBody>
      </p:sp>
      <p:sp>
        <p:nvSpPr>
          <p:cNvPr id="5" name="Footer Placeholder 4">
            <a:extLst>
              <a:ext uri="{FF2B5EF4-FFF2-40B4-BE49-F238E27FC236}">
                <a16:creationId xmlns:a16="http://schemas.microsoft.com/office/drawing/2014/main" id="{893E3F0B-8A96-7AE8-54D8-AAF5829AAC3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5CC09911-4CA5-4614-4036-060552A5E3A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60F961-13D4-417C-8785-33B4B36D68C6}" type="slidenum">
              <a:rPr lang="en-IN" smtClean="0"/>
              <a:t>‹#›</a:t>
            </a:fld>
            <a:endParaRPr lang="en-IN"/>
          </a:p>
        </p:txBody>
      </p:sp>
    </p:spTree>
    <p:extLst>
      <p:ext uri="{BB962C8B-B14F-4D97-AF65-F5344CB8AC3E}">
        <p14:creationId xmlns:p14="http://schemas.microsoft.com/office/powerpoint/2010/main" val="11339360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www.ijsdr.org/" TargetMode="External"/><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48+ Free Powerpoint Backgrounds | Free &amp; Premium Templates">
            <a:extLst>
              <a:ext uri="{FF2B5EF4-FFF2-40B4-BE49-F238E27FC236}">
                <a16:creationId xmlns:a16="http://schemas.microsoft.com/office/drawing/2014/main" id="{A262787C-0B4A-251C-65C6-B20FDDFEA8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078B0876-25CA-F4F8-9924-17804654F50C}"/>
              </a:ext>
            </a:extLst>
          </p:cNvPr>
          <p:cNvSpPr>
            <a:spLocks noGrp="1"/>
          </p:cNvSpPr>
          <p:nvPr>
            <p:ph type="subTitle" idx="1"/>
          </p:nvPr>
        </p:nvSpPr>
        <p:spPr>
          <a:xfrm>
            <a:off x="357809" y="2051534"/>
            <a:ext cx="11595651" cy="1655762"/>
          </a:xfrm>
        </p:spPr>
        <p:txBody>
          <a:bodyPr/>
          <a:lstStyle/>
          <a:p>
            <a:pPr>
              <a:lnSpc>
                <a:spcPct val="150000"/>
              </a:lnSpc>
            </a:pPr>
            <a:r>
              <a:rPr lang="en-IN" b="1" kern="100" dirty="0">
                <a:solidFill>
                  <a:srgbClr val="000000"/>
                </a:solidFill>
                <a:effectLst/>
                <a:latin typeface="Times New Roman" panose="02020603050405020304" pitchFamily="18" charset="0"/>
                <a:ea typeface="Times New Roman" panose="02020603050405020304" pitchFamily="18" charset="0"/>
              </a:rPr>
              <a:t>RETROSPECTIVE STUDIES ON PHYTOCHEMISTRY AND THERAPEUTIC APPLICATION OF </a:t>
            </a:r>
            <a:r>
              <a:rPr lang="en-IN" b="1" i="1" kern="100" dirty="0">
                <a:solidFill>
                  <a:srgbClr val="000000"/>
                </a:solidFill>
                <a:effectLst/>
                <a:latin typeface="Times New Roman" panose="02020603050405020304" pitchFamily="18" charset="0"/>
                <a:ea typeface="Times New Roman" panose="02020603050405020304" pitchFamily="18" charset="0"/>
              </a:rPr>
              <a:t>PUERARIA TUBEROSA </a:t>
            </a:r>
            <a:endParaRPr lang="en-IN" kern="100" dirty="0">
              <a:solidFill>
                <a:srgbClr val="000000"/>
              </a:solidFill>
              <a:effectLst/>
              <a:latin typeface="Times New Roman" panose="02020603050405020304" pitchFamily="18" charset="0"/>
              <a:ea typeface="Times New Roman" panose="02020603050405020304" pitchFamily="18" charset="0"/>
            </a:endParaRPr>
          </a:p>
          <a:p>
            <a:endParaRPr lang="en-IN" dirty="0"/>
          </a:p>
        </p:txBody>
      </p:sp>
      <p:sp>
        <p:nvSpPr>
          <p:cNvPr id="4" name="TextBox 3">
            <a:extLst>
              <a:ext uri="{FF2B5EF4-FFF2-40B4-BE49-F238E27FC236}">
                <a16:creationId xmlns:a16="http://schemas.microsoft.com/office/drawing/2014/main" id="{D7E45EBF-E999-0859-F580-918BDD8FE2C5}"/>
              </a:ext>
            </a:extLst>
          </p:cNvPr>
          <p:cNvSpPr txBox="1"/>
          <p:nvPr/>
        </p:nvSpPr>
        <p:spPr>
          <a:xfrm>
            <a:off x="7197213" y="4825874"/>
            <a:ext cx="4756247" cy="1570943"/>
          </a:xfrm>
          <a:prstGeom prst="rect">
            <a:avLst/>
          </a:prstGeom>
          <a:noFill/>
        </p:spPr>
        <p:txBody>
          <a:bodyPr wrap="square">
            <a:spAutoFit/>
          </a:bodyPr>
          <a:lstStyle/>
          <a:p>
            <a:pPr algn="r">
              <a:lnSpc>
                <a:spcPct val="107000"/>
              </a:lnSpc>
              <a:spcAft>
                <a:spcPts val="800"/>
              </a:spcAft>
            </a:pPr>
            <a:r>
              <a:rPr lang="en-US" b="1" kern="100" dirty="0">
                <a:latin typeface="Times New Roman" panose="02020603050405020304" pitchFamily="18" charset="0"/>
                <a:ea typeface="Calibri" panose="020F0502020204030204" pitchFamily="34" charset="0"/>
                <a:cs typeface="Times New Roman" panose="02020603050405020304" pitchFamily="18" charset="0"/>
              </a:rPr>
              <a:t>Author:</a:t>
            </a:r>
            <a:r>
              <a:rPr lang="en-US" kern="100" dirty="0">
                <a:latin typeface="Times New Roman" panose="02020603050405020304" pitchFamily="18" charset="0"/>
                <a:ea typeface="Calibri" panose="020F0502020204030204" pitchFamily="34" charset="0"/>
                <a:cs typeface="Times New Roman" panose="02020603050405020304" pitchFamily="18" charset="0"/>
              </a:rPr>
              <a:t> </a:t>
            </a:r>
            <a:r>
              <a:rPr lang="en-US" u="sng" kern="100" dirty="0">
                <a:latin typeface="Times New Roman" panose="02020603050405020304" pitchFamily="18" charset="0"/>
                <a:ea typeface="Calibri" panose="020F0502020204030204" pitchFamily="34" charset="0"/>
                <a:cs typeface="Times New Roman" panose="02020603050405020304" pitchFamily="18" charset="0"/>
              </a:rPr>
              <a:t>Ms. Sakshi N. </a:t>
            </a:r>
            <a:r>
              <a:rPr lang="en-US" u="sng" kern="100" dirty="0" err="1">
                <a:latin typeface="Times New Roman" panose="02020603050405020304" pitchFamily="18" charset="0"/>
                <a:ea typeface="Calibri" panose="020F0502020204030204" pitchFamily="34" charset="0"/>
                <a:cs typeface="Times New Roman" panose="02020603050405020304" pitchFamily="18" charset="0"/>
              </a:rPr>
              <a:t>Pandharkar</a:t>
            </a:r>
            <a:r>
              <a:rPr lang="en-US" u="sng" kern="100" dirty="0">
                <a:latin typeface="Times New Roman" panose="02020603050405020304" pitchFamily="18" charset="0"/>
                <a:ea typeface="Calibri" panose="020F0502020204030204" pitchFamily="34" charset="0"/>
                <a:cs typeface="Times New Roman" panose="02020603050405020304" pitchFamily="18" charset="0"/>
              </a:rPr>
              <a:t> </a:t>
            </a:r>
            <a:endParaRPr lang="en-IN" sz="1600" u="sng" kern="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800"/>
              </a:spcAft>
            </a:pPr>
            <a:r>
              <a:rPr lang="en-US" b="1" kern="100" dirty="0">
                <a:latin typeface="Times New Roman" panose="02020603050405020304" pitchFamily="18" charset="0"/>
                <a:ea typeface="Calibri" panose="020F0502020204030204" pitchFamily="34" charset="0"/>
                <a:cs typeface="Times New Roman" panose="02020603050405020304" pitchFamily="18" charset="0"/>
              </a:rPr>
              <a:t>Co-Author: </a:t>
            </a:r>
            <a:r>
              <a:rPr lang="en-US" kern="100" dirty="0">
                <a:latin typeface="Times New Roman" panose="02020603050405020304" pitchFamily="18" charset="0"/>
                <a:ea typeface="Calibri" panose="020F0502020204030204" pitchFamily="34" charset="0"/>
                <a:cs typeface="Times New Roman" panose="02020603050405020304" pitchFamily="18" charset="0"/>
              </a:rPr>
              <a:t>1. Dr. </a:t>
            </a:r>
            <a:r>
              <a:rPr lang="en-US" kern="100" dirty="0" err="1">
                <a:latin typeface="Times New Roman" panose="02020603050405020304" pitchFamily="18" charset="0"/>
                <a:ea typeface="Calibri" panose="020F0502020204030204" pitchFamily="34" charset="0"/>
                <a:cs typeface="Times New Roman" panose="02020603050405020304" pitchFamily="18" charset="0"/>
              </a:rPr>
              <a:t>Avinash</a:t>
            </a:r>
            <a:r>
              <a:rPr lang="en-US" kern="100" dirty="0">
                <a:latin typeface="Times New Roman" panose="02020603050405020304" pitchFamily="18" charset="0"/>
                <a:ea typeface="Calibri" panose="020F0502020204030204" pitchFamily="34" charset="0"/>
                <a:cs typeface="Times New Roman" panose="02020603050405020304" pitchFamily="18" charset="0"/>
              </a:rPr>
              <a:t> S. </a:t>
            </a:r>
            <a:r>
              <a:rPr lang="en-US" kern="100" dirty="0" err="1">
                <a:latin typeface="Times New Roman" panose="02020603050405020304" pitchFamily="18" charset="0"/>
                <a:ea typeface="Calibri" panose="020F0502020204030204" pitchFamily="34" charset="0"/>
                <a:cs typeface="Times New Roman" panose="02020603050405020304" pitchFamily="18" charset="0"/>
              </a:rPr>
              <a:t>Dhake</a:t>
            </a:r>
            <a:r>
              <a:rPr lang="en-US" kern="100" dirty="0">
                <a:latin typeface="Times New Roman" panose="02020603050405020304" pitchFamily="18" charset="0"/>
                <a:ea typeface="Calibri" panose="020F0502020204030204" pitchFamily="34" charset="0"/>
                <a:cs typeface="Times New Roman" panose="02020603050405020304" pitchFamily="18" charset="0"/>
              </a:rPr>
              <a:t> </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800"/>
              </a:spcAft>
            </a:pPr>
            <a:r>
              <a:rPr lang="en-US" kern="100" dirty="0">
                <a:latin typeface="Times New Roman" panose="02020603050405020304" pitchFamily="18" charset="0"/>
                <a:ea typeface="Calibri" panose="020F0502020204030204" pitchFamily="34" charset="0"/>
                <a:cs typeface="Times New Roman" panose="02020603050405020304" pitchFamily="18" charset="0"/>
              </a:rPr>
              <a:t>2. Ms. Sujata </a:t>
            </a:r>
            <a:r>
              <a:rPr lang="en-US" kern="100" dirty="0" err="1">
                <a:latin typeface="Times New Roman" panose="02020603050405020304" pitchFamily="18" charset="0"/>
                <a:ea typeface="Calibri" panose="020F0502020204030204" pitchFamily="34" charset="0"/>
                <a:cs typeface="Times New Roman" panose="02020603050405020304" pitchFamily="18" charset="0"/>
              </a:rPr>
              <a:t>Lambe</a:t>
            </a:r>
            <a:r>
              <a:rPr lang="en-US" kern="100" dirty="0">
                <a:latin typeface="Times New Roman" panose="02020603050405020304" pitchFamily="18" charset="0"/>
                <a:ea typeface="Calibri" panose="020F0502020204030204" pitchFamily="34" charset="0"/>
                <a:cs typeface="Times New Roman" panose="02020603050405020304" pitchFamily="18" charset="0"/>
              </a:rPr>
              <a:t> </a:t>
            </a:r>
          </a:p>
          <a:p>
            <a:pPr algn="r">
              <a:lnSpc>
                <a:spcPct val="107000"/>
              </a:lnSpc>
              <a:spcAft>
                <a:spcPts val="800"/>
              </a:spcAft>
            </a:pPr>
            <a:r>
              <a:rPr lang="en-US" kern="100" dirty="0">
                <a:latin typeface="Times New Roman" panose="02020603050405020304" pitchFamily="18" charset="0"/>
                <a:ea typeface="Calibri" panose="020F0502020204030204" pitchFamily="34" charset="0"/>
                <a:cs typeface="Times New Roman" panose="02020603050405020304" pitchFamily="18" charset="0"/>
              </a:rPr>
              <a:t>(Assistant Prof., S.M.B.T College of Pharmacy)</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12976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48+ Free Powerpoint Backgrounds | Free &amp; Premium Templates">
            <a:extLst>
              <a:ext uri="{FF2B5EF4-FFF2-40B4-BE49-F238E27FC236}">
                <a16:creationId xmlns:a16="http://schemas.microsoft.com/office/drawing/2014/main" id="{7FB08567-A16C-D1DA-6419-E2316C3CA0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6A0EC8C-A1C6-D76A-EF39-EFBA8508DAB4}"/>
              </a:ext>
            </a:extLst>
          </p:cNvPr>
          <p:cNvSpPr txBox="1"/>
          <p:nvPr/>
        </p:nvSpPr>
        <p:spPr>
          <a:xfrm>
            <a:off x="344556" y="133675"/>
            <a:ext cx="11476381" cy="768031"/>
          </a:xfrm>
          <a:prstGeom prst="rect">
            <a:avLst/>
          </a:prstGeom>
          <a:noFill/>
        </p:spPr>
        <p:txBody>
          <a:bodyPr wrap="square">
            <a:spAutoFit/>
          </a:bodyPr>
          <a:lstStyle/>
          <a:p>
            <a:pPr marL="6350" marR="806450" indent="-6350" algn="ctr">
              <a:lnSpc>
                <a:spcPct val="107000"/>
              </a:lnSpc>
              <a:spcAft>
                <a:spcPts val="1245"/>
              </a:spcAft>
            </a:pPr>
            <a:r>
              <a:rPr lang="en-IN" sz="4400" b="1" kern="100" dirty="0">
                <a:solidFill>
                  <a:srgbClr val="000000"/>
                </a:solidFill>
                <a:effectLst/>
                <a:latin typeface="Times New Roman" panose="02020603050405020304" pitchFamily="18" charset="0"/>
                <a:ea typeface="Times New Roman" panose="02020603050405020304" pitchFamily="18" charset="0"/>
              </a:rPr>
              <a:t>INTRODUCTION</a:t>
            </a:r>
            <a:endParaRPr lang="en-IN" sz="4400" kern="100" dirty="0">
              <a:solidFill>
                <a:srgbClr val="000000"/>
              </a:solidFill>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ABA9FB75-D29D-3184-E2DA-E7885C4623CC}"/>
              </a:ext>
            </a:extLst>
          </p:cNvPr>
          <p:cNvSpPr txBox="1"/>
          <p:nvPr/>
        </p:nvSpPr>
        <p:spPr>
          <a:xfrm>
            <a:off x="212034" y="912060"/>
            <a:ext cx="11767931" cy="586487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Traditional medicine practices such as Ayurveda, Siddha, Homeopathy, Unani and Folk medicine are commonly utilized in India to treat various diseases and disorders. </a:t>
            </a: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According to the World Health Organization (WHO) study about 65–80% of people worldwide go for herbal remedies to treat common health issues.</a:t>
            </a: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The perennial climber </a:t>
            </a:r>
            <a:r>
              <a:rPr lang="en-IN" sz="1800" i="1" dirty="0">
                <a:solidFill>
                  <a:srgbClr val="000000"/>
                </a:solidFill>
                <a:effectLst/>
                <a:latin typeface="Times New Roman" panose="02020603050405020304" pitchFamily="18" charset="0"/>
                <a:ea typeface="Times New Roman" panose="02020603050405020304" pitchFamily="18" charset="0"/>
              </a:rPr>
              <a:t>Pueraria tuberosa</a:t>
            </a:r>
            <a:r>
              <a:rPr lang="en-IN" sz="1800" dirty="0">
                <a:solidFill>
                  <a:srgbClr val="000000"/>
                </a:solidFill>
                <a:effectLst/>
                <a:latin typeface="Times New Roman" panose="02020603050405020304" pitchFamily="18" charset="0"/>
                <a:ea typeface="Times New Roman" panose="02020603050405020304" pitchFamily="18" charset="0"/>
              </a:rPr>
              <a:t> (</a:t>
            </a:r>
            <a:r>
              <a:rPr lang="en-IN" sz="1800" dirty="0" err="1">
                <a:solidFill>
                  <a:srgbClr val="000000"/>
                </a:solidFill>
                <a:effectLst/>
                <a:latin typeface="Times New Roman" panose="02020603050405020304" pitchFamily="18" charset="0"/>
                <a:ea typeface="Times New Roman" panose="02020603050405020304" pitchFamily="18" charset="0"/>
              </a:rPr>
              <a:t>Roxb</a:t>
            </a:r>
            <a:r>
              <a:rPr lang="en-IN" sz="1800" dirty="0">
                <a:solidFill>
                  <a:srgbClr val="000000"/>
                </a:solidFill>
                <a:effectLst/>
                <a:latin typeface="Times New Roman" panose="02020603050405020304" pitchFamily="18" charset="0"/>
                <a:ea typeface="Times New Roman" panose="02020603050405020304" pitchFamily="18" charset="0"/>
              </a:rPr>
              <a:t>. ex </a:t>
            </a:r>
            <a:r>
              <a:rPr lang="en-IN" sz="1800" dirty="0" err="1">
                <a:solidFill>
                  <a:srgbClr val="000000"/>
                </a:solidFill>
                <a:effectLst/>
                <a:latin typeface="Times New Roman" panose="02020603050405020304" pitchFamily="18" charset="0"/>
                <a:ea typeface="Times New Roman" panose="02020603050405020304" pitchFamily="18" charset="0"/>
              </a:rPr>
              <a:t>Willd</a:t>
            </a:r>
            <a:r>
              <a:rPr lang="en-IN" sz="1800" dirty="0">
                <a:solidFill>
                  <a:srgbClr val="000000"/>
                </a:solidFill>
                <a:effectLst/>
                <a:latin typeface="Times New Roman" panose="02020603050405020304" pitchFamily="18" charset="0"/>
                <a:ea typeface="Times New Roman" panose="02020603050405020304" pitchFamily="18" charset="0"/>
              </a:rPr>
              <a:t>. DC) (family: Fabaceae) is found throughout the Indian subcontinent in moist, wet places. This plant's tuberous roots, which are used in Indian Ayurvedic medicine, are becoming even more significant and are being subject of studies for their potential remedies for a various health Issues</a:t>
            </a:r>
            <a:r>
              <a:rPr lang="en-IN" dirty="0">
                <a:solidFill>
                  <a:srgbClr val="000000"/>
                </a:solidFill>
                <a:latin typeface="Times New Roman" panose="02020603050405020304" pitchFamily="18" charset="0"/>
                <a:ea typeface="Times New Roman" panose="02020603050405020304" pitchFamily="18" charset="0"/>
              </a:rPr>
              <a:t>.</a:t>
            </a:r>
          </a:p>
          <a:p>
            <a:pPr marL="285750" indent="-285750" algn="just">
              <a:lnSpc>
                <a:spcPct val="150000"/>
              </a:lnSpc>
              <a:buFont typeface="Arial" panose="020B0604020202020204" pitchFamily="34" charset="0"/>
              <a:buChar char="•"/>
            </a:pPr>
            <a:r>
              <a:rPr lang="en-IN" sz="1800" dirty="0" err="1">
                <a:solidFill>
                  <a:srgbClr val="000000"/>
                </a:solidFill>
                <a:effectLst/>
                <a:latin typeface="Times New Roman" panose="02020603050405020304" pitchFamily="18" charset="0"/>
                <a:ea typeface="Times New Roman" panose="02020603050405020304" pitchFamily="18" charset="0"/>
              </a:rPr>
              <a:t>Vidarikanda</a:t>
            </a:r>
            <a:r>
              <a:rPr lang="en-IN" sz="1800" dirty="0">
                <a:solidFill>
                  <a:srgbClr val="000000"/>
                </a:solidFill>
                <a:effectLst/>
                <a:latin typeface="Times New Roman" panose="02020603050405020304" pitchFamily="18" charset="0"/>
                <a:ea typeface="Times New Roman" panose="02020603050405020304" pitchFamily="18" charset="0"/>
              </a:rPr>
              <a:t> synonymously referred to as </a:t>
            </a:r>
            <a:r>
              <a:rPr lang="en-IN" sz="1800" dirty="0" err="1">
                <a:solidFill>
                  <a:srgbClr val="000000"/>
                </a:solidFill>
                <a:effectLst/>
                <a:latin typeface="Times New Roman" panose="02020603050405020304" pitchFamily="18" charset="0"/>
                <a:ea typeface="Times New Roman" panose="02020603050405020304" pitchFamily="18" charset="0"/>
              </a:rPr>
              <a:t>Hedysarum</a:t>
            </a:r>
            <a:r>
              <a:rPr lang="en-IN" sz="1800" dirty="0">
                <a:solidFill>
                  <a:srgbClr val="000000"/>
                </a:solidFill>
                <a:effectLst/>
                <a:latin typeface="Times New Roman" panose="02020603050405020304" pitchFamily="18" charset="0"/>
                <a:ea typeface="Times New Roman" panose="02020603050405020304" pitchFamily="18" charset="0"/>
              </a:rPr>
              <a:t> tuberosum </a:t>
            </a:r>
            <a:r>
              <a:rPr lang="en-IN" sz="1800" dirty="0" err="1">
                <a:solidFill>
                  <a:srgbClr val="000000"/>
                </a:solidFill>
                <a:effectLst/>
                <a:latin typeface="Times New Roman" panose="02020603050405020304" pitchFamily="18" charset="0"/>
                <a:ea typeface="Times New Roman" panose="02020603050405020304" pitchFamily="18" charset="0"/>
              </a:rPr>
              <a:t>Willd</a:t>
            </a:r>
            <a:r>
              <a:rPr lang="en-IN" sz="1800" dirty="0">
                <a:solidFill>
                  <a:srgbClr val="000000"/>
                </a:solidFill>
                <a:effectLst/>
                <a:latin typeface="Times New Roman" panose="02020603050405020304" pitchFamily="18" charset="0"/>
                <a:ea typeface="Times New Roman" panose="02020603050405020304" pitchFamily="18" charset="0"/>
              </a:rPr>
              <a:t>, is extensively utilized in Ayurveda's '</a:t>
            </a:r>
            <a:r>
              <a:rPr lang="en-IN" sz="1800" dirty="0" err="1">
                <a:solidFill>
                  <a:srgbClr val="000000"/>
                </a:solidFill>
                <a:effectLst/>
                <a:latin typeface="Times New Roman" panose="02020603050405020304" pitchFamily="18" charset="0"/>
                <a:ea typeface="Times New Roman" panose="02020603050405020304" pitchFamily="18" charset="0"/>
              </a:rPr>
              <a:t>Rasayana</a:t>
            </a:r>
            <a:r>
              <a:rPr lang="en-IN" sz="1800" dirty="0">
                <a:solidFill>
                  <a:srgbClr val="000000"/>
                </a:solidFill>
                <a:effectLst/>
                <a:latin typeface="Times New Roman" panose="02020603050405020304" pitchFamily="18" charset="0"/>
                <a:ea typeface="Times New Roman" panose="02020603050405020304" pitchFamily="18" charset="0"/>
              </a:rPr>
              <a:t>' category of drugs.</a:t>
            </a: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 In Ayurvedic practices, the tuber is commonly employed for its aphrodisiac qualities, as well as its reputed benefits in promoting longevity and rejuvenation </a:t>
            </a: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The term "</a:t>
            </a:r>
            <a:r>
              <a:rPr lang="en-IN" sz="1800" dirty="0" err="1">
                <a:solidFill>
                  <a:srgbClr val="000000"/>
                </a:solidFill>
                <a:effectLst/>
                <a:latin typeface="Times New Roman" panose="02020603050405020304" pitchFamily="18" charset="0"/>
                <a:ea typeface="Times New Roman" panose="02020603050405020304" pitchFamily="18" charset="0"/>
              </a:rPr>
              <a:t>Rasayana</a:t>
            </a:r>
            <a:r>
              <a:rPr lang="en-IN" sz="1800" dirty="0">
                <a:solidFill>
                  <a:srgbClr val="000000"/>
                </a:solidFill>
                <a:effectLst/>
                <a:latin typeface="Times New Roman" panose="02020603050405020304" pitchFamily="18" charset="0"/>
                <a:ea typeface="Times New Roman" panose="02020603050405020304" pitchFamily="18" charset="0"/>
              </a:rPr>
              <a:t>" is derived from Sanskrit, where "Rasa" signifies plasma and "Ayana" denotes path. Therefore, "</a:t>
            </a:r>
            <a:r>
              <a:rPr lang="en-IN" sz="1800" dirty="0" err="1">
                <a:solidFill>
                  <a:srgbClr val="000000"/>
                </a:solidFill>
                <a:effectLst/>
                <a:latin typeface="Times New Roman" panose="02020603050405020304" pitchFamily="18" charset="0"/>
                <a:ea typeface="Times New Roman" panose="02020603050405020304" pitchFamily="18" charset="0"/>
              </a:rPr>
              <a:t>Rasayana</a:t>
            </a:r>
            <a:r>
              <a:rPr lang="en-IN" sz="1800" dirty="0">
                <a:solidFill>
                  <a:srgbClr val="000000"/>
                </a:solidFill>
                <a:effectLst/>
                <a:latin typeface="Times New Roman" panose="02020603050405020304" pitchFamily="18" charset="0"/>
                <a:ea typeface="Times New Roman" panose="02020603050405020304" pitchFamily="18" charset="0"/>
              </a:rPr>
              <a:t>" refers to the path that "Rasa" takes. Drugs categorized as "</a:t>
            </a:r>
            <a:r>
              <a:rPr lang="en-IN" sz="1800" dirty="0" err="1">
                <a:solidFill>
                  <a:srgbClr val="000000"/>
                </a:solidFill>
                <a:effectLst/>
                <a:latin typeface="Times New Roman" panose="02020603050405020304" pitchFamily="18" charset="0"/>
                <a:ea typeface="Times New Roman" panose="02020603050405020304" pitchFamily="18" charset="0"/>
              </a:rPr>
              <a:t>Rasayana</a:t>
            </a:r>
            <a:r>
              <a:rPr lang="en-IN" sz="1800" dirty="0">
                <a:solidFill>
                  <a:srgbClr val="000000"/>
                </a:solidFill>
                <a:effectLst/>
                <a:latin typeface="Times New Roman" panose="02020603050405020304" pitchFamily="18" charset="0"/>
                <a:ea typeface="Times New Roman" panose="02020603050405020304" pitchFamily="18" charset="0"/>
              </a:rPr>
              <a:t>" are abundant in antioxidants and are recognized for their hepatoprotective and immunomodulating properties </a:t>
            </a:r>
            <a:endParaRPr lang="en-IN" dirty="0"/>
          </a:p>
        </p:txBody>
      </p:sp>
    </p:spTree>
    <p:extLst>
      <p:ext uri="{BB962C8B-B14F-4D97-AF65-F5344CB8AC3E}">
        <p14:creationId xmlns:p14="http://schemas.microsoft.com/office/powerpoint/2010/main" val="9202951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48+ Free Powerpoint Backgrounds | Free &amp; Premium Templates">
            <a:extLst>
              <a:ext uri="{FF2B5EF4-FFF2-40B4-BE49-F238E27FC236}">
                <a16:creationId xmlns:a16="http://schemas.microsoft.com/office/drawing/2014/main" id="{9F4F8BDB-1D4C-9945-71A0-20326C389D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0BE4D5C-859B-2093-6647-B723984761EC}"/>
              </a:ext>
            </a:extLst>
          </p:cNvPr>
          <p:cNvSpPr txBox="1"/>
          <p:nvPr/>
        </p:nvSpPr>
        <p:spPr>
          <a:xfrm>
            <a:off x="145772" y="499223"/>
            <a:ext cx="11608905" cy="585955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The various formulations of this substance find application as nutritive, diuretic, and expectorants, and also in management of fever, rheumatism, and bronchitis. Some its notable biological properties include </a:t>
            </a:r>
            <a:r>
              <a:rPr lang="en-IN" sz="1800" dirty="0" err="1">
                <a:solidFill>
                  <a:srgbClr val="000000"/>
                </a:solidFill>
                <a:effectLst/>
                <a:latin typeface="Times New Roman" panose="02020603050405020304" pitchFamily="18" charset="0"/>
                <a:ea typeface="Times New Roman" panose="02020603050405020304" pitchFamily="18" charset="0"/>
              </a:rPr>
              <a:t>antihyperlipidaemic</a:t>
            </a:r>
            <a:r>
              <a:rPr lang="en-IN" sz="1800" dirty="0">
                <a:solidFill>
                  <a:srgbClr val="000000"/>
                </a:solidFill>
                <a:effectLst/>
                <a:latin typeface="Times New Roman" panose="02020603050405020304" pitchFamily="18" charset="0"/>
                <a:ea typeface="Times New Roman" panose="02020603050405020304" pitchFamily="18" charset="0"/>
              </a:rPr>
              <a:t>, </a:t>
            </a:r>
            <a:r>
              <a:rPr lang="en-IN" sz="1800" dirty="0" err="1">
                <a:solidFill>
                  <a:srgbClr val="000000"/>
                </a:solidFill>
                <a:effectLst/>
                <a:latin typeface="Times New Roman" panose="02020603050405020304" pitchFamily="18" charset="0"/>
                <a:ea typeface="Times New Roman" panose="02020603050405020304" pitchFamily="18" charset="0"/>
              </a:rPr>
              <a:t>antihyperglycaemic</a:t>
            </a:r>
            <a:r>
              <a:rPr lang="en-IN" sz="1800" dirty="0">
                <a:solidFill>
                  <a:srgbClr val="000000"/>
                </a:solidFill>
                <a:effectLst/>
                <a:latin typeface="Times New Roman" panose="02020603050405020304" pitchFamily="18" charset="0"/>
                <a:ea typeface="Times New Roman" panose="02020603050405020304" pitchFamily="18" charset="0"/>
              </a:rPr>
              <a:t>, antifertility in male rats, and hepato-protective effects.</a:t>
            </a: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Numerous pharmacologically potent constituents, including </a:t>
            </a:r>
            <a:r>
              <a:rPr lang="en-IN" sz="1800" dirty="0" err="1">
                <a:solidFill>
                  <a:srgbClr val="000000"/>
                </a:solidFill>
                <a:effectLst/>
                <a:latin typeface="Times New Roman" panose="02020603050405020304" pitchFamily="18" charset="0"/>
                <a:ea typeface="Times New Roman" panose="02020603050405020304" pitchFamily="18" charset="0"/>
              </a:rPr>
              <a:t>puerarin</a:t>
            </a:r>
            <a:r>
              <a:rPr lang="en-IN" sz="1800" dirty="0">
                <a:solidFill>
                  <a:srgbClr val="000000"/>
                </a:solidFill>
                <a:effectLst/>
                <a:latin typeface="Times New Roman" panose="02020603050405020304" pitchFamily="18" charset="0"/>
                <a:ea typeface="Times New Roman" panose="02020603050405020304" pitchFamily="18" charset="0"/>
              </a:rPr>
              <a:t>, genistein, </a:t>
            </a:r>
            <a:r>
              <a:rPr lang="en-IN" sz="1800" dirty="0" err="1">
                <a:solidFill>
                  <a:srgbClr val="000000"/>
                </a:solidFill>
                <a:effectLst/>
                <a:latin typeface="Times New Roman" panose="02020603050405020304" pitchFamily="18" charset="0"/>
                <a:ea typeface="Times New Roman" panose="02020603050405020304" pitchFamily="18" charset="0"/>
              </a:rPr>
              <a:t>lupinoside</a:t>
            </a:r>
            <a:r>
              <a:rPr lang="en-IN" sz="1800" dirty="0">
                <a:solidFill>
                  <a:srgbClr val="000000"/>
                </a:solidFill>
                <a:effectLst/>
                <a:latin typeface="Times New Roman" panose="02020603050405020304" pitchFamily="18" charset="0"/>
                <a:ea typeface="Times New Roman" panose="02020603050405020304" pitchFamily="18" charset="0"/>
              </a:rPr>
              <a:t>, daidzein, </a:t>
            </a:r>
            <a:r>
              <a:rPr lang="en-IN" sz="1800" dirty="0" err="1">
                <a:solidFill>
                  <a:srgbClr val="000000"/>
                </a:solidFill>
                <a:effectLst/>
                <a:latin typeface="Times New Roman" panose="02020603050405020304" pitchFamily="18" charset="0"/>
                <a:ea typeface="Times New Roman" panose="02020603050405020304" pitchFamily="18" charset="0"/>
              </a:rPr>
              <a:t>tuberosin</a:t>
            </a:r>
            <a:r>
              <a:rPr lang="en-IN" sz="1800" dirty="0">
                <a:solidFill>
                  <a:srgbClr val="000000"/>
                </a:solidFill>
                <a:effectLst/>
                <a:latin typeface="Times New Roman" panose="02020603050405020304" pitchFamily="18" charset="0"/>
                <a:ea typeface="Times New Roman" panose="02020603050405020304" pitchFamily="18" charset="0"/>
              </a:rPr>
              <a:t>, have been extracted from the </a:t>
            </a:r>
            <a:r>
              <a:rPr lang="en-IN" sz="1800" dirty="0" err="1">
                <a:solidFill>
                  <a:srgbClr val="000000"/>
                </a:solidFill>
                <a:effectLst/>
                <a:latin typeface="Times New Roman" panose="02020603050405020304" pitchFamily="18" charset="0"/>
                <a:ea typeface="Times New Roman" panose="02020603050405020304" pitchFamily="18" charset="0"/>
              </a:rPr>
              <a:t>Vidarikanda</a:t>
            </a:r>
            <a:r>
              <a:rPr lang="en-IN" sz="1800" dirty="0">
                <a:solidFill>
                  <a:srgbClr val="000000"/>
                </a:solidFill>
                <a:effectLst/>
                <a:latin typeface="Times New Roman" panose="02020603050405020304" pitchFamily="18" charset="0"/>
                <a:ea typeface="Times New Roman" panose="02020603050405020304" pitchFamily="18" charset="0"/>
              </a:rPr>
              <a:t>. In recent in vitro and in vivo studies have identified wide range of biological activities of </a:t>
            </a:r>
            <a:r>
              <a:rPr lang="en-IN" sz="1800" i="1" dirty="0">
                <a:solidFill>
                  <a:srgbClr val="000000"/>
                </a:solidFill>
                <a:effectLst/>
                <a:latin typeface="Times New Roman" panose="02020603050405020304" pitchFamily="18" charset="0"/>
                <a:ea typeface="Times New Roman" panose="02020603050405020304" pitchFamily="18" charset="0"/>
              </a:rPr>
              <a:t>Pueraria Tuberosa</a:t>
            </a:r>
            <a:r>
              <a:rPr lang="en-IN" sz="1800" dirty="0">
                <a:solidFill>
                  <a:srgbClr val="000000"/>
                </a:solidFill>
                <a:effectLst/>
                <a:latin typeface="Times New Roman" panose="02020603050405020304" pitchFamily="18" charset="0"/>
                <a:ea typeface="Times New Roman" panose="02020603050405020304" pitchFamily="18" charset="0"/>
              </a:rPr>
              <a:t> tuber extract and its </a:t>
            </a:r>
            <a:r>
              <a:rPr lang="en-IN" sz="1800" dirty="0" err="1">
                <a:solidFill>
                  <a:srgbClr val="000000"/>
                </a:solidFill>
                <a:effectLst/>
                <a:latin typeface="Times New Roman" panose="02020603050405020304" pitchFamily="18" charset="0"/>
                <a:ea typeface="Times New Roman" panose="02020603050405020304" pitchFamily="18" charset="0"/>
              </a:rPr>
              <a:t>isoflavonoids</a:t>
            </a:r>
            <a:r>
              <a:rPr lang="en-IN" baseline="30000" dirty="0">
                <a:solidFill>
                  <a:srgbClr val="000000"/>
                </a:solidFill>
                <a:latin typeface="Times New Roman" panose="02020603050405020304" pitchFamily="18" charset="0"/>
                <a:ea typeface="Times New Roman" panose="02020603050405020304" pitchFamily="18" charset="0"/>
              </a:rPr>
              <a:t>.</a:t>
            </a:r>
          </a:p>
          <a:p>
            <a:pPr algn="just">
              <a:lnSpc>
                <a:spcPct val="150000"/>
              </a:lnSpc>
            </a:pPr>
            <a:r>
              <a:rPr lang="en-IN" sz="1800" b="1" dirty="0">
                <a:solidFill>
                  <a:srgbClr val="0D0D0D"/>
                </a:solidFill>
                <a:effectLst/>
                <a:latin typeface="Times New Roman" panose="02020603050405020304" pitchFamily="18" charset="0"/>
                <a:ea typeface="Times New Roman" panose="02020603050405020304" pitchFamily="18" charset="0"/>
              </a:rPr>
              <a:t>    Physical Characteristics</a:t>
            </a:r>
          </a:p>
          <a:p>
            <a:pPr marL="285750" indent="-285750" algn="just">
              <a:lnSpc>
                <a:spcPct val="150000"/>
              </a:lnSpc>
              <a:buFont typeface="Arial" panose="020B0604020202020204" pitchFamily="34" charset="0"/>
              <a:buChar char="•"/>
            </a:pPr>
            <a:r>
              <a:rPr lang="en-IN" sz="1800" dirty="0" err="1">
                <a:solidFill>
                  <a:srgbClr val="000000"/>
                </a:solidFill>
                <a:effectLst/>
                <a:latin typeface="Times New Roman" panose="02020603050405020304" pitchFamily="18" charset="0"/>
                <a:ea typeface="Times New Roman" panose="02020603050405020304" pitchFamily="18" charset="0"/>
              </a:rPr>
              <a:t>Vidari</a:t>
            </a:r>
            <a:r>
              <a:rPr lang="en-IN" sz="1800" dirty="0">
                <a:solidFill>
                  <a:srgbClr val="000000"/>
                </a:solidFill>
                <a:effectLst/>
                <a:latin typeface="Times New Roman" panose="02020603050405020304" pitchFamily="18" charset="0"/>
                <a:ea typeface="Times New Roman" panose="02020603050405020304" pitchFamily="18" charset="0"/>
              </a:rPr>
              <a:t> comprises sliced and dried pieces of the tuberous root, which can grow up to 60 cm in length and 30 cm in width, derived from </a:t>
            </a:r>
            <a:r>
              <a:rPr lang="en-IN" sz="1800" i="1" dirty="0">
                <a:solidFill>
                  <a:srgbClr val="000000"/>
                </a:solidFill>
                <a:effectLst/>
                <a:latin typeface="Times New Roman" panose="02020603050405020304" pitchFamily="18" charset="0"/>
                <a:ea typeface="Times New Roman" panose="02020603050405020304" pitchFamily="18" charset="0"/>
              </a:rPr>
              <a:t>Pueraria tuberosa </a:t>
            </a:r>
            <a:r>
              <a:rPr lang="en-IN" sz="1800" dirty="0">
                <a:solidFill>
                  <a:srgbClr val="000000"/>
                </a:solidFill>
                <a:effectLst/>
                <a:latin typeface="Times New Roman" panose="02020603050405020304" pitchFamily="18" charset="0"/>
                <a:ea typeface="Times New Roman" panose="02020603050405020304" pitchFamily="18" charset="0"/>
              </a:rPr>
              <a:t>DC (Family: Fabaceae). This perennial climber is characterized by its extensive tuberous root and is found across the country, excluding extremely humid or arid regions, with an altitude range extending up to 1200 m</a:t>
            </a: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A fibrous pericycle and couple of layers of stone cells loaded with sand crystals follow the fully developed endodermis, and the brown cork cambium measures two or three cells thick. companion cells, bast fibres, sieve tubes and phloem parenchyma all are found in phloem.</a:t>
            </a:r>
            <a:endParaRPr lang="en-IN" dirty="0">
              <a:solidFill>
                <a:srgbClr val="00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403483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48+ Free Powerpoint Backgrounds | Free &amp; Premium Templates">
            <a:extLst>
              <a:ext uri="{FF2B5EF4-FFF2-40B4-BE49-F238E27FC236}">
                <a16:creationId xmlns:a16="http://schemas.microsoft.com/office/drawing/2014/main" id="{63469539-F2FF-4529-BF2F-3481A14D20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D6A7E7A8-3180-5C52-3FD4-5EC3539DF0B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92513" y="1672315"/>
            <a:ext cx="2132330" cy="215265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
        <p:nvSpPr>
          <p:cNvPr id="4" name="TextBox 3">
            <a:extLst>
              <a:ext uri="{FF2B5EF4-FFF2-40B4-BE49-F238E27FC236}">
                <a16:creationId xmlns:a16="http://schemas.microsoft.com/office/drawing/2014/main" id="{B28F781A-77D3-5ECD-0C7C-D7B7C599B0BD}"/>
              </a:ext>
            </a:extLst>
          </p:cNvPr>
          <p:cNvSpPr txBox="1"/>
          <p:nvPr/>
        </p:nvSpPr>
        <p:spPr>
          <a:xfrm>
            <a:off x="344557" y="4280633"/>
            <a:ext cx="11661913" cy="385362"/>
          </a:xfrm>
          <a:prstGeom prst="rect">
            <a:avLst/>
          </a:prstGeom>
          <a:noFill/>
        </p:spPr>
        <p:txBody>
          <a:bodyPr wrap="square">
            <a:spAutoFit/>
          </a:bodyPr>
          <a:lstStyle/>
          <a:p>
            <a:pPr marL="6350" marR="806450" indent="-6350" algn="ctr">
              <a:lnSpc>
                <a:spcPct val="115000"/>
              </a:lnSpc>
              <a:spcAft>
                <a:spcPts val="745"/>
              </a:spcAft>
            </a:pPr>
            <a:r>
              <a:rPr lang="en-IN" sz="1800" b="1" kern="100" dirty="0">
                <a:solidFill>
                  <a:srgbClr val="000000"/>
                </a:solidFill>
                <a:effectLst/>
                <a:latin typeface="Times New Roman" panose="02020603050405020304" pitchFamily="18" charset="0"/>
                <a:ea typeface="Times New Roman" panose="02020603050405020304" pitchFamily="18" charset="0"/>
              </a:rPr>
              <a:t>Figure 1:  Powder of </a:t>
            </a:r>
            <a:r>
              <a:rPr lang="en-IN" sz="1800" b="1" kern="100" dirty="0" err="1">
                <a:solidFill>
                  <a:srgbClr val="000000"/>
                </a:solidFill>
                <a:effectLst/>
                <a:latin typeface="Times New Roman" panose="02020603050405020304" pitchFamily="18" charset="0"/>
                <a:ea typeface="Times New Roman" panose="02020603050405020304" pitchFamily="18" charset="0"/>
              </a:rPr>
              <a:t>vidari</a:t>
            </a:r>
            <a:r>
              <a:rPr lang="en-IN" sz="1800" b="1" kern="100" dirty="0">
                <a:solidFill>
                  <a:srgbClr val="000000"/>
                </a:solidFill>
                <a:effectLst/>
                <a:latin typeface="Times New Roman" panose="02020603050405020304" pitchFamily="18" charset="0"/>
                <a:ea typeface="Times New Roman" panose="02020603050405020304" pitchFamily="18" charset="0"/>
              </a:rPr>
              <a:t> </a:t>
            </a:r>
            <a:r>
              <a:rPr lang="en-IN" sz="1800" b="1" kern="100" dirty="0" err="1">
                <a:solidFill>
                  <a:srgbClr val="000000"/>
                </a:solidFill>
                <a:effectLst/>
                <a:latin typeface="Times New Roman" panose="02020603050405020304" pitchFamily="18" charset="0"/>
                <a:ea typeface="Times New Roman" panose="02020603050405020304" pitchFamily="18" charset="0"/>
              </a:rPr>
              <a:t>kand</a:t>
            </a:r>
            <a:r>
              <a:rPr lang="en-IN" sz="1800" b="1" kern="100" dirty="0">
                <a:solidFill>
                  <a:srgbClr val="000000"/>
                </a:solidFill>
                <a:effectLst/>
                <a:latin typeface="Times New Roman" panose="02020603050405020304" pitchFamily="18" charset="0"/>
                <a:ea typeface="Times New Roman" panose="02020603050405020304" pitchFamily="18" charset="0"/>
              </a:rPr>
              <a:t> collected from SMBT </a:t>
            </a:r>
            <a:r>
              <a:rPr lang="en-IN" sz="1800" b="1" kern="100" dirty="0" err="1">
                <a:solidFill>
                  <a:srgbClr val="000000"/>
                </a:solidFill>
                <a:effectLst/>
                <a:latin typeface="Times New Roman" panose="02020603050405020304" pitchFamily="18" charset="0"/>
                <a:ea typeface="Times New Roman" panose="02020603050405020304" pitchFamily="18" charset="0"/>
              </a:rPr>
              <a:t>Ayurved</a:t>
            </a:r>
            <a:r>
              <a:rPr lang="en-IN" sz="1800" b="1" kern="100" dirty="0">
                <a:solidFill>
                  <a:srgbClr val="000000"/>
                </a:solidFill>
                <a:effectLst/>
                <a:latin typeface="Times New Roman" panose="02020603050405020304" pitchFamily="18" charset="0"/>
                <a:ea typeface="Times New Roman" panose="02020603050405020304" pitchFamily="18" charset="0"/>
              </a:rPr>
              <a:t> College and </a:t>
            </a:r>
            <a:r>
              <a:rPr lang="en-IN" sz="1800" b="1" kern="100" dirty="0" err="1">
                <a:solidFill>
                  <a:srgbClr val="000000"/>
                </a:solidFill>
                <a:effectLst/>
                <a:latin typeface="Times New Roman" panose="02020603050405020304" pitchFamily="18" charset="0"/>
                <a:ea typeface="Times New Roman" panose="02020603050405020304" pitchFamily="18" charset="0"/>
              </a:rPr>
              <a:t>Hospital,Dhamangaon,Nashik</a:t>
            </a:r>
            <a:r>
              <a:rPr lang="en-IN" sz="1800" b="1" kern="100" dirty="0">
                <a:solidFill>
                  <a:srgbClr val="000000"/>
                </a:solidFill>
                <a:effectLst/>
                <a:latin typeface="Times New Roman" panose="02020603050405020304" pitchFamily="18" charset="0"/>
                <a:ea typeface="Times New Roman" panose="02020603050405020304" pitchFamily="18" charset="0"/>
              </a:rPr>
              <a:t>.</a:t>
            </a:r>
          </a:p>
        </p:txBody>
      </p:sp>
      <p:sp>
        <p:nvSpPr>
          <p:cNvPr id="6" name="TextBox 5">
            <a:extLst>
              <a:ext uri="{FF2B5EF4-FFF2-40B4-BE49-F238E27FC236}">
                <a16:creationId xmlns:a16="http://schemas.microsoft.com/office/drawing/2014/main" id="{BEE490BB-9EF8-3B7B-3BA6-F6D6978F6281}"/>
              </a:ext>
            </a:extLst>
          </p:cNvPr>
          <p:cNvSpPr txBox="1"/>
          <p:nvPr/>
        </p:nvSpPr>
        <p:spPr>
          <a:xfrm>
            <a:off x="615590" y="337752"/>
            <a:ext cx="11125835" cy="87889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These grains are polygonal in shape ranging from 2 to 5 </a:t>
            </a:r>
            <a:r>
              <a:rPr lang="en-IN" sz="1800" dirty="0" err="1">
                <a:solidFill>
                  <a:srgbClr val="000000"/>
                </a:solidFill>
                <a:effectLst/>
                <a:latin typeface="Times New Roman" panose="02020603050405020304" pitchFamily="18" charset="0"/>
                <a:ea typeface="Times New Roman" panose="02020603050405020304" pitchFamily="18" charset="0"/>
              </a:rPr>
              <a:t>μm</a:t>
            </a:r>
            <a:r>
              <a:rPr lang="en-IN" sz="1800" dirty="0">
                <a:solidFill>
                  <a:srgbClr val="000000"/>
                </a:solidFill>
                <a:effectLst/>
                <a:latin typeface="Times New Roman" panose="02020603050405020304" pitchFamily="18" charset="0"/>
                <a:ea typeface="Times New Roman" panose="02020603050405020304" pitchFamily="18" charset="0"/>
              </a:rPr>
              <a:t> in diameter are frequently complex with a central cleft and undefined hilum, lamellae are thin. </a:t>
            </a:r>
            <a:endParaRPr lang="en-IN" dirty="0"/>
          </a:p>
        </p:txBody>
      </p:sp>
    </p:spTree>
    <p:extLst>
      <p:ext uri="{BB962C8B-B14F-4D97-AF65-F5344CB8AC3E}">
        <p14:creationId xmlns:p14="http://schemas.microsoft.com/office/powerpoint/2010/main" val="3090246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48+ Free Powerpoint Backgrounds | Free &amp; Premium Templates">
            <a:extLst>
              <a:ext uri="{FF2B5EF4-FFF2-40B4-BE49-F238E27FC236}">
                <a16:creationId xmlns:a16="http://schemas.microsoft.com/office/drawing/2014/main" id="{4CB1EF91-3ABD-AAFB-BC78-1C50512570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761E804-E98D-943C-A2B1-542CA8BCDCF8}"/>
              </a:ext>
            </a:extLst>
          </p:cNvPr>
          <p:cNvSpPr txBox="1"/>
          <p:nvPr/>
        </p:nvSpPr>
        <p:spPr>
          <a:xfrm>
            <a:off x="152400" y="0"/>
            <a:ext cx="11887200" cy="6671570"/>
          </a:xfrm>
          <a:prstGeom prst="rect">
            <a:avLst/>
          </a:prstGeom>
          <a:noFill/>
        </p:spPr>
        <p:txBody>
          <a:bodyPr wrap="square">
            <a:spAutoFit/>
          </a:bodyPr>
          <a:lstStyle/>
          <a:p>
            <a:pPr marL="6350" marR="806450" indent="-6350" algn="ctr">
              <a:lnSpc>
                <a:spcPct val="115000"/>
              </a:lnSpc>
              <a:spcAft>
                <a:spcPts val="745"/>
              </a:spcAft>
            </a:pPr>
            <a:r>
              <a:rPr lang="en-IN" sz="4400" b="1" kern="100" dirty="0">
                <a:solidFill>
                  <a:srgbClr val="0D0D0D"/>
                </a:solidFill>
                <a:effectLst/>
                <a:latin typeface="Times New Roman" panose="02020603050405020304" pitchFamily="18" charset="0"/>
                <a:ea typeface="Times New Roman" panose="02020603050405020304" pitchFamily="18" charset="0"/>
              </a:rPr>
              <a:t>PHYTOCHEMICAL COMPOSITION</a:t>
            </a:r>
            <a:endParaRPr lang="en-IN" sz="4400" kern="100" dirty="0">
              <a:solidFill>
                <a:srgbClr val="000000"/>
              </a:solidFill>
              <a:effectLst/>
              <a:latin typeface="Times New Roman" panose="02020603050405020304" pitchFamily="18" charset="0"/>
              <a:ea typeface="Times New Roman" panose="02020603050405020304" pitchFamily="18" charset="0"/>
            </a:endParaRPr>
          </a:p>
          <a:p>
            <a:pPr marL="285750" marR="806450" indent="-285750" algn="just">
              <a:lnSpc>
                <a:spcPct val="150000"/>
              </a:lnSpc>
              <a:spcAft>
                <a:spcPts val="745"/>
              </a:spcAft>
              <a:buFont typeface="Wingdings" panose="05000000000000000000" pitchFamily="2" charset="2"/>
              <a:buChar char="Ø"/>
            </a:pPr>
            <a:r>
              <a:rPr lang="en-IN" sz="1800" kern="100" dirty="0">
                <a:solidFill>
                  <a:srgbClr val="000000"/>
                </a:solidFill>
                <a:effectLst/>
                <a:latin typeface="Times New Roman" panose="02020603050405020304" pitchFamily="18" charset="0"/>
                <a:ea typeface="Times New Roman" panose="02020603050405020304" pitchFamily="18" charset="0"/>
              </a:rPr>
              <a:t>Phytochemical screening has revealed a variety of bioactive compounds such as carbohydrates, alkaloids, coumarins, tannins, flavonoids, steroids, terpenoids, anthocyanidins and glycosides in the tuber extract. </a:t>
            </a:r>
          </a:p>
          <a:p>
            <a:pPr marL="285750" marR="806450" indent="-285750" algn="just">
              <a:lnSpc>
                <a:spcPct val="150000"/>
              </a:lnSpc>
              <a:spcAft>
                <a:spcPts val="745"/>
              </a:spcAft>
              <a:buFont typeface="Wingdings" panose="05000000000000000000" pitchFamily="2" charset="2"/>
              <a:buChar char="Ø"/>
            </a:pPr>
            <a:r>
              <a:rPr lang="en-IN" sz="1800" kern="100" dirty="0">
                <a:solidFill>
                  <a:srgbClr val="000000"/>
                </a:solidFill>
                <a:effectLst/>
                <a:latin typeface="Times New Roman" panose="02020603050405020304" pitchFamily="18" charset="0"/>
                <a:ea typeface="Times New Roman" panose="02020603050405020304" pitchFamily="18" charset="0"/>
              </a:rPr>
              <a:t>According to recent RP-HPLC examination of the tuber extract, flavonoids including genistein (1.37%), diazene (1.70%), and </a:t>
            </a:r>
            <a:r>
              <a:rPr lang="en-IN" sz="1800" kern="100" dirty="0" err="1">
                <a:solidFill>
                  <a:srgbClr val="000000"/>
                </a:solidFill>
                <a:effectLst/>
                <a:latin typeface="Times New Roman" panose="02020603050405020304" pitchFamily="18" charset="0"/>
                <a:ea typeface="Times New Roman" panose="02020603050405020304" pitchFamily="18" charset="0"/>
              </a:rPr>
              <a:t>puerarin</a:t>
            </a:r>
            <a:r>
              <a:rPr lang="en-IN" sz="1800" kern="100" dirty="0">
                <a:solidFill>
                  <a:srgbClr val="000000"/>
                </a:solidFill>
                <a:effectLst/>
                <a:latin typeface="Times New Roman" panose="02020603050405020304" pitchFamily="18" charset="0"/>
                <a:ea typeface="Times New Roman" panose="02020603050405020304" pitchFamily="18" charset="0"/>
              </a:rPr>
              <a:t> (8.31%) are detected. Additional flavonoid chemicals found in the tuber include quercetin, </a:t>
            </a:r>
            <a:r>
              <a:rPr lang="en-IN" sz="1800" kern="100" dirty="0" err="1">
                <a:solidFill>
                  <a:srgbClr val="000000"/>
                </a:solidFill>
                <a:effectLst/>
                <a:latin typeface="Times New Roman" panose="02020603050405020304" pitchFamily="18" charset="0"/>
                <a:ea typeface="Times New Roman" panose="02020603050405020304" pitchFamily="18" charset="0"/>
              </a:rPr>
              <a:t>irisolidon</a:t>
            </a:r>
            <a:r>
              <a:rPr lang="en-IN" sz="1800" kern="100" dirty="0">
                <a:solidFill>
                  <a:srgbClr val="000000"/>
                </a:solidFill>
                <a:effectLst/>
                <a:latin typeface="Times New Roman" panose="02020603050405020304" pitchFamily="18" charset="0"/>
                <a:ea typeface="Times New Roman" panose="02020603050405020304" pitchFamily="18" charset="0"/>
              </a:rPr>
              <a:t>, tectoridin, robinin, </a:t>
            </a:r>
            <a:r>
              <a:rPr lang="en-IN" sz="1800" kern="100" dirty="0" err="1">
                <a:solidFill>
                  <a:srgbClr val="000000"/>
                </a:solidFill>
                <a:effectLst/>
                <a:latin typeface="Times New Roman" panose="02020603050405020304" pitchFamily="18" charset="0"/>
                <a:ea typeface="Times New Roman" panose="02020603050405020304" pitchFamily="18" charset="0"/>
              </a:rPr>
              <a:t>daidzin</a:t>
            </a:r>
            <a:r>
              <a:rPr lang="en-IN" sz="1800" kern="100" dirty="0">
                <a:solidFill>
                  <a:srgbClr val="000000"/>
                </a:solidFill>
                <a:effectLst/>
                <a:latin typeface="Times New Roman" panose="02020603050405020304" pitchFamily="18" charset="0"/>
                <a:ea typeface="Times New Roman" panose="02020603050405020304" pitchFamily="18" charset="0"/>
              </a:rPr>
              <a:t>, genistein, </a:t>
            </a:r>
            <a:r>
              <a:rPr lang="en-IN" sz="1800" kern="100" dirty="0" err="1">
                <a:solidFill>
                  <a:srgbClr val="000000"/>
                </a:solidFill>
                <a:effectLst/>
                <a:latin typeface="Times New Roman" panose="02020603050405020304" pitchFamily="18" charset="0"/>
                <a:ea typeface="Times New Roman" panose="02020603050405020304" pitchFamily="18" charset="0"/>
              </a:rPr>
              <a:t>puerarone</a:t>
            </a:r>
            <a:r>
              <a:rPr lang="en-IN" sz="1800" kern="100" dirty="0">
                <a:solidFill>
                  <a:srgbClr val="000000"/>
                </a:solidFill>
                <a:effectLst/>
                <a:latin typeface="Times New Roman" panose="02020603050405020304" pitchFamily="18" charset="0"/>
                <a:ea typeface="Times New Roman" panose="02020603050405020304" pitchFamily="18" charset="0"/>
              </a:rPr>
              <a:t>, </a:t>
            </a:r>
            <a:r>
              <a:rPr lang="en-IN" sz="1800" kern="100" dirty="0" err="1">
                <a:solidFill>
                  <a:srgbClr val="000000"/>
                </a:solidFill>
                <a:effectLst/>
                <a:latin typeface="Times New Roman" panose="02020603050405020304" pitchFamily="18" charset="0"/>
                <a:ea typeface="Times New Roman" panose="02020603050405020304" pitchFamily="18" charset="0"/>
              </a:rPr>
              <a:t>tuberosin</a:t>
            </a:r>
            <a:r>
              <a:rPr lang="en-IN" sz="1800" kern="100" dirty="0">
                <a:solidFill>
                  <a:srgbClr val="000000"/>
                </a:solidFill>
                <a:effectLst/>
                <a:latin typeface="Times New Roman" panose="02020603050405020304" pitchFamily="18" charset="0"/>
                <a:ea typeface="Times New Roman" panose="02020603050405020304" pitchFamily="18" charset="0"/>
              </a:rPr>
              <a:t>, </a:t>
            </a:r>
            <a:r>
              <a:rPr lang="en-IN" sz="1800" kern="100" dirty="0" err="1">
                <a:solidFill>
                  <a:srgbClr val="000000"/>
                </a:solidFill>
                <a:effectLst/>
                <a:latin typeface="Times New Roman" panose="02020603050405020304" pitchFamily="18" charset="0"/>
                <a:ea typeface="Times New Roman" panose="02020603050405020304" pitchFamily="18" charset="0"/>
              </a:rPr>
              <a:t>hydroxytuberosone</a:t>
            </a:r>
            <a:r>
              <a:rPr lang="en-IN" sz="1800" kern="100" dirty="0">
                <a:solidFill>
                  <a:srgbClr val="000000"/>
                </a:solidFill>
                <a:effectLst/>
                <a:latin typeface="Times New Roman" panose="02020603050405020304" pitchFamily="18" charset="0"/>
                <a:ea typeface="Times New Roman" panose="02020603050405020304" pitchFamily="18" charset="0"/>
              </a:rPr>
              <a:t>, 4-methoxypuerarin, biochanin A, biochanin B, quercetin, and glycoside (6-diacetyl </a:t>
            </a:r>
            <a:r>
              <a:rPr lang="en-IN" sz="1800" kern="100" dirty="0" err="1">
                <a:solidFill>
                  <a:srgbClr val="000000"/>
                </a:solidFill>
                <a:effectLst/>
                <a:latin typeface="Times New Roman" panose="02020603050405020304" pitchFamily="18" charset="0"/>
                <a:ea typeface="Times New Roman" panose="02020603050405020304" pitchFamily="18" charset="0"/>
              </a:rPr>
              <a:t>Puerarin</a:t>
            </a:r>
            <a:r>
              <a:rPr lang="en-IN" sz="1800" kern="100" dirty="0">
                <a:solidFill>
                  <a:srgbClr val="000000"/>
                </a:solidFill>
                <a:effectLst/>
                <a:latin typeface="Times New Roman" panose="02020603050405020304" pitchFamily="18" charset="0"/>
                <a:ea typeface="Times New Roman" panose="02020603050405020304" pitchFamily="18" charset="0"/>
              </a:rPr>
              <a:t>, C-glycoside 40). </a:t>
            </a:r>
          </a:p>
          <a:p>
            <a:pPr marL="285750" marR="806450" indent="-285750" algn="just">
              <a:lnSpc>
                <a:spcPct val="150000"/>
              </a:lnSpc>
              <a:spcAft>
                <a:spcPts val="745"/>
              </a:spcAft>
              <a:buFont typeface="Wingdings" panose="05000000000000000000" pitchFamily="2" charset="2"/>
              <a:buChar char="Ø"/>
            </a:pPr>
            <a:r>
              <a:rPr lang="en-IN" sz="1800" kern="100" dirty="0">
                <a:solidFill>
                  <a:srgbClr val="000000"/>
                </a:solidFill>
                <a:effectLst/>
                <a:latin typeface="Times New Roman" panose="02020603050405020304" pitchFamily="18" charset="0"/>
                <a:ea typeface="Times New Roman" panose="02020603050405020304" pitchFamily="18" charset="0"/>
              </a:rPr>
              <a:t>It also contains </a:t>
            </a:r>
            <a:r>
              <a:rPr lang="en-IN" sz="1800" kern="100" dirty="0" err="1">
                <a:solidFill>
                  <a:srgbClr val="000000"/>
                </a:solidFill>
                <a:effectLst/>
                <a:latin typeface="Times New Roman" panose="02020603050405020304" pitchFamily="18" charset="0"/>
                <a:ea typeface="Times New Roman" panose="02020603050405020304" pitchFamily="18" charset="0"/>
              </a:rPr>
              <a:t>pterocarpanoids</a:t>
            </a:r>
            <a:r>
              <a:rPr lang="en-IN" sz="1800" kern="100" dirty="0">
                <a:solidFill>
                  <a:srgbClr val="000000"/>
                </a:solidFill>
                <a:effectLst/>
                <a:latin typeface="Times New Roman" panose="02020603050405020304" pitchFamily="18" charset="0"/>
                <a:ea typeface="Times New Roman" panose="02020603050405020304" pitchFamily="18" charset="0"/>
              </a:rPr>
              <a:t> (</a:t>
            </a:r>
            <a:r>
              <a:rPr lang="en-IN" sz="1800" kern="100" dirty="0" err="1">
                <a:solidFill>
                  <a:srgbClr val="000000"/>
                </a:solidFill>
                <a:effectLst/>
                <a:latin typeface="Times New Roman" panose="02020603050405020304" pitchFamily="18" charset="0"/>
                <a:ea typeface="Times New Roman" panose="02020603050405020304" pitchFamily="18" charset="0"/>
              </a:rPr>
              <a:t>anhydroxytuberosin</a:t>
            </a:r>
            <a:r>
              <a:rPr lang="en-IN" sz="1800" kern="100" dirty="0">
                <a:solidFill>
                  <a:srgbClr val="000000"/>
                </a:solidFill>
                <a:effectLst/>
                <a:latin typeface="Times New Roman" panose="02020603050405020304" pitchFamily="18" charset="0"/>
                <a:ea typeface="Times New Roman" panose="02020603050405020304" pitchFamily="18" charset="0"/>
              </a:rPr>
              <a:t>, 3-O-methylanhydrotuberosin), </a:t>
            </a:r>
            <a:r>
              <a:rPr lang="en-IN" sz="1800" kern="100" dirty="0" err="1">
                <a:solidFill>
                  <a:srgbClr val="000000"/>
                </a:solidFill>
                <a:effectLst/>
                <a:latin typeface="Times New Roman" panose="02020603050405020304" pitchFamily="18" charset="0"/>
                <a:ea typeface="Times New Roman" panose="02020603050405020304" pitchFamily="18" charset="0"/>
              </a:rPr>
              <a:t>epoxychalcanol</a:t>
            </a:r>
            <a:r>
              <a:rPr lang="en-IN" sz="1800" kern="100" dirty="0">
                <a:solidFill>
                  <a:srgbClr val="000000"/>
                </a:solidFill>
                <a:effectLst/>
                <a:latin typeface="Times New Roman" panose="02020603050405020304" pitchFamily="18" charset="0"/>
                <a:ea typeface="Times New Roman" panose="02020603050405020304" pitchFamily="18" charset="0"/>
              </a:rPr>
              <a:t> (</a:t>
            </a:r>
            <a:r>
              <a:rPr lang="en-IN" sz="1800" kern="100" dirty="0" err="1">
                <a:solidFill>
                  <a:srgbClr val="000000"/>
                </a:solidFill>
                <a:effectLst/>
                <a:latin typeface="Times New Roman" panose="02020603050405020304" pitchFamily="18" charset="0"/>
                <a:ea typeface="Times New Roman" panose="02020603050405020304" pitchFamily="18" charset="0"/>
              </a:rPr>
              <a:t>puetuberosanol</a:t>
            </a:r>
            <a:r>
              <a:rPr lang="en-IN" sz="1800" kern="100" dirty="0">
                <a:solidFill>
                  <a:srgbClr val="000000"/>
                </a:solidFill>
                <a:effectLst/>
                <a:latin typeface="Times New Roman" panose="02020603050405020304" pitchFamily="18" charset="0"/>
                <a:ea typeface="Times New Roman" panose="02020603050405020304" pitchFamily="18" charset="0"/>
              </a:rPr>
              <a:t>), and </a:t>
            </a:r>
            <a:r>
              <a:rPr lang="en-IN" sz="1800" kern="100" dirty="0" err="1">
                <a:solidFill>
                  <a:srgbClr val="000000"/>
                </a:solidFill>
                <a:effectLst/>
                <a:latin typeface="Times New Roman" panose="02020603050405020304" pitchFamily="18" charset="0"/>
                <a:ea typeface="Times New Roman" panose="02020603050405020304" pitchFamily="18" charset="0"/>
              </a:rPr>
              <a:t>Coumstan</a:t>
            </a:r>
            <a:r>
              <a:rPr lang="en-IN" sz="1800" kern="100" dirty="0">
                <a:solidFill>
                  <a:srgbClr val="000000"/>
                </a:solidFill>
                <a:effectLst/>
                <a:latin typeface="Times New Roman" panose="02020603050405020304" pitchFamily="18" charset="0"/>
                <a:ea typeface="Times New Roman" panose="02020603050405020304" pitchFamily="18" charset="0"/>
              </a:rPr>
              <a:t> (</a:t>
            </a:r>
            <a:r>
              <a:rPr lang="en-IN" sz="1800" kern="100" dirty="0" err="1">
                <a:solidFill>
                  <a:srgbClr val="000000"/>
                </a:solidFill>
                <a:effectLst/>
                <a:latin typeface="Times New Roman" panose="02020603050405020304" pitchFamily="18" charset="0"/>
                <a:ea typeface="Times New Roman" panose="02020603050405020304" pitchFamily="18" charset="0"/>
              </a:rPr>
              <a:t>tuberostan</a:t>
            </a:r>
            <a:r>
              <a:rPr lang="en-IN" sz="1800" kern="100" dirty="0">
                <a:solidFill>
                  <a:srgbClr val="000000"/>
                </a:solidFill>
                <a:effectLst/>
                <a:latin typeface="Times New Roman" panose="02020603050405020304" pitchFamily="18" charset="0"/>
                <a:ea typeface="Times New Roman" panose="02020603050405020304" pitchFamily="18" charset="0"/>
              </a:rPr>
              <a:t>, </a:t>
            </a:r>
            <a:r>
              <a:rPr lang="en-IN" sz="1800" kern="100" dirty="0" err="1">
                <a:solidFill>
                  <a:srgbClr val="000000"/>
                </a:solidFill>
                <a:effectLst/>
                <a:latin typeface="Times New Roman" panose="02020603050405020304" pitchFamily="18" charset="0"/>
                <a:ea typeface="Times New Roman" panose="02020603050405020304" pitchFamily="18" charset="0"/>
              </a:rPr>
              <a:t>puerarostan</a:t>
            </a:r>
            <a:r>
              <a:rPr lang="en-IN" sz="1800" kern="100" dirty="0">
                <a:solidFill>
                  <a:srgbClr val="000000"/>
                </a:solidFill>
                <a:effectLst/>
                <a:latin typeface="Times New Roman" panose="02020603050405020304" pitchFamily="18" charset="0"/>
                <a:ea typeface="Times New Roman" panose="02020603050405020304" pitchFamily="18" charset="0"/>
              </a:rPr>
              <a:t>). Likewise, the tuber contains organic acids (</a:t>
            </a:r>
            <a:r>
              <a:rPr lang="en-IN" sz="1800" kern="100" dirty="0" err="1">
                <a:solidFill>
                  <a:srgbClr val="000000"/>
                </a:solidFill>
                <a:effectLst/>
                <a:latin typeface="Times New Roman" panose="02020603050405020304" pitchFamily="18" charset="0"/>
                <a:ea typeface="Times New Roman" panose="02020603050405020304" pitchFamily="18" charset="0"/>
              </a:rPr>
              <a:t>eicosanoic</a:t>
            </a:r>
            <a:r>
              <a:rPr lang="en-IN" sz="1800" kern="100" dirty="0">
                <a:solidFill>
                  <a:srgbClr val="000000"/>
                </a:solidFill>
                <a:effectLst/>
                <a:latin typeface="Times New Roman" panose="02020603050405020304" pitchFamily="18" charset="0"/>
                <a:ea typeface="Times New Roman" panose="02020603050405020304" pitchFamily="18" charset="0"/>
              </a:rPr>
              <a:t> acid, arachidonic acid, </a:t>
            </a:r>
            <a:r>
              <a:rPr lang="en-IN" sz="1800" kern="100" dirty="0" err="1">
                <a:solidFill>
                  <a:srgbClr val="000000"/>
                </a:solidFill>
                <a:effectLst/>
                <a:latin typeface="Times New Roman" panose="02020603050405020304" pitchFamily="18" charset="0"/>
                <a:ea typeface="Times New Roman" panose="02020603050405020304" pitchFamily="18" charset="0"/>
              </a:rPr>
              <a:t>hexadecanoic</a:t>
            </a:r>
            <a:r>
              <a:rPr lang="en-IN" sz="1800" kern="100" dirty="0">
                <a:solidFill>
                  <a:srgbClr val="000000"/>
                </a:solidFill>
                <a:effectLst/>
                <a:latin typeface="Times New Roman" panose="02020603050405020304" pitchFamily="18" charset="0"/>
                <a:ea typeface="Times New Roman" panose="02020603050405020304" pitchFamily="18" charset="0"/>
              </a:rPr>
              <a:t> acid, tetracosanoic acid, and p-coumaric acid), phytosterols (b-sitosterol), and stigmasterol. </a:t>
            </a:r>
          </a:p>
          <a:p>
            <a:pPr marL="285750" marR="806450" indent="-285750" algn="just">
              <a:lnSpc>
                <a:spcPct val="150000"/>
              </a:lnSpc>
              <a:spcAft>
                <a:spcPts val="745"/>
              </a:spcAft>
              <a:buFont typeface="Wingdings" panose="05000000000000000000" pitchFamily="2" charset="2"/>
              <a:buChar char="Ø"/>
            </a:pPr>
            <a:r>
              <a:rPr lang="en-IN" sz="1800" kern="100" dirty="0">
                <a:solidFill>
                  <a:srgbClr val="000000"/>
                </a:solidFill>
                <a:effectLst/>
                <a:latin typeface="Times New Roman" panose="02020603050405020304" pitchFamily="18" charset="0"/>
                <a:ea typeface="Times New Roman" panose="02020603050405020304" pitchFamily="18" charset="0"/>
              </a:rPr>
              <a:t>Low amounts of anthocyanins, </a:t>
            </a:r>
            <a:r>
              <a:rPr lang="en-IN" sz="1800" kern="100" dirty="0" err="1">
                <a:solidFill>
                  <a:srgbClr val="000000"/>
                </a:solidFill>
                <a:effectLst/>
                <a:latin typeface="Times New Roman" panose="02020603050405020304" pitchFamily="18" charset="0"/>
                <a:ea typeface="Times New Roman" panose="02020603050405020304" pitchFamily="18" charset="0"/>
              </a:rPr>
              <a:t>pterocarpintuberosin</a:t>
            </a:r>
            <a:r>
              <a:rPr lang="en-IN" sz="1800" kern="100" dirty="0">
                <a:solidFill>
                  <a:srgbClr val="000000"/>
                </a:solidFill>
                <a:effectLst/>
                <a:latin typeface="Times New Roman" panose="02020603050405020304" pitchFamily="18" charset="0"/>
                <a:ea typeface="Times New Roman" panose="02020603050405020304" pitchFamily="18" charset="0"/>
              </a:rPr>
              <a:t>, and </a:t>
            </a:r>
            <a:r>
              <a:rPr lang="en-IN" sz="1800" kern="100" dirty="0" err="1">
                <a:solidFill>
                  <a:srgbClr val="000000"/>
                </a:solidFill>
                <a:effectLst/>
                <a:latin typeface="Times New Roman" panose="02020603050405020304" pitchFamily="18" charset="0"/>
                <a:ea typeface="Times New Roman" panose="02020603050405020304" pitchFamily="18" charset="0"/>
              </a:rPr>
              <a:t>lupinoside</a:t>
            </a:r>
            <a:r>
              <a:rPr lang="en-IN" sz="1800" kern="100" dirty="0">
                <a:solidFill>
                  <a:srgbClr val="000000"/>
                </a:solidFill>
                <a:effectLst/>
                <a:latin typeface="Times New Roman" panose="02020603050405020304" pitchFamily="18" charset="0"/>
                <a:ea typeface="Times New Roman" panose="02020603050405020304" pitchFamily="18" charset="0"/>
              </a:rPr>
              <a:t> (</a:t>
            </a:r>
            <a:r>
              <a:rPr lang="en-IN" sz="1800" kern="100" dirty="0" err="1">
                <a:solidFill>
                  <a:srgbClr val="000000"/>
                </a:solidFill>
                <a:effectLst/>
                <a:latin typeface="Times New Roman" panose="02020603050405020304" pitchFamily="18" charset="0"/>
                <a:ea typeface="Times New Roman" panose="02020603050405020304" pitchFamily="18" charset="0"/>
              </a:rPr>
              <a:t>lupinoside</a:t>
            </a:r>
            <a:r>
              <a:rPr lang="en-IN" sz="1800" kern="100" dirty="0">
                <a:solidFill>
                  <a:srgbClr val="000000"/>
                </a:solidFill>
                <a:effectLst/>
                <a:latin typeface="Times New Roman" panose="02020603050405020304" pitchFamily="18" charset="0"/>
                <a:ea typeface="Times New Roman" panose="02020603050405020304" pitchFamily="18" charset="0"/>
              </a:rPr>
              <a:t> PA4) are also present in the tuber.</a:t>
            </a:r>
          </a:p>
          <a:p>
            <a:pPr marL="285750" marR="806450" indent="-285750" algn="just">
              <a:lnSpc>
                <a:spcPct val="150000"/>
              </a:lnSpc>
              <a:spcAft>
                <a:spcPts val="745"/>
              </a:spcAft>
              <a:buFont typeface="Wingdings" panose="05000000000000000000" pitchFamily="2" charset="2"/>
              <a:buChar char="Ø"/>
            </a:pPr>
            <a:r>
              <a:rPr lang="en-IN" sz="1800" kern="100" dirty="0">
                <a:solidFill>
                  <a:srgbClr val="000000"/>
                </a:solidFill>
                <a:effectLst/>
                <a:latin typeface="Times New Roman" panose="02020603050405020304" pitchFamily="18" charset="0"/>
                <a:ea typeface="Times New Roman" panose="02020603050405020304" pitchFamily="18" charset="0"/>
              </a:rPr>
              <a:t>It has been revealed that the roots of </a:t>
            </a:r>
            <a:r>
              <a:rPr lang="en-IN" sz="1800" kern="100" dirty="0" err="1">
                <a:solidFill>
                  <a:srgbClr val="000000"/>
                </a:solidFill>
                <a:effectLst/>
                <a:latin typeface="Times New Roman" panose="02020603050405020304" pitchFamily="18" charset="0"/>
                <a:ea typeface="Times New Roman" panose="02020603050405020304" pitchFamily="18" charset="0"/>
              </a:rPr>
              <a:t>Vidari</a:t>
            </a:r>
            <a:r>
              <a:rPr lang="en-IN" sz="1800" kern="100" dirty="0">
                <a:solidFill>
                  <a:srgbClr val="000000"/>
                </a:solidFill>
                <a:effectLst/>
                <a:latin typeface="Times New Roman" panose="02020603050405020304" pitchFamily="18" charset="0"/>
                <a:ea typeface="Times New Roman" panose="02020603050405020304" pitchFamily="18" charset="0"/>
              </a:rPr>
              <a:t> contain phytoestrogen called </a:t>
            </a:r>
            <a:r>
              <a:rPr lang="en-IN" sz="1800" kern="100" dirty="0" err="1">
                <a:solidFill>
                  <a:srgbClr val="000000"/>
                </a:solidFill>
                <a:effectLst/>
                <a:latin typeface="Times New Roman" panose="02020603050405020304" pitchFamily="18" charset="0"/>
                <a:ea typeface="Times New Roman" panose="02020603050405020304" pitchFamily="18" charset="0"/>
              </a:rPr>
              <a:t>puerarin</a:t>
            </a:r>
            <a:r>
              <a:rPr lang="en-IN" sz="1800" kern="0" dirty="0">
                <a:solidFill>
                  <a:srgbClr val="000000"/>
                </a:solidFill>
                <a:effectLst/>
                <a:latin typeface="Times New Roman" panose="02020603050405020304" pitchFamily="18" charset="0"/>
                <a:ea typeface="Times New Roman" panose="02020603050405020304" pitchFamily="18" charset="0"/>
              </a:rPr>
              <a:t>. Its tubers contain 10.9% protein and 64.6% carbohydrates</a:t>
            </a:r>
            <a:r>
              <a:rPr lang="en-IN" kern="0" baseline="30000" dirty="0">
                <a:solidFill>
                  <a:srgbClr val="000000"/>
                </a:solidFill>
                <a:latin typeface="Times New Roman" panose="02020603050405020304" pitchFamily="18" charset="0"/>
                <a:ea typeface="Times New Roman" panose="02020603050405020304" pitchFamily="18" charset="0"/>
              </a:rPr>
              <a:t>.</a:t>
            </a:r>
            <a:endParaRPr lang="en-IN" sz="1800" kern="100" dirty="0">
              <a:solidFill>
                <a:srgbClr val="0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450405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48+ Free Powerpoint Backgrounds | Free &amp; Premium Templates">
            <a:extLst>
              <a:ext uri="{FF2B5EF4-FFF2-40B4-BE49-F238E27FC236}">
                <a16:creationId xmlns:a16="http://schemas.microsoft.com/office/drawing/2014/main" id="{EB442FC5-AD81-9CBE-F90E-60F747CBE7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45771A1-4ADF-59E9-CAD3-256F07CC005F}"/>
              </a:ext>
            </a:extLst>
          </p:cNvPr>
          <p:cNvSpPr txBox="1"/>
          <p:nvPr/>
        </p:nvSpPr>
        <p:spPr>
          <a:xfrm>
            <a:off x="198782" y="71527"/>
            <a:ext cx="11410121" cy="6786473"/>
          </a:xfrm>
          <a:prstGeom prst="rect">
            <a:avLst/>
          </a:prstGeom>
          <a:noFill/>
        </p:spPr>
        <p:txBody>
          <a:bodyPr wrap="square">
            <a:spAutoFit/>
          </a:bodyPr>
          <a:lstStyle/>
          <a:p>
            <a:pPr algn="ctr">
              <a:lnSpc>
                <a:spcPct val="150000"/>
              </a:lnSpc>
            </a:pPr>
            <a:r>
              <a:rPr lang="en-IN" sz="4400" b="1" dirty="0">
                <a:solidFill>
                  <a:srgbClr val="000000"/>
                </a:solidFill>
                <a:effectLst/>
                <a:latin typeface="Times New Roman" panose="02020603050405020304" pitchFamily="18" charset="0"/>
                <a:ea typeface="Times New Roman" panose="02020603050405020304" pitchFamily="18" charset="0"/>
              </a:rPr>
              <a:t>PHARMACOLOGICAL ACTIONS</a:t>
            </a:r>
          </a:p>
          <a:p>
            <a:pPr algn="just">
              <a:lnSpc>
                <a:spcPct val="150000"/>
              </a:lnSpc>
            </a:pPr>
            <a:r>
              <a:rPr lang="en-IN" sz="1800" kern="100" dirty="0">
                <a:solidFill>
                  <a:srgbClr val="0D0D0D"/>
                </a:solidFill>
                <a:effectLst/>
                <a:latin typeface="Times New Roman" panose="02020603050405020304" pitchFamily="18" charset="0"/>
                <a:ea typeface="Times New Roman" panose="02020603050405020304" pitchFamily="18" charset="0"/>
              </a:rPr>
              <a:t>Pharmacological action reported are anxiolytic action, immunostimulatory</a:t>
            </a:r>
            <a:r>
              <a:rPr lang="en-IN" sz="1800" kern="100" dirty="0">
                <a:solidFill>
                  <a:srgbClr val="7030A0"/>
                </a:solidFill>
                <a:effectLst/>
                <a:latin typeface="Times New Roman" panose="02020603050405020304" pitchFamily="18" charset="0"/>
                <a:ea typeface="Times New Roman" panose="02020603050405020304" pitchFamily="18" charset="0"/>
              </a:rPr>
              <a:t> </a:t>
            </a:r>
            <a:r>
              <a:rPr lang="en-IN" sz="1800" kern="100" dirty="0">
                <a:solidFill>
                  <a:srgbClr val="0D0D0D"/>
                </a:solidFill>
                <a:effectLst/>
                <a:latin typeface="Times New Roman" panose="02020603050405020304" pitchFamily="18" charset="0"/>
                <a:ea typeface="Times New Roman" panose="02020603050405020304" pitchFamily="18" charset="0"/>
              </a:rPr>
              <a:t>action, antiapoptotic action, antioxidant activity, antifertility activity, antimicrobial action, antidiabetic activity, anti-implantation activity, androgenic activity, anticonvulsant activity, antihypertensive action, hypolipidemic action, anti-inflammatory action, anticancer activity, hepatoprotective activity, fibrinolytic action, wound-healing action, fibrinolytic activity, cardiovascular activity,</a:t>
            </a:r>
            <a:r>
              <a:rPr lang="en-IN" sz="1800" kern="100" baseline="30000" dirty="0">
                <a:solidFill>
                  <a:srgbClr val="0D0D0D"/>
                </a:solidFill>
                <a:effectLst/>
                <a:latin typeface="Times New Roman" panose="02020603050405020304" pitchFamily="18" charset="0"/>
                <a:ea typeface="Times New Roman" panose="02020603050405020304" pitchFamily="18" charset="0"/>
              </a:rPr>
              <a:t>  </a:t>
            </a:r>
            <a:r>
              <a:rPr lang="en-IN" sz="1800" kern="100" dirty="0">
                <a:solidFill>
                  <a:srgbClr val="0D0D0D"/>
                </a:solidFill>
                <a:effectLst/>
                <a:latin typeface="Times New Roman" panose="02020603050405020304" pitchFamily="18" charset="0"/>
                <a:ea typeface="Times New Roman" panose="02020603050405020304" pitchFamily="18" charset="0"/>
              </a:rPr>
              <a:t>neuroprotective action, nephroprotective activity, immunomodulatory action, nootropic action</a:t>
            </a:r>
            <a:r>
              <a:rPr lang="en-IN" sz="1800" kern="100" dirty="0">
                <a:solidFill>
                  <a:srgbClr val="000000"/>
                </a:solidFill>
                <a:effectLst/>
                <a:latin typeface="Times New Roman" panose="02020603050405020304" pitchFamily="18" charset="0"/>
                <a:ea typeface="Times New Roman" panose="02020603050405020304" pitchFamily="18" charset="0"/>
              </a:rPr>
              <a:t>.</a:t>
            </a:r>
            <a:r>
              <a:rPr lang="en-IN" sz="1800" kern="100" baseline="30000" dirty="0">
                <a:solidFill>
                  <a:srgbClr val="000000"/>
                </a:solidFill>
                <a:effectLst/>
                <a:latin typeface="Times New Roman" panose="02020603050405020304" pitchFamily="18" charset="0"/>
                <a:ea typeface="Times New Roman" panose="02020603050405020304" pitchFamily="18" charset="0"/>
              </a:rPr>
              <a:t> </a:t>
            </a:r>
          </a:p>
          <a:p>
            <a:pPr marL="285750" indent="-285750" algn="just">
              <a:lnSpc>
                <a:spcPct val="150000"/>
              </a:lnSpc>
              <a:buFont typeface="Arial" panose="020B0604020202020204" pitchFamily="34" charset="0"/>
              <a:buChar char="•"/>
            </a:pPr>
            <a:r>
              <a:rPr lang="en-US" sz="1800" b="1" kern="100" dirty="0">
                <a:solidFill>
                  <a:srgbClr val="000000"/>
                </a:solidFill>
                <a:effectLst/>
                <a:latin typeface="Times New Roman" panose="02020603050405020304" pitchFamily="18" charset="0"/>
                <a:ea typeface="Times New Roman" panose="02020603050405020304" pitchFamily="18" charset="0"/>
              </a:rPr>
              <a:t>Antidiabetic activity</a:t>
            </a:r>
          </a:p>
          <a:p>
            <a:pPr algn="just">
              <a:lnSpc>
                <a:spcPct val="150000"/>
              </a:lnSpc>
            </a:pPr>
            <a:r>
              <a:rPr lang="en-US" sz="1800" kern="100" dirty="0">
                <a:solidFill>
                  <a:srgbClr val="000000"/>
                </a:solidFill>
                <a:effectLst/>
                <a:latin typeface="Times New Roman" panose="02020603050405020304" pitchFamily="18" charset="0"/>
                <a:ea typeface="Times New Roman" panose="02020603050405020304" pitchFamily="18" charset="0"/>
              </a:rPr>
              <a:t> The study suggests that water base extract of </a:t>
            </a:r>
            <a:r>
              <a:rPr lang="en-US" sz="1800" kern="100" dirty="0" err="1">
                <a:solidFill>
                  <a:srgbClr val="000000"/>
                </a:solidFill>
                <a:effectLst/>
                <a:latin typeface="Times New Roman" panose="02020603050405020304" pitchFamily="18" charset="0"/>
                <a:ea typeface="Times New Roman" panose="02020603050405020304" pitchFamily="18" charset="0"/>
              </a:rPr>
              <a:t>vidari</a:t>
            </a:r>
            <a:r>
              <a:rPr lang="en-US" sz="1800" kern="100" dirty="0">
                <a:solidFill>
                  <a:srgbClr val="000000"/>
                </a:solidFill>
                <a:effectLst/>
                <a:latin typeface="Times New Roman" panose="02020603050405020304" pitchFamily="18" charset="0"/>
                <a:ea typeface="Times New Roman" panose="02020603050405020304" pitchFamily="18" charset="0"/>
              </a:rPr>
              <a:t> has the potential to modulate DPP-IV activity, both in non-diabetic and diabetic conditions. By reducing DPP-IV activity, Pueraria tuberosa water extract (PTWE) may enhance the levels of incretin hormones, which could contribute to improved glucose metabolism and a better hypoglycemic state.</a:t>
            </a:r>
          </a:p>
          <a:p>
            <a:pPr algn="just">
              <a:lnSpc>
                <a:spcPct val="150000"/>
              </a:lnSpc>
            </a:pPr>
            <a:r>
              <a:rPr lang="en-US" sz="1800" b="1" kern="100" dirty="0">
                <a:solidFill>
                  <a:srgbClr val="000000"/>
                </a:solidFill>
                <a:effectLst/>
                <a:latin typeface="Times New Roman" panose="02020603050405020304" pitchFamily="18" charset="0"/>
                <a:ea typeface="Times New Roman" panose="02020603050405020304" pitchFamily="18" charset="0"/>
              </a:rPr>
              <a:t>Anti-inflammatory activity</a:t>
            </a:r>
          </a:p>
          <a:p>
            <a:pPr algn="just">
              <a:lnSpc>
                <a:spcPct val="150000"/>
              </a:lnSpc>
            </a:pPr>
            <a:r>
              <a:rPr lang="en-US" sz="1800" kern="100" dirty="0">
                <a:solidFill>
                  <a:srgbClr val="000000"/>
                </a:solidFill>
                <a:effectLst/>
                <a:latin typeface="Times New Roman" panose="02020603050405020304" pitchFamily="18" charset="0"/>
                <a:ea typeface="Times New Roman" panose="02020603050405020304" pitchFamily="18" charset="0"/>
              </a:rPr>
              <a:t>The experimental results suggest that </a:t>
            </a:r>
            <a:r>
              <a:rPr lang="en-US" sz="1800" kern="100" dirty="0" err="1">
                <a:solidFill>
                  <a:srgbClr val="000000"/>
                </a:solidFill>
                <a:effectLst/>
                <a:latin typeface="Times New Roman" panose="02020603050405020304" pitchFamily="18" charset="0"/>
                <a:ea typeface="Times New Roman" panose="02020603050405020304" pitchFamily="18" charset="0"/>
              </a:rPr>
              <a:t>isoorientin</a:t>
            </a:r>
            <a:r>
              <a:rPr lang="en-US" sz="1800" kern="100" dirty="0">
                <a:solidFill>
                  <a:srgbClr val="000000"/>
                </a:solidFill>
                <a:effectLst/>
                <a:latin typeface="Times New Roman" panose="02020603050405020304" pitchFamily="18" charset="0"/>
                <a:ea typeface="Times New Roman" panose="02020603050405020304" pitchFamily="18" charset="0"/>
              </a:rPr>
              <a:t>, administered at doses ranging from10mg/kg and 20mg/kg body weight, possess anti-inflammatory properties. The reduced inflammation seen in mice treated with </a:t>
            </a:r>
            <a:r>
              <a:rPr lang="en-US" sz="1800" kern="100" dirty="0" err="1">
                <a:solidFill>
                  <a:srgbClr val="000000"/>
                </a:solidFill>
                <a:effectLst/>
                <a:latin typeface="Times New Roman" panose="02020603050405020304" pitchFamily="18" charset="0"/>
                <a:ea typeface="Times New Roman" panose="02020603050405020304" pitchFamily="18" charset="0"/>
              </a:rPr>
              <a:t>isoorientin</a:t>
            </a:r>
            <a:r>
              <a:rPr lang="en-US" sz="1800" kern="100" dirty="0">
                <a:solidFill>
                  <a:srgbClr val="000000"/>
                </a:solidFill>
                <a:effectLst/>
                <a:latin typeface="Times New Roman" panose="02020603050405020304" pitchFamily="18" charset="0"/>
                <a:ea typeface="Times New Roman" panose="02020603050405020304" pitchFamily="18" charset="0"/>
              </a:rPr>
              <a:t> in contrast to those only exposed to carrageenan recommend that </a:t>
            </a:r>
            <a:r>
              <a:rPr lang="en-US" sz="1800" kern="100" dirty="0" err="1">
                <a:solidFill>
                  <a:srgbClr val="000000"/>
                </a:solidFill>
                <a:effectLst/>
                <a:latin typeface="Times New Roman" panose="02020603050405020304" pitchFamily="18" charset="0"/>
                <a:ea typeface="Times New Roman" panose="02020603050405020304" pitchFamily="18" charset="0"/>
              </a:rPr>
              <a:t>isoorientin</a:t>
            </a:r>
            <a:r>
              <a:rPr lang="en-US" sz="1800" kern="100" dirty="0">
                <a:solidFill>
                  <a:srgbClr val="000000"/>
                </a:solidFill>
                <a:effectLst/>
                <a:latin typeface="Times New Roman" panose="02020603050405020304" pitchFamily="18" charset="0"/>
                <a:ea typeface="Times New Roman" panose="02020603050405020304" pitchFamily="18" charset="0"/>
              </a:rPr>
              <a:t> could be a potential application for inflammatory conditions. </a:t>
            </a:r>
            <a:endParaRPr lang="en-IN" sz="1800" kern="100" dirty="0">
              <a:solidFill>
                <a:srgbClr val="000000"/>
              </a:solidFill>
              <a:effectLst/>
              <a:latin typeface="Times New Roman" panose="02020603050405020304" pitchFamily="18" charset="0"/>
              <a:ea typeface="Times New Roman" panose="02020603050405020304" pitchFamily="18" charset="0"/>
            </a:endParaRPr>
          </a:p>
          <a:p>
            <a:endParaRPr lang="en-IN" dirty="0"/>
          </a:p>
        </p:txBody>
      </p:sp>
    </p:spTree>
    <p:extLst>
      <p:ext uri="{BB962C8B-B14F-4D97-AF65-F5344CB8AC3E}">
        <p14:creationId xmlns:p14="http://schemas.microsoft.com/office/powerpoint/2010/main" val="16938128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48+ Free Powerpoint Backgrounds | Free &amp; Premium Templates">
            <a:extLst>
              <a:ext uri="{FF2B5EF4-FFF2-40B4-BE49-F238E27FC236}">
                <a16:creationId xmlns:a16="http://schemas.microsoft.com/office/drawing/2014/main" id="{F16A408E-4B09-FAE5-5F00-0271EDC3FC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D410876-4CDE-EA6D-C6D9-550AB28E3D9E}"/>
              </a:ext>
            </a:extLst>
          </p:cNvPr>
          <p:cNvSpPr txBox="1"/>
          <p:nvPr/>
        </p:nvSpPr>
        <p:spPr>
          <a:xfrm>
            <a:off x="291547" y="305664"/>
            <a:ext cx="11688417" cy="769441"/>
          </a:xfrm>
          <a:prstGeom prst="rect">
            <a:avLst/>
          </a:prstGeom>
          <a:noFill/>
        </p:spPr>
        <p:txBody>
          <a:bodyPr wrap="square">
            <a:spAutoFit/>
          </a:bodyPr>
          <a:lstStyle/>
          <a:p>
            <a:pPr algn="ctr"/>
            <a:r>
              <a:rPr lang="en-IN" sz="4400" b="1" dirty="0">
                <a:solidFill>
                  <a:srgbClr val="000000"/>
                </a:solidFill>
                <a:effectLst/>
                <a:latin typeface="Times New Roman" panose="02020603050405020304" pitchFamily="18" charset="0"/>
                <a:ea typeface="Times New Roman" panose="02020603050405020304" pitchFamily="18" charset="0"/>
              </a:rPr>
              <a:t>THERAPEUTIC APPLICATIONS</a:t>
            </a:r>
            <a:r>
              <a:rPr lang="en-IN" sz="4400" b="1" dirty="0">
                <a:solidFill>
                  <a:srgbClr val="0D0D0D"/>
                </a:solidFill>
                <a:effectLst/>
                <a:latin typeface="Times New Roman" panose="02020603050405020304" pitchFamily="18" charset="0"/>
                <a:ea typeface="Times New Roman" panose="02020603050405020304" pitchFamily="18" charset="0"/>
              </a:rPr>
              <a:t> </a:t>
            </a:r>
          </a:p>
        </p:txBody>
      </p:sp>
      <p:sp>
        <p:nvSpPr>
          <p:cNvPr id="5" name="TextBox 4">
            <a:extLst>
              <a:ext uri="{FF2B5EF4-FFF2-40B4-BE49-F238E27FC236}">
                <a16:creationId xmlns:a16="http://schemas.microsoft.com/office/drawing/2014/main" id="{CD44B0D6-29EE-D532-725C-38231A952A09}"/>
              </a:ext>
            </a:extLst>
          </p:cNvPr>
          <p:cNvSpPr txBox="1"/>
          <p:nvPr/>
        </p:nvSpPr>
        <p:spPr>
          <a:xfrm>
            <a:off x="291547" y="1296551"/>
            <a:ext cx="11383618" cy="5452455"/>
          </a:xfrm>
          <a:prstGeom prst="rect">
            <a:avLst/>
          </a:prstGeom>
          <a:noFill/>
        </p:spPr>
        <p:txBody>
          <a:bodyPr wrap="square">
            <a:spAutoFit/>
          </a:bodyPr>
          <a:lstStyle/>
          <a:p>
            <a:pPr marL="285750" marR="806450" indent="-285750" algn="just">
              <a:lnSpc>
                <a:spcPct val="152000"/>
              </a:lnSpc>
              <a:spcAft>
                <a:spcPts val="745"/>
              </a:spcAft>
              <a:buFont typeface="Wingdings" panose="05000000000000000000" pitchFamily="2" charset="2"/>
              <a:buChar char="§"/>
            </a:pPr>
            <a:r>
              <a:rPr lang="en-IN" sz="1800" i="1" kern="100" dirty="0">
                <a:solidFill>
                  <a:srgbClr val="000000"/>
                </a:solidFill>
                <a:effectLst/>
                <a:latin typeface="Times New Roman" panose="02020603050405020304" pitchFamily="18" charset="0"/>
                <a:ea typeface="Times New Roman" panose="02020603050405020304" pitchFamily="18" charset="0"/>
              </a:rPr>
              <a:t>Pueraria tuberosa</a:t>
            </a:r>
            <a:r>
              <a:rPr lang="en-IN" sz="1800" kern="100" dirty="0">
                <a:solidFill>
                  <a:srgbClr val="000000"/>
                </a:solidFill>
                <a:effectLst/>
                <a:latin typeface="Times New Roman" panose="02020603050405020304" pitchFamily="18" charset="0"/>
                <a:ea typeface="Times New Roman" panose="02020603050405020304" pitchFamily="18" charset="0"/>
              </a:rPr>
              <a:t> recognized as a '</a:t>
            </a:r>
            <a:r>
              <a:rPr lang="en-IN" sz="1800" kern="100" dirty="0" err="1">
                <a:solidFill>
                  <a:srgbClr val="000000"/>
                </a:solidFill>
                <a:effectLst/>
                <a:latin typeface="Times New Roman" panose="02020603050405020304" pitchFamily="18" charset="0"/>
                <a:ea typeface="Times New Roman" panose="02020603050405020304" pitchFamily="18" charset="0"/>
              </a:rPr>
              <a:t>Rasayana</a:t>
            </a:r>
            <a:r>
              <a:rPr lang="en-IN" sz="1800" kern="100" dirty="0">
                <a:solidFill>
                  <a:srgbClr val="000000"/>
                </a:solidFill>
                <a:effectLst/>
                <a:latin typeface="Times New Roman" panose="02020603050405020304" pitchFamily="18" charset="0"/>
                <a:ea typeface="Times New Roman" panose="02020603050405020304" pitchFamily="18" charset="0"/>
              </a:rPr>
              <a:t>' herb in Ayurveda, exhibits a diverse array of therapeutic properties including refrigerant, aphrodisiac, emetic, galactagogue, emollient, laxative, diuretic, cardiotonic, rejuvenating, and expectorant effects.</a:t>
            </a:r>
          </a:p>
          <a:p>
            <a:pPr marL="285750" marR="806450" indent="-285750" algn="just">
              <a:lnSpc>
                <a:spcPct val="152000"/>
              </a:lnSpc>
              <a:spcAft>
                <a:spcPts val="745"/>
              </a:spcAft>
              <a:buFont typeface="Wingdings" panose="05000000000000000000" pitchFamily="2" charset="2"/>
              <a:buChar char="§"/>
            </a:pPr>
            <a:r>
              <a:rPr lang="en-IN" sz="1800" kern="100" dirty="0">
                <a:solidFill>
                  <a:srgbClr val="000000"/>
                </a:solidFill>
                <a:effectLst/>
                <a:latin typeface="Times New Roman" panose="02020603050405020304" pitchFamily="18" charset="0"/>
                <a:ea typeface="Times New Roman" panose="02020603050405020304" pitchFamily="18" charset="0"/>
              </a:rPr>
              <a:t> Its versatile nature allows it to be incorporated into various Ayurvedic formulations, where it functions as anti-aging agent, vital energy booster, restorative tonic, spermatogenic, immune booster, demulcent, cholagogue, purgative, and nutritive. </a:t>
            </a:r>
          </a:p>
          <a:p>
            <a:pPr marL="285750" marR="806450" indent="-285750" algn="just">
              <a:lnSpc>
                <a:spcPct val="152000"/>
              </a:lnSpc>
              <a:spcAft>
                <a:spcPts val="745"/>
              </a:spcAft>
              <a:buFont typeface="Wingdings" panose="05000000000000000000" pitchFamily="2" charset="2"/>
              <a:buChar char="§"/>
            </a:pPr>
            <a:r>
              <a:rPr lang="en-IN" sz="1800" kern="100" dirty="0">
                <a:solidFill>
                  <a:srgbClr val="000000"/>
                </a:solidFill>
                <a:effectLst/>
                <a:latin typeface="Times New Roman" panose="02020603050405020304" pitchFamily="18" charset="0"/>
                <a:ea typeface="Times New Roman" panose="02020603050405020304" pitchFamily="18" charset="0"/>
              </a:rPr>
              <a:t>With its wide-ranging applications, </a:t>
            </a:r>
            <a:r>
              <a:rPr lang="en-IN" sz="1800" i="1" kern="100" dirty="0">
                <a:solidFill>
                  <a:srgbClr val="000000"/>
                </a:solidFill>
                <a:effectLst/>
                <a:latin typeface="Times New Roman" panose="02020603050405020304" pitchFamily="18" charset="0"/>
                <a:ea typeface="Times New Roman" panose="02020603050405020304" pitchFamily="18" charset="0"/>
              </a:rPr>
              <a:t>Pueraria tuberosa</a:t>
            </a:r>
            <a:r>
              <a:rPr lang="en-IN" sz="1800" kern="100" dirty="0">
                <a:solidFill>
                  <a:srgbClr val="000000"/>
                </a:solidFill>
                <a:effectLst/>
                <a:latin typeface="Times New Roman" panose="02020603050405020304" pitchFamily="18" charset="0"/>
                <a:ea typeface="Times New Roman" panose="02020603050405020304" pitchFamily="18" charset="0"/>
              </a:rPr>
              <a:t> holds significant promise in traditional and folk medicine for addressing a multitude of health concerns and promoting overall well-being.</a:t>
            </a:r>
          </a:p>
          <a:p>
            <a:pPr marL="285750" marR="806450" indent="-285750" algn="just">
              <a:lnSpc>
                <a:spcPct val="152000"/>
              </a:lnSpc>
              <a:spcAft>
                <a:spcPts val="745"/>
              </a:spcAft>
              <a:buFont typeface="Wingdings" panose="05000000000000000000" pitchFamily="2" charset="2"/>
              <a:buChar char="§"/>
            </a:pPr>
            <a:r>
              <a:rPr lang="en-IN" sz="1800" kern="100" dirty="0">
                <a:solidFill>
                  <a:srgbClr val="000000"/>
                </a:solidFill>
                <a:effectLst/>
                <a:latin typeface="Times New Roman" panose="02020603050405020304" pitchFamily="18" charset="0"/>
                <a:ea typeface="Times New Roman" panose="02020603050405020304" pitchFamily="18" charset="0"/>
              </a:rPr>
              <a:t>Ayurvedic practitioners frequently prescribe the tuber to address general weakness, fertility disorders, and alleviate symptoms related to dysmenorrhoea, menopausal syndrome, uterine bleeding.           </a:t>
            </a:r>
          </a:p>
          <a:p>
            <a:pPr marL="285750" marR="806450" indent="-285750" algn="just">
              <a:lnSpc>
                <a:spcPct val="152000"/>
              </a:lnSpc>
              <a:spcAft>
                <a:spcPts val="745"/>
              </a:spcAft>
              <a:buFont typeface="Wingdings" panose="05000000000000000000" pitchFamily="2" charset="2"/>
              <a:buChar char="§"/>
            </a:pPr>
            <a:r>
              <a:rPr lang="en-IN" sz="1800" i="1" dirty="0">
                <a:solidFill>
                  <a:srgbClr val="000000"/>
                </a:solidFill>
                <a:effectLst/>
                <a:latin typeface="Times New Roman" panose="02020603050405020304" pitchFamily="18" charset="0"/>
                <a:ea typeface="Times New Roman" panose="02020603050405020304" pitchFamily="18" charset="0"/>
              </a:rPr>
              <a:t>Pueraria tuberosa</a:t>
            </a:r>
            <a:r>
              <a:rPr lang="en-IN" sz="1800" dirty="0">
                <a:solidFill>
                  <a:srgbClr val="000000"/>
                </a:solidFill>
                <a:effectLst/>
                <a:latin typeface="Times New Roman" panose="02020603050405020304" pitchFamily="18" charset="0"/>
                <a:ea typeface="Times New Roman" panose="02020603050405020304" pitchFamily="18" charset="0"/>
              </a:rPr>
              <a:t> has been suggested to cure three doshas (diseases caused by the three distinct energies that is </a:t>
            </a:r>
            <a:r>
              <a:rPr lang="en-IN" sz="1800" dirty="0" err="1">
                <a:solidFill>
                  <a:srgbClr val="000000"/>
                </a:solidFill>
                <a:effectLst/>
                <a:latin typeface="Times New Roman" panose="02020603050405020304" pitchFamily="18" charset="0"/>
                <a:ea typeface="Times New Roman" panose="02020603050405020304" pitchFamily="18" charset="0"/>
              </a:rPr>
              <a:t>Vata</a:t>
            </a:r>
            <a:r>
              <a:rPr lang="en-IN" sz="1800" dirty="0">
                <a:solidFill>
                  <a:srgbClr val="000000"/>
                </a:solidFill>
                <a:effectLst/>
                <a:latin typeface="Times New Roman" panose="02020603050405020304" pitchFamily="18" charset="0"/>
                <a:ea typeface="Times New Roman" panose="02020603050405020304" pitchFamily="18" charset="0"/>
              </a:rPr>
              <a:t>, Pitta, and </a:t>
            </a:r>
            <a:r>
              <a:rPr lang="en-IN" sz="1800" dirty="0" err="1">
                <a:solidFill>
                  <a:srgbClr val="000000"/>
                </a:solidFill>
                <a:effectLst/>
                <a:latin typeface="Times New Roman" panose="02020603050405020304" pitchFamily="18" charset="0"/>
                <a:ea typeface="Times New Roman" panose="02020603050405020304" pitchFamily="18" charset="0"/>
              </a:rPr>
              <a:t>Kapha</a:t>
            </a:r>
            <a:r>
              <a:rPr lang="en-IN" sz="1800" dirty="0">
                <a:solidFill>
                  <a:srgbClr val="000000"/>
                </a:solidFill>
                <a:effectLst/>
                <a:latin typeface="Times New Roman" panose="02020603050405020304" pitchFamily="18" charset="0"/>
                <a:ea typeface="Times New Roman" panose="02020603050405020304" pitchFamily="18" charset="0"/>
              </a:rPr>
              <a:t>) in the human body. </a:t>
            </a:r>
          </a:p>
        </p:txBody>
      </p:sp>
    </p:spTree>
    <p:extLst>
      <p:ext uri="{BB962C8B-B14F-4D97-AF65-F5344CB8AC3E}">
        <p14:creationId xmlns:p14="http://schemas.microsoft.com/office/powerpoint/2010/main" val="16490106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48+ Free Powerpoint Backgrounds | Free &amp; Premium Templates">
            <a:extLst>
              <a:ext uri="{FF2B5EF4-FFF2-40B4-BE49-F238E27FC236}">
                <a16:creationId xmlns:a16="http://schemas.microsoft.com/office/drawing/2014/main" id="{E6B4B954-4EED-85EB-F949-43DDFC167D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82B0EC6-62E3-91F7-2E8B-7FC237BB138B}"/>
              </a:ext>
            </a:extLst>
          </p:cNvPr>
          <p:cNvSpPr txBox="1"/>
          <p:nvPr/>
        </p:nvSpPr>
        <p:spPr>
          <a:xfrm>
            <a:off x="477078" y="568620"/>
            <a:ext cx="11410122" cy="5514128"/>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IN" sz="1800" i="1" dirty="0">
                <a:solidFill>
                  <a:srgbClr val="000000"/>
                </a:solidFill>
                <a:effectLst/>
                <a:latin typeface="Times New Roman" panose="02020603050405020304" pitchFamily="18" charset="0"/>
                <a:ea typeface="Times New Roman" panose="02020603050405020304" pitchFamily="18" charset="0"/>
              </a:rPr>
              <a:t>Pueraria tuberosa</a:t>
            </a:r>
            <a:r>
              <a:rPr lang="en-IN" sz="1800" dirty="0">
                <a:solidFill>
                  <a:srgbClr val="000000"/>
                </a:solidFill>
                <a:effectLst/>
                <a:latin typeface="Times New Roman" panose="02020603050405020304" pitchFamily="18" charset="0"/>
                <a:ea typeface="Times New Roman" panose="02020603050405020304" pitchFamily="18" charset="0"/>
              </a:rPr>
              <a:t> tubers powder is commonly utilized with cow's milk to stimulate milk production post-childbirth and as a growth-promoting agent when combined in Piper longum L. powder to promote growth in malnourished children’s. To relieve excessive menstruation, it is mixed with honey. </a:t>
            </a:r>
          </a:p>
          <a:p>
            <a:pPr marL="285750" indent="-285750" algn="just">
              <a:lnSpc>
                <a:spcPct val="150000"/>
              </a:lnSpc>
              <a:buFont typeface="Wingdings" panose="05000000000000000000" pitchFamily="2" charset="2"/>
              <a:buChar char="§"/>
            </a:pPr>
            <a:r>
              <a:rPr lang="en-IN" sz="1800" dirty="0">
                <a:solidFill>
                  <a:srgbClr val="000000"/>
                </a:solidFill>
                <a:effectLst/>
                <a:latin typeface="Times New Roman" panose="02020603050405020304" pitchFamily="18" charset="0"/>
                <a:ea typeface="Times New Roman" panose="02020603050405020304" pitchFamily="18" charset="0"/>
              </a:rPr>
              <a:t>Its uses are mentioned in Ayurveda as Sula (Calming down pain), </a:t>
            </a:r>
            <a:r>
              <a:rPr lang="en-IN" sz="1800" dirty="0" err="1">
                <a:solidFill>
                  <a:srgbClr val="000000"/>
                </a:solidFill>
                <a:effectLst/>
                <a:latin typeface="Times New Roman" panose="02020603050405020304" pitchFamily="18" charset="0"/>
                <a:ea typeface="Times New Roman" panose="02020603050405020304" pitchFamily="18" charset="0"/>
              </a:rPr>
              <a:t>Kasa</a:t>
            </a:r>
            <a:r>
              <a:rPr lang="en-IN" sz="1800" dirty="0">
                <a:solidFill>
                  <a:srgbClr val="000000"/>
                </a:solidFill>
                <a:effectLst/>
                <a:latin typeface="Times New Roman" panose="02020603050405020304" pitchFamily="18" charset="0"/>
                <a:ea typeface="Times New Roman" panose="02020603050405020304" pitchFamily="18" charset="0"/>
              </a:rPr>
              <a:t> (useful in cough), Sula (settling down burn), </a:t>
            </a:r>
            <a:r>
              <a:rPr lang="en-IN" sz="1800" dirty="0" err="1">
                <a:solidFill>
                  <a:srgbClr val="000000"/>
                </a:solidFill>
                <a:effectLst/>
                <a:latin typeface="Times New Roman" panose="02020603050405020304" pitchFamily="18" charset="0"/>
                <a:ea typeface="Times New Roman" panose="02020603050405020304" pitchFamily="18" charset="0"/>
              </a:rPr>
              <a:t>mutrakricchra</a:t>
            </a:r>
            <a:r>
              <a:rPr lang="en-IN" sz="1800" dirty="0">
                <a:solidFill>
                  <a:srgbClr val="000000"/>
                </a:solidFill>
                <a:effectLst/>
                <a:latin typeface="Times New Roman" panose="02020603050405020304" pitchFamily="18" charset="0"/>
                <a:ea typeface="Times New Roman" panose="02020603050405020304" pitchFamily="18" charset="0"/>
              </a:rPr>
              <a:t> (helpful in dysuria), </a:t>
            </a:r>
            <a:r>
              <a:rPr lang="en-IN" sz="1800" dirty="0" err="1">
                <a:solidFill>
                  <a:srgbClr val="000000"/>
                </a:solidFill>
                <a:effectLst/>
                <a:latin typeface="Times New Roman" panose="02020603050405020304" pitchFamily="18" charset="0"/>
                <a:ea typeface="Times New Roman" panose="02020603050405020304" pitchFamily="18" charset="0"/>
              </a:rPr>
              <a:t>visarpa</a:t>
            </a:r>
            <a:r>
              <a:rPr lang="en-IN" sz="1800" dirty="0">
                <a:solidFill>
                  <a:srgbClr val="000000"/>
                </a:solidFill>
                <a:effectLst/>
                <a:latin typeface="Times New Roman" panose="02020603050405020304" pitchFamily="18" charset="0"/>
                <a:ea typeface="Times New Roman" panose="02020603050405020304" pitchFamily="18" charset="0"/>
              </a:rPr>
              <a:t> (pacifying skin disorder), </a:t>
            </a:r>
            <a:r>
              <a:rPr lang="en-IN" sz="1800" dirty="0" err="1">
                <a:solidFill>
                  <a:srgbClr val="000000"/>
                </a:solidFill>
                <a:effectLst/>
                <a:latin typeface="Times New Roman" panose="02020603050405020304" pitchFamily="18" charset="0"/>
                <a:ea typeface="Times New Roman" panose="02020603050405020304" pitchFamily="18" charset="0"/>
              </a:rPr>
              <a:t>visamjawar</a:t>
            </a:r>
            <a:r>
              <a:rPr lang="en-IN" sz="1800" dirty="0">
                <a:solidFill>
                  <a:srgbClr val="000000"/>
                </a:solidFill>
                <a:effectLst/>
                <a:latin typeface="Times New Roman" panose="02020603050405020304" pitchFamily="18" charset="0"/>
                <a:ea typeface="Times New Roman" panose="02020603050405020304" pitchFamily="18" charset="0"/>
              </a:rPr>
              <a:t> (fever), and </a:t>
            </a:r>
            <a:r>
              <a:rPr lang="en-IN" sz="1800" dirty="0" err="1">
                <a:solidFill>
                  <a:srgbClr val="000000"/>
                </a:solidFill>
                <a:effectLst/>
                <a:latin typeface="Times New Roman" panose="02020603050405020304" pitchFamily="18" charset="0"/>
                <a:ea typeface="Times New Roman" panose="02020603050405020304" pitchFamily="18" charset="0"/>
              </a:rPr>
              <a:t>Sukra</a:t>
            </a:r>
            <a:r>
              <a:rPr lang="en-IN" sz="1800" dirty="0">
                <a:solidFill>
                  <a:srgbClr val="000000"/>
                </a:solidFill>
                <a:effectLst/>
                <a:latin typeface="Times New Roman" panose="02020603050405020304" pitchFamily="18" charset="0"/>
                <a:ea typeface="Times New Roman" panose="02020603050405020304" pitchFamily="18" charset="0"/>
              </a:rPr>
              <a:t> </a:t>
            </a:r>
            <a:r>
              <a:rPr lang="en-IN" sz="1800" dirty="0" err="1">
                <a:solidFill>
                  <a:srgbClr val="000000"/>
                </a:solidFill>
                <a:effectLst/>
                <a:latin typeface="Times New Roman" panose="02020603050405020304" pitchFamily="18" charset="0"/>
                <a:ea typeface="Times New Roman" panose="02020603050405020304" pitchFamily="18" charset="0"/>
              </a:rPr>
              <a:t>kshya</a:t>
            </a:r>
            <a:r>
              <a:rPr lang="en-IN" sz="1800" dirty="0">
                <a:solidFill>
                  <a:srgbClr val="000000"/>
                </a:solidFill>
                <a:effectLst/>
                <a:latin typeface="Times New Roman" panose="02020603050405020304" pitchFamily="18" charset="0"/>
                <a:ea typeface="Times New Roman" panose="02020603050405020304" pitchFamily="18" charset="0"/>
              </a:rPr>
              <a:t> (increasing semen)</a:t>
            </a:r>
            <a:r>
              <a:rPr lang="en-IN" baseline="30000" dirty="0">
                <a:solidFill>
                  <a:srgbClr val="000000"/>
                </a:solidFill>
                <a:latin typeface="Times New Roman" panose="02020603050405020304" pitchFamily="18" charset="0"/>
                <a:ea typeface="Times New Roman" panose="02020603050405020304" pitchFamily="18" charset="0"/>
              </a:rPr>
              <a:t>.</a:t>
            </a:r>
          </a:p>
          <a:p>
            <a:pPr marL="285750" indent="-285750" algn="just">
              <a:lnSpc>
                <a:spcPct val="150000"/>
              </a:lnSpc>
              <a:buFont typeface="Wingdings" panose="05000000000000000000" pitchFamily="2" charset="2"/>
              <a:buChar char="§"/>
            </a:pPr>
            <a:r>
              <a:rPr lang="en-IN" sz="1800" kern="100" dirty="0">
                <a:solidFill>
                  <a:srgbClr val="000000"/>
                </a:solidFill>
                <a:effectLst/>
                <a:latin typeface="Times New Roman" panose="02020603050405020304" pitchFamily="18" charset="0"/>
                <a:ea typeface="Times New Roman" panose="02020603050405020304" pitchFamily="18" charset="0"/>
              </a:rPr>
              <a:t>The tuberous roots are brown in colour, clinically prescribed for anti-aging, rejuvenation, as tonic, demulcent, </a:t>
            </a:r>
            <a:r>
              <a:rPr lang="en-IN" sz="1800" kern="100" dirty="0" err="1">
                <a:solidFill>
                  <a:srgbClr val="000000"/>
                </a:solidFill>
                <a:effectLst/>
                <a:latin typeface="Times New Roman" panose="02020603050405020304" pitchFamily="18" charset="0"/>
                <a:ea typeface="Times New Roman" panose="02020603050405020304" pitchFamily="18" charset="0"/>
              </a:rPr>
              <a:t>lactagogue</a:t>
            </a:r>
            <a:r>
              <a:rPr lang="en-IN" sz="1800" kern="100" dirty="0">
                <a:solidFill>
                  <a:srgbClr val="000000"/>
                </a:solidFill>
                <a:effectLst/>
                <a:latin typeface="Times New Roman" panose="02020603050405020304" pitchFamily="18" charset="0"/>
                <a:ea typeface="Times New Roman" panose="02020603050405020304" pitchFamily="18" charset="0"/>
              </a:rPr>
              <a:t>, aphrodisiac, purgative, cholagogue, in scorpion sting, emaciation of children, poor digestion and debility.</a:t>
            </a:r>
          </a:p>
          <a:p>
            <a:pPr marL="285750" indent="-285750" algn="just">
              <a:lnSpc>
                <a:spcPct val="150000"/>
              </a:lnSpc>
              <a:buFont typeface="Wingdings" panose="05000000000000000000" pitchFamily="2" charset="2"/>
              <a:buChar char="§"/>
            </a:pPr>
            <a:r>
              <a:rPr lang="en-IN" sz="1800" kern="100" dirty="0" err="1">
                <a:solidFill>
                  <a:srgbClr val="000000"/>
                </a:solidFill>
                <a:effectLst/>
                <a:latin typeface="Times New Roman" panose="02020603050405020304" pitchFamily="18" charset="0"/>
                <a:ea typeface="Times New Roman" panose="02020603050405020304" pitchFamily="18" charset="0"/>
              </a:rPr>
              <a:t>Vidari</a:t>
            </a:r>
            <a:r>
              <a:rPr lang="en-IN" sz="1800" kern="100" dirty="0">
                <a:solidFill>
                  <a:srgbClr val="000000"/>
                </a:solidFill>
                <a:effectLst/>
                <a:latin typeface="Times New Roman" panose="02020603050405020304" pitchFamily="18" charset="0"/>
                <a:ea typeface="Times New Roman" panose="02020603050405020304" pitchFamily="18" charset="0"/>
              </a:rPr>
              <a:t> is recorded for its activity like </a:t>
            </a:r>
            <a:r>
              <a:rPr lang="en-IN" sz="1800" kern="100" dirty="0" err="1">
                <a:solidFill>
                  <a:srgbClr val="000000"/>
                </a:solidFill>
                <a:effectLst/>
                <a:latin typeface="Times New Roman" panose="02020603050405020304" pitchFamily="18" charset="0"/>
                <a:ea typeface="Times New Roman" panose="02020603050405020304" pitchFamily="18" charset="0"/>
              </a:rPr>
              <a:t>antihypoglycemic</a:t>
            </a:r>
            <a:r>
              <a:rPr lang="en-IN" sz="1800" kern="100" dirty="0">
                <a:solidFill>
                  <a:srgbClr val="000000"/>
                </a:solidFill>
                <a:effectLst/>
                <a:latin typeface="Times New Roman" panose="02020603050405020304" pitchFamily="18" charset="0"/>
                <a:ea typeface="Times New Roman" panose="02020603050405020304" pitchFamily="18" charset="0"/>
              </a:rPr>
              <a:t>, diuretic, expectorant, nutritive, glowing skin to improve complexion. and good cardio protection. It also utilised in case of fever, poor indigestion, bronchitis.</a:t>
            </a:r>
          </a:p>
          <a:p>
            <a:pPr marL="285750" indent="-285750" algn="just">
              <a:lnSpc>
                <a:spcPct val="150000"/>
              </a:lnSpc>
              <a:buFont typeface="Wingdings" panose="05000000000000000000" pitchFamily="2" charset="2"/>
              <a:buChar char="§"/>
            </a:pPr>
            <a:r>
              <a:rPr lang="en-IN" sz="1800" i="1" dirty="0">
                <a:solidFill>
                  <a:srgbClr val="000000"/>
                </a:solidFill>
                <a:effectLst/>
                <a:latin typeface="Times New Roman" panose="02020603050405020304" pitchFamily="18" charset="0"/>
                <a:ea typeface="Times New Roman" panose="02020603050405020304" pitchFamily="18" charset="0"/>
              </a:rPr>
              <a:t>Pueraria tuberosa</a:t>
            </a:r>
            <a:r>
              <a:rPr lang="en-IN" sz="1800" dirty="0">
                <a:solidFill>
                  <a:srgbClr val="000000"/>
                </a:solidFill>
                <a:effectLst/>
                <a:latin typeface="Times New Roman" panose="02020603050405020304" pitchFamily="18" charset="0"/>
                <a:ea typeface="Times New Roman" panose="02020603050405020304" pitchFamily="18" charset="0"/>
              </a:rPr>
              <a:t> is one of the frequently utilised plants of </a:t>
            </a:r>
            <a:r>
              <a:rPr lang="en-IN" sz="1800" dirty="0" err="1">
                <a:solidFill>
                  <a:srgbClr val="000000"/>
                </a:solidFill>
                <a:effectLst/>
                <a:latin typeface="Times New Roman" panose="02020603050405020304" pitchFamily="18" charset="0"/>
                <a:ea typeface="Times New Roman" panose="02020603050405020304" pitchFamily="18" charset="0"/>
              </a:rPr>
              <a:t>Tdraditonal</a:t>
            </a:r>
            <a:r>
              <a:rPr lang="en-IN" sz="1800" dirty="0">
                <a:solidFill>
                  <a:srgbClr val="000000"/>
                </a:solidFill>
                <a:effectLst/>
                <a:latin typeface="Times New Roman" panose="02020603050405020304" pitchFamily="18" charset="0"/>
                <a:ea typeface="Times New Roman" panose="02020603050405020304" pitchFamily="18" charset="0"/>
              </a:rPr>
              <a:t> (Ayurveda) medicine. </a:t>
            </a:r>
            <a:r>
              <a:rPr lang="en-IN" sz="1800" dirty="0" err="1">
                <a:solidFill>
                  <a:srgbClr val="000000"/>
                </a:solidFill>
                <a:effectLst/>
                <a:latin typeface="Times New Roman" panose="02020603050405020304" pitchFamily="18" charset="0"/>
                <a:ea typeface="Times New Roman" panose="02020603050405020304" pitchFamily="18" charset="0"/>
              </a:rPr>
              <a:t>Vidari</a:t>
            </a:r>
            <a:r>
              <a:rPr lang="en-IN" sz="1800" dirty="0">
                <a:solidFill>
                  <a:srgbClr val="000000"/>
                </a:solidFill>
                <a:effectLst/>
                <a:latin typeface="Times New Roman" panose="02020603050405020304" pitchFamily="18" charset="0"/>
                <a:ea typeface="Times New Roman" panose="02020603050405020304" pitchFamily="18" charset="0"/>
              </a:rPr>
              <a:t> is a part of numerous highly prized Ayurvedic mixtures, including the traditional Indian food supplement </a:t>
            </a:r>
            <a:r>
              <a:rPr lang="en-IN" sz="1800" dirty="0" err="1">
                <a:solidFill>
                  <a:srgbClr val="000000"/>
                </a:solidFill>
                <a:effectLst/>
                <a:latin typeface="Times New Roman" panose="02020603050405020304" pitchFamily="18" charset="0"/>
                <a:ea typeface="Times New Roman" panose="02020603050405020304" pitchFamily="18" charset="0"/>
              </a:rPr>
              <a:t>Chyavanaprash</a:t>
            </a:r>
            <a:r>
              <a:rPr lang="en-IN" sz="1800" dirty="0">
                <a:solidFill>
                  <a:srgbClr val="000000"/>
                </a:solidFill>
                <a:effectLst/>
                <a:latin typeface="Times New Roman" panose="02020603050405020304" pitchFamily="18" charset="0"/>
                <a:ea typeface="Times New Roman" panose="02020603050405020304" pitchFamily="18" charset="0"/>
              </a:rPr>
              <a:t>. The yearly trade volume of </a:t>
            </a:r>
            <a:r>
              <a:rPr lang="en-IN" sz="1800" i="1" dirty="0">
                <a:solidFill>
                  <a:srgbClr val="000000"/>
                </a:solidFill>
                <a:effectLst/>
                <a:latin typeface="Times New Roman" panose="02020603050405020304" pitchFamily="18" charset="0"/>
                <a:ea typeface="Times New Roman" panose="02020603050405020304" pitchFamily="18" charset="0"/>
              </a:rPr>
              <a:t>Pueraria tuberosa</a:t>
            </a:r>
            <a:r>
              <a:rPr lang="en-IN" sz="1800" dirty="0">
                <a:solidFill>
                  <a:srgbClr val="000000"/>
                </a:solidFill>
                <a:effectLst/>
                <a:latin typeface="Times New Roman" panose="02020603050405020304" pitchFamily="18" charset="0"/>
                <a:ea typeface="Times New Roman" panose="02020603050405020304" pitchFamily="18" charset="0"/>
              </a:rPr>
              <a:t> falls between 500–1000 Metric Tonnes</a:t>
            </a:r>
            <a:r>
              <a:rPr lang="en-IN" baseline="30000" dirty="0">
                <a:solidFill>
                  <a:srgbClr val="000000"/>
                </a:solidFill>
                <a:latin typeface="Times New Roman" panose="02020603050405020304" pitchFamily="18" charset="0"/>
                <a:ea typeface="Times New Roman" panose="02020603050405020304" pitchFamily="18" charset="0"/>
              </a:rPr>
              <a:t>.</a:t>
            </a:r>
            <a:endParaRPr lang="en-IN" sz="1800" kern="100" dirty="0">
              <a:solidFill>
                <a:srgbClr val="0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822544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48+ Free Powerpoint Backgrounds | Free &amp; Premium Templates">
            <a:extLst>
              <a:ext uri="{FF2B5EF4-FFF2-40B4-BE49-F238E27FC236}">
                <a16:creationId xmlns:a16="http://schemas.microsoft.com/office/drawing/2014/main" id="{63A0678A-EB33-5291-6FAB-11A857F801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9841EDE-9CDD-56E5-DD04-7CC283889823}"/>
              </a:ext>
            </a:extLst>
          </p:cNvPr>
          <p:cNvSpPr txBox="1"/>
          <p:nvPr/>
        </p:nvSpPr>
        <p:spPr>
          <a:xfrm>
            <a:off x="198783" y="557456"/>
            <a:ext cx="11887200" cy="769441"/>
          </a:xfrm>
          <a:prstGeom prst="rect">
            <a:avLst/>
          </a:prstGeom>
          <a:noFill/>
        </p:spPr>
        <p:txBody>
          <a:bodyPr wrap="square">
            <a:spAutoFit/>
          </a:bodyPr>
          <a:lstStyle/>
          <a:p>
            <a:pPr algn="ctr"/>
            <a:r>
              <a:rPr lang="en-IN" sz="4400" b="1" dirty="0">
                <a:solidFill>
                  <a:srgbClr val="000000"/>
                </a:solidFill>
                <a:effectLst/>
                <a:latin typeface="Times New Roman" panose="02020603050405020304" pitchFamily="18" charset="0"/>
                <a:ea typeface="Times New Roman" panose="02020603050405020304" pitchFamily="18" charset="0"/>
              </a:rPr>
              <a:t>CONCLUSION</a:t>
            </a:r>
            <a:endParaRPr lang="en-IN" sz="4400" dirty="0"/>
          </a:p>
        </p:txBody>
      </p:sp>
      <p:sp>
        <p:nvSpPr>
          <p:cNvPr id="5" name="TextBox 4">
            <a:extLst>
              <a:ext uri="{FF2B5EF4-FFF2-40B4-BE49-F238E27FC236}">
                <a16:creationId xmlns:a16="http://schemas.microsoft.com/office/drawing/2014/main" id="{4AE06779-85ED-285B-051F-D0E6FF864101}"/>
              </a:ext>
            </a:extLst>
          </p:cNvPr>
          <p:cNvSpPr txBox="1"/>
          <p:nvPr/>
        </p:nvSpPr>
        <p:spPr>
          <a:xfrm>
            <a:off x="198783" y="1513828"/>
            <a:ext cx="11794434" cy="5031442"/>
          </a:xfrm>
          <a:prstGeom prst="rect">
            <a:avLst/>
          </a:prstGeom>
          <a:noFill/>
        </p:spPr>
        <p:txBody>
          <a:bodyPr wrap="square">
            <a:spAutoFit/>
          </a:bodyPr>
          <a:lstStyle/>
          <a:p>
            <a:pPr marL="285750" marR="806450" indent="-285750" algn="just">
              <a:lnSpc>
                <a:spcPct val="152000"/>
              </a:lnSpc>
              <a:spcAft>
                <a:spcPts val="745"/>
              </a:spcAft>
              <a:buFont typeface="Courier New" panose="02070309020205020404" pitchFamily="49" charset="0"/>
              <a:buChar char="o"/>
            </a:pPr>
            <a:r>
              <a:rPr lang="en-IN" sz="1800" i="1" kern="100" dirty="0">
                <a:solidFill>
                  <a:srgbClr val="000000"/>
                </a:solidFill>
                <a:effectLst/>
                <a:latin typeface="Times New Roman" panose="02020603050405020304" pitchFamily="18" charset="0"/>
                <a:ea typeface="Times New Roman" panose="02020603050405020304" pitchFamily="18" charset="0"/>
              </a:rPr>
              <a:t>Pueraria tuberosa </a:t>
            </a:r>
            <a:r>
              <a:rPr lang="en-IN" sz="1800" kern="100" dirty="0">
                <a:solidFill>
                  <a:srgbClr val="000000"/>
                </a:solidFill>
                <a:effectLst/>
                <a:latin typeface="Times New Roman" panose="02020603050405020304" pitchFamily="18" charset="0"/>
                <a:ea typeface="Times New Roman" panose="02020603050405020304" pitchFamily="18" charset="0"/>
              </a:rPr>
              <a:t>emerges as a valuable natural resource with promising healing properties, offering avenues for further investigation and potential integration into mainstream healthcare practices. </a:t>
            </a:r>
          </a:p>
          <a:p>
            <a:pPr marL="285750" marR="806450" indent="-285750" algn="just">
              <a:lnSpc>
                <a:spcPct val="152000"/>
              </a:lnSpc>
              <a:spcAft>
                <a:spcPts val="745"/>
              </a:spcAft>
              <a:buFont typeface="Courier New" panose="02070309020205020404" pitchFamily="49" charset="0"/>
              <a:buChar char="o"/>
            </a:pPr>
            <a:r>
              <a:rPr lang="en-IN" sz="1800" kern="100" dirty="0">
                <a:solidFill>
                  <a:srgbClr val="000000"/>
                </a:solidFill>
                <a:effectLst/>
                <a:latin typeface="Times New Roman" panose="02020603050405020304" pitchFamily="18" charset="0"/>
                <a:ea typeface="Times New Roman" panose="02020603050405020304" pitchFamily="18" charset="0"/>
              </a:rPr>
              <a:t>Its long-standing use in traditional medicine systems, coupled with modern scientific validation, positions it as a promising candidate for addressing various health conditions and promoting overall well-being. </a:t>
            </a:r>
          </a:p>
          <a:p>
            <a:pPr marL="285750" marR="806450" indent="-285750" algn="just">
              <a:lnSpc>
                <a:spcPct val="152000"/>
              </a:lnSpc>
              <a:spcAft>
                <a:spcPts val="745"/>
              </a:spcAft>
              <a:buFont typeface="Courier New" panose="02070309020205020404" pitchFamily="49" charset="0"/>
              <a:buChar char="o"/>
            </a:pPr>
            <a:r>
              <a:rPr lang="en-IN" sz="1800" kern="100" dirty="0">
                <a:solidFill>
                  <a:srgbClr val="000000"/>
                </a:solidFill>
                <a:effectLst/>
                <a:latin typeface="Times New Roman" panose="02020603050405020304" pitchFamily="18" charset="0"/>
                <a:ea typeface="Times New Roman" panose="02020603050405020304" pitchFamily="18" charset="0"/>
              </a:rPr>
              <a:t>Future studies are required to further explore the mode of action of </a:t>
            </a:r>
            <a:r>
              <a:rPr lang="en-IN" sz="1800" i="1" kern="100" dirty="0">
                <a:solidFill>
                  <a:srgbClr val="000000"/>
                </a:solidFill>
                <a:effectLst/>
                <a:latin typeface="Times New Roman" panose="02020603050405020304" pitchFamily="18" charset="0"/>
                <a:ea typeface="Times New Roman" panose="02020603050405020304" pitchFamily="18" charset="0"/>
              </a:rPr>
              <a:t>Pueraria tuberosa</a:t>
            </a:r>
            <a:r>
              <a:rPr lang="en-IN" sz="1800" kern="100" dirty="0">
                <a:solidFill>
                  <a:srgbClr val="000000"/>
                </a:solidFill>
                <a:effectLst/>
                <a:latin typeface="Times New Roman" panose="02020603050405020304" pitchFamily="18" charset="0"/>
                <a:ea typeface="Times New Roman" panose="02020603050405020304" pitchFamily="18" charset="0"/>
              </a:rPr>
              <a:t> and its clinical applications particularly in areas like </a:t>
            </a:r>
            <a:r>
              <a:rPr lang="en-IN" sz="1800" kern="100" dirty="0">
                <a:solidFill>
                  <a:srgbClr val="0D0D0D"/>
                </a:solidFill>
                <a:effectLst/>
                <a:latin typeface="Times New Roman" panose="02020603050405020304" pitchFamily="18" charset="0"/>
                <a:ea typeface="Times New Roman" panose="02020603050405020304" pitchFamily="18" charset="0"/>
              </a:rPr>
              <a:t>cancer treatment, microbial growth inhibition, epilepsy treatment, immunostimulatory</a:t>
            </a:r>
            <a:r>
              <a:rPr lang="en-IN" sz="1800" kern="100" dirty="0">
                <a:solidFill>
                  <a:srgbClr val="7030A0"/>
                </a:solidFill>
                <a:effectLst/>
                <a:latin typeface="Times New Roman" panose="02020603050405020304" pitchFamily="18" charset="0"/>
                <a:ea typeface="Times New Roman" panose="02020603050405020304" pitchFamily="18" charset="0"/>
              </a:rPr>
              <a:t>, </a:t>
            </a:r>
            <a:r>
              <a:rPr lang="en-IN" sz="1800" kern="100" dirty="0">
                <a:solidFill>
                  <a:srgbClr val="000000"/>
                </a:solidFill>
                <a:effectLst/>
                <a:latin typeface="Times New Roman" panose="02020603050405020304" pitchFamily="18" charset="0"/>
                <a:ea typeface="Times New Roman" panose="02020603050405020304" pitchFamily="18" charset="0"/>
              </a:rPr>
              <a:t>osteoporosis and diabetes management. </a:t>
            </a:r>
          </a:p>
          <a:p>
            <a:pPr marL="285750" marR="806450" indent="-285750" algn="just">
              <a:lnSpc>
                <a:spcPct val="152000"/>
              </a:lnSpc>
              <a:spcAft>
                <a:spcPts val="745"/>
              </a:spcAft>
              <a:buFont typeface="Courier New" panose="02070309020205020404" pitchFamily="49" charset="0"/>
              <a:buChar char="o"/>
            </a:pPr>
            <a:r>
              <a:rPr lang="en-IN" sz="1800" kern="100" dirty="0">
                <a:solidFill>
                  <a:srgbClr val="000000"/>
                </a:solidFill>
                <a:effectLst/>
                <a:latin typeface="Times New Roman" panose="02020603050405020304" pitchFamily="18" charset="0"/>
                <a:ea typeface="Times New Roman" panose="02020603050405020304" pitchFamily="18" charset="0"/>
              </a:rPr>
              <a:t>Additionally, safety and efficacy evaluations in clinical settings are essential to fully understand the therapeutic application of this valuable herb. </a:t>
            </a:r>
          </a:p>
          <a:p>
            <a:pPr marL="285750" marR="806450" indent="-285750" algn="just">
              <a:lnSpc>
                <a:spcPct val="152000"/>
              </a:lnSpc>
              <a:spcAft>
                <a:spcPts val="745"/>
              </a:spcAft>
              <a:buFont typeface="Courier New" panose="02070309020205020404" pitchFamily="49" charset="0"/>
              <a:buChar char="o"/>
            </a:pPr>
            <a:r>
              <a:rPr lang="en-IN" sz="1800" kern="100" dirty="0">
                <a:solidFill>
                  <a:srgbClr val="000000"/>
                </a:solidFill>
                <a:effectLst/>
                <a:latin typeface="Times New Roman" panose="02020603050405020304" pitchFamily="18" charset="0"/>
                <a:ea typeface="Times New Roman" panose="02020603050405020304" pitchFamily="18" charset="0"/>
              </a:rPr>
              <a:t>Overall, </a:t>
            </a:r>
            <a:r>
              <a:rPr lang="en-IN" sz="1800" i="1" kern="100" dirty="0">
                <a:solidFill>
                  <a:srgbClr val="000000"/>
                </a:solidFill>
                <a:effectLst/>
                <a:latin typeface="Times New Roman" panose="02020603050405020304" pitchFamily="18" charset="0"/>
                <a:ea typeface="Times New Roman" panose="02020603050405020304" pitchFamily="18" charset="0"/>
              </a:rPr>
              <a:t>Pueraria tuberosa</a:t>
            </a:r>
            <a:r>
              <a:rPr lang="en-IN" sz="1800" kern="100" dirty="0">
                <a:solidFill>
                  <a:srgbClr val="000000"/>
                </a:solidFill>
                <a:effectLst/>
                <a:latin typeface="Times New Roman" panose="02020603050405020304" pitchFamily="18" charset="0"/>
                <a:ea typeface="Times New Roman" panose="02020603050405020304" pitchFamily="18" charset="0"/>
              </a:rPr>
              <a:t> holds significant promise as a natural remedy for various health conditions, highlighting its importance in traditional and folk medicine practices.</a:t>
            </a:r>
          </a:p>
        </p:txBody>
      </p:sp>
    </p:spTree>
    <p:extLst>
      <p:ext uri="{BB962C8B-B14F-4D97-AF65-F5344CB8AC3E}">
        <p14:creationId xmlns:p14="http://schemas.microsoft.com/office/powerpoint/2010/main" val="20253566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48+ Free Powerpoint Backgrounds | Free &amp; Premium Templates">
            <a:extLst>
              <a:ext uri="{FF2B5EF4-FFF2-40B4-BE49-F238E27FC236}">
                <a16:creationId xmlns:a16="http://schemas.microsoft.com/office/drawing/2014/main" id="{7348F487-91A4-2987-5849-D9BF51F6D9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1DACDD2-C430-3313-6269-C33966EB77BD}"/>
              </a:ext>
            </a:extLst>
          </p:cNvPr>
          <p:cNvSpPr txBox="1"/>
          <p:nvPr/>
        </p:nvSpPr>
        <p:spPr>
          <a:xfrm>
            <a:off x="530087" y="557456"/>
            <a:ext cx="11396870" cy="769441"/>
          </a:xfrm>
          <a:prstGeom prst="rect">
            <a:avLst/>
          </a:prstGeom>
          <a:noFill/>
        </p:spPr>
        <p:txBody>
          <a:bodyPr wrap="square">
            <a:spAutoFit/>
          </a:bodyPr>
          <a:lstStyle/>
          <a:p>
            <a:pPr algn="ctr"/>
            <a:r>
              <a:rPr lang="en-IN" sz="4400" b="1" dirty="0">
                <a:solidFill>
                  <a:srgbClr val="000000"/>
                </a:solidFill>
                <a:effectLst/>
                <a:latin typeface="Times New Roman" panose="02020603050405020304" pitchFamily="18" charset="0"/>
                <a:ea typeface="Times New Roman" panose="02020603050405020304" pitchFamily="18" charset="0"/>
              </a:rPr>
              <a:t>FUTURE STUDY</a:t>
            </a:r>
            <a:endParaRPr lang="en-IN" sz="4400" dirty="0"/>
          </a:p>
        </p:txBody>
      </p:sp>
      <p:sp>
        <p:nvSpPr>
          <p:cNvPr id="5" name="TextBox 4">
            <a:extLst>
              <a:ext uri="{FF2B5EF4-FFF2-40B4-BE49-F238E27FC236}">
                <a16:creationId xmlns:a16="http://schemas.microsoft.com/office/drawing/2014/main" id="{1C0238D5-22F4-75D7-9C21-6F48A0258FC7}"/>
              </a:ext>
            </a:extLst>
          </p:cNvPr>
          <p:cNvSpPr txBox="1"/>
          <p:nvPr/>
        </p:nvSpPr>
        <p:spPr>
          <a:xfrm>
            <a:off x="397565" y="1720252"/>
            <a:ext cx="11661914" cy="4189417"/>
          </a:xfrm>
          <a:prstGeom prst="rect">
            <a:avLst/>
          </a:prstGeom>
          <a:noFill/>
        </p:spPr>
        <p:txBody>
          <a:bodyPr wrap="square">
            <a:spAutoFit/>
          </a:bodyPr>
          <a:lstStyle/>
          <a:p>
            <a:pPr marL="285750" marR="806450" indent="-285750" algn="just">
              <a:lnSpc>
                <a:spcPct val="152000"/>
              </a:lnSpc>
              <a:spcAft>
                <a:spcPts val="745"/>
              </a:spcAft>
              <a:buFont typeface="Wingdings" panose="05000000000000000000" pitchFamily="2" charset="2"/>
              <a:buChar char="ü"/>
            </a:pPr>
            <a:r>
              <a:rPr lang="en-IN" sz="1800" kern="100" dirty="0">
                <a:solidFill>
                  <a:srgbClr val="000000"/>
                </a:solidFill>
                <a:effectLst/>
                <a:latin typeface="Times New Roman" panose="02020603050405020304" pitchFamily="18" charset="0"/>
                <a:ea typeface="Times New Roman" panose="02020603050405020304" pitchFamily="18" charset="0"/>
              </a:rPr>
              <a:t>Further studies are needed to evaluate its safety and efficacy in clinical settings to understand the synergistic effects of its bioactive compounds. </a:t>
            </a:r>
          </a:p>
          <a:p>
            <a:pPr marL="285750" marR="806450" indent="-285750" algn="just">
              <a:lnSpc>
                <a:spcPct val="152000"/>
              </a:lnSpc>
              <a:spcAft>
                <a:spcPts val="745"/>
              </a:spcAft>
              <a:buFont typeface="Wingdings" panose="05000000000000000000" pitchFamily="2" charset="2"/>
              <a:buChar char="ü"/>
            </a:pPr>
            <a:r>
              <a:rPr lang="en-IN" sz="1800" kern="100" dirty="0">
                <a:solidFill>
                  <a:srgbClr val="000000"/>
                </a:solidFill>
                <a:effectLst/>
                <a:latin typeface="Times New Roman" panose="02020603050405020304" pitchFamily="18" charset="0"/>
                <a:ea typeface="Times New Roman" panose="02020603050405020304" pitchFamily="18" charset="0"/>
              </a:rPr>
              <a:t>Significant antiosteoporosis medication produced by ovariectomy was created by the FRAC of </a:t>
            </a:r>
            <a:r>
              <a:rPr lang="en-IN" sz="1800" i="1" kern="100" dirty="0">
                <a:solidFill>
                  <a:srgbClr val="000000"/>
                </a:solidFill>
                <a:effectLst/>
                <a:latin typeface="Times New Roman" panose="02020603050405020304" pitchFamily="18" charset="0"/>
                <a:ea typeface="Times New Roman" panose="02020603050405020304" pitchFamily="18" charset="0"/>
              </a:rPr>
              <a:t>Pueraria tuberosa</a:t>
            </a:r>
            <a:r>
              <a:rPr lang="en-IN" sz="1800" kern="100" dirty="0">
                <a:solidFill>
                  <a:srgbClr val="000000"/>
                </a:solidFill>
                <a:effectLst/>
                <a:latin typeface="Times New Roman" panose="02020603050405020304" pitchFamily="18" charset="0"/>
                <a:ea typeface="Times New Roman" panose="02020603050405020304" pitchFamily="18" charset="0"/>
              </a:rPr>
              <a:t>. </a:t>
            </a:r>
          </a:p>
          <a:p>
            <a:pPr marL="285750" marR="806450" indent="-285750" algn="just">
              <a:lnSpc>
                <a:spcPct val="152000"/>
              </a:lnSpc>
              <a:spcAft>
                <a:spcPts val="745"/>
              </a:spcAft>
              <a:buFont typeface="Wingdings" panose="05000000000000000000" pitchFamily="2" charset="2"/>
              <a:buChar char="ü"/>
            </a:pPr>
            <a:r>
              <a:rPr lang="en-IN" sz="1800" kern="100" dirty="0">
                <a:solidFill>
                  <a:srgbClr val="000000"/>
                </a:solidFill>
                <a:effectLst/>
                <a:latin typeface="Times New Roman" panose="02020603050405020304" pitchFamily="18" charset="0"/>
                <a:ea typeface="Times New Roman" panose="02020603050405020304" pitchFamily="18" charset="0"/>
              </a:rPr>
              <a:t>Further it demonstrated anticancer activity in ovarian and breast cancer cells, highlighting its possible application in treatment of postmenopausal osteoporosis, osteoporotic bone degeneration and bone fractures. </a:t>
            </a:r>
          </a:p>
          <a:p>
            <a:pPr marL="285750" marR="806450" indent="-285750" algn="just">
              <a:lnSpc>
                <a:spcPct val="152000"/>
              </a:lnSpc>
              <a:spcAft>
                <a:spcPts val="745"/>
              </a:spcAft>
              <a:buFont typeface="Wingdings" panose="05000000000000000000" pitchFamily="2" charset="2"/>
              <a:buChar char="ü"/>
            </a:pPr>
            <a:r>
              <a:rPr lang="en-IN" sz="1800" kern="100" dirty="0">
                <a:solidFill>
                  <a:srgbClr val="000000"/>
                </a:solidFill>
                <a:effectLst/>
                <a:latin typeface="Times New Roman" panose="02020603050405020304" pitchFamily="18" charset="0"/>
                <a:ea typeface="Times New Roman" panose="02020603050405020304" pitchFamily="18" charset="0"/>
              </a:rPr>
              <a:t>However, to properly assess the potential use of FRAC of </a:t>
            </a:r>
            <a:r>
              <a:rPr lang="en-IN" sz="1800" i="1" kern="100" dirty="0">
                <a:solidFill>
                  <a:srgbClr val="000000"/>
                </a:solidFill>
                <a:effectLst/>
                <a:latin typeface="Times New Roman" panose="02020603050405020304" pitchFamily="18" charset="0"/>
                <a:ea typeface="Times New Roman" panose="02020603050405020304" pitchFamily="18" charset="0"/>
              </a:rPr>
              <a:t>Pueraria tuberosa</a:t>
            </a:r>
            <a:r>
              <a:rPr lang="en-IN" sz="1800" kern="100" dirty="0">
                <a:solidFill>
                  <a:srgbClr val="000000"/>
                </a:solidFill>
                <a:effectLst/>
                <a:latin typeface="Times New Roman" panose="02020603050405020304" pitchFamily="18" charset="0"/>
                <a:ea typeface="Times New Roman" panose="02020603050405020304" pitchFamily="18" charset="0"/>
              </a:rPr>
              <a:t> in osteoporosis and bone fracture therapy more mechanistic research is required. </a:t>
            </a:r>
          </a:p>
          <a:p>
            <a:pPr marL="285750" marR="806450" indent="-285750" algn="just">
              <a:lnSpc>
                <a:spcPct val="152000"/>
              </a:lnSpc>
              <a:spcAft>
                <a:spcPts val="745"/>
              </a:spcAft>
              <a:buFont typeface="Wingdings" panose="05000000000000000000" pitchFamily="2" charset="2"/>
              <a:buChar char="ü"/>
            </a:pPr>
            <a:r>
              <a:rPr lang="en-IN" sz="1800" kern="100" dirty="0">
                <a:solidFill>
                  <a:srgbClr val="000000"/>
                </a:solidFill>
                <a:effectLst/>
                <a:latin typeface="Times New Roman" panose="02020603050405020304" pitchFamily="18" charset="0"/>
                <a:ea typeface="Times New Roman" panose="02020603050405020304" pitchFamily="18" charset="0"/>
              </a:rPr>
              <a:t>These include research of the redox status in bone, HDL &amp; LDL levels in serum.</a:t>
            </a:r>
          </a:p>
        </p:txBody>
      </p:sp>
    </p:spTree>
    <p:extLst>
      <p:ext uri="{BB962C8B-B14F-4D97-AF65-F5344CB8AC3E}">
        <p14:creationId xmlns:p14="http://schemas.microsoft.com/office/powerpoint/2010/main" val="23785678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48+ Free Powerpoint Backgrounds | Free &amp; Premium Templates">
            <a:extLst>
              <a:ext uri="{FF2B5EF4-FFF2-40B4-BE49-F238E27FC236}">
                <a16:creationId xmlns:a16="http://schemas.microsoft.com/office/drawing/2014/main" id="{F4C60806-C3A7-69E4-95DC-AAE8B794DA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AE8E471-A8B9-4095-8E41-331BB253497D}"/>
              </a:ext>
            </a:extLst>
          </p:cNvPr>
          <p:cNvSpPr txBox="1"/>
          <p:nvPr/>
        </p:nvSpPr>
        <p:spPr>
          <a:xfrm>
            <a:off x="318052" y="1734145"/>
            <a:ext cx="11741426" cy="5031442"/>
          </a:xfrm>
          <a:prstGeom prst="rect">
            <a:avLst/>
          </a:prstGeom>
          <a:noFill/>
        </p:spPr>
        <p:txBody>
          <a:bodyPr wrap="square">
            <a:spAutoFit/>
          </a:bodyPr>
          <a:lstStyle/>
          <a:p>
            <a:pPr marL="6350" marR="806450" indent="-406400" algn="just">
              <a:lnSpc>
                <a:spcPct val="152000"/>
              </a:lnSpc>
              <a:spcAft>
                <a:spcPts val="745"/>
              </a:spcAft>
              <a:buAutoNum type="arabicPeriod"/>
            </a:pPr>
            <a:r>
              <a:rPr lang="en-IN" sz="1800" kern="100" dirty="0" err="1">
                <a:solidFill>
                  <a:srgbClr val="000000"/>
                </a:solidFill>
                <a:effectLst/>
                <a:latin typeface="Times New Roman" panose="02020603050405020304" pitchFamily="18" charset="0"/>
                <a:ea typeface="Times New Roman" panose="02020603050405020304" pitchFamily="18" charset="0"/>
              </a:rPr>
              <a:t>Rawtal</a:t>
            </a:r>
            <a:r>
              <a:rPr lang="en-IN" sz="1800" kern="100" dirty="0">
                <a:solidFill>
                  <a:srgbClr val="000000"/>
                </a:solidFill>
                <a:effectLst/>
                <a:latin typeface="Times New Roman" panose="02020603050405020304" pitchFamily="18" charset="0"/>
                <a:ea typeface="Times New Roman" panose="02020603050405020304" pitchFamily="18" charset="0"/>
              </a:rPr>
              <a:t> B, </a:t>
            </a:r>
            <a:r>
              <a:rPr lang="en-IN" sz="1800" kern="100" dirty="0" err="1">
                <a:solidFill>
                  <a:srgbClr val="000000"/>
                </a:solidFill>
                <a:effectLst/>
                <a:latin typeface="Times New Roman" panose="02020603050405020304" pitchFamily="18" charset="0"/>
                <a:ea typeface="Times New Roman" panose="02020603050405020304" pitchFamily="18" charset="0"/>
              </a:rPr>
              <a:t>Sahatpure</a:t>
            </a:r>
            <a:r>
              <a:rPr lang="en-IN" sz="1800" kern="100" dirty="0">
                <a:solidFill>
                  <a:srgbClr val="000000"/>
                </a:solidFill>
                <a:effectLst/>
                <a:latin typeface="Times New Roman" panose="02020603050405020304" pitchFamily="18" charset="0"/>
                <a:ea typeface="Times New Roman" panose="02020603050405020304" pitchFamily="18" charset="0"/>
              </a:rPr>
              <a:t> N, </a:t>
            </a:r>
            <a:r>
              <a:rPr lang="en-IN" sz="1800" kern="100" dirty="0" err="1">
                <a:solidFill>
                  <a:srgbClr val="000000"/>
                </a:solidFill>
                <a:effectLst/>
                <a:latin typeface="Times New Roman" panose="02020603050405020304" pitchFamily="18" charset="0"/>
                <a:ea typeface="Times New Roman" panose="02020603050405020304" pitchFamily="18" charset="0"/>
              </a:rPr>
              <a:t>Sakharwade</a:t>
            </a:r>
            <a:r>
              <a:rPr lang="en-IN" sz="1800" kern="100" dirty="0">
                <a:solidFill>
                  <a:srgbClr val="000000"/>
                </a:solidFill>
                <a:effectLst/>
                <a:latin typeface="Times New Roman" panose="02020603050405020304" pitchFamily="18" charset="0"/>
                <a:ea typeface="Times New Roman" panose="02020603050405020304" pitchFamily="18" charset="0"/>
              </a:rPr>
              <a:t> S, Professor A. Pueraria tuberosa (</a:t>
            </a:r>
            <a:r>
              <a:rPr lang="en-IN" sz="1800" kern="100" dirty="0" err="1">
                <a:solidFill>
                  <a:srgbClr val="000000"/>
                </a:solidFill>
                <a:effectLst/>
                <a:latin typeface="Times New Roman" panose="02020603050405020304" pitchFamily="18" charset="0"/>
                <a:ea typeface="Times New Roman" panose="02020603050405020304" pitchFamily="18" charset="0"/>
              </a:rPr>
              <a:t>Vidarikanda</a:t>
            </a:r>
            <a:r>
              <a:rPr lang="en-IN" sz="1800" kern="100" dirty="0">
                <a:solidFill>
                  <a:srgbClr val="000000"/>
                </a:solidFill>
                <a:effectLst/>
                <a:latin typeface="Times New Roman" panose="02020603050405020304" pitchFamily="18" charset="0"/>
                <a:ea typeface="Times New Roman" panose="02020603050405020304" pitchFamily="18" charset="0"/>
              </a:rPr>
              <a:t>): An Emerging Cosmeceutical Herb. </a:t>
            </a:r>
            <a:r>
              <a:rPr lang="en-IN" sz="1800" i="1" kern="100" dirty="0">
                <a:solidFill>
                  <a:srgbClr val="000000"/>
                </a:solidFill>
                <a:effectLst/>
                <a:latin typeface="Times New Roman" panose="02020603050405020304" pitchFamily="18" charset="0"/>
                <a:ea typeface="Times New Roman" panose="02020603050405020304" pitchFamily="18" charset="0"/>
              </a:rPr>
              <a:t>International Journal of Scientific Development and Research</a:t>
            </a:r>
            <a:r>
              <a:rPr lang="en-IN" sz="1800" kern="100" dirty="0">
                <a:solidFill>
                  <a:srgbClr val="000000"/>
                </a:solidFill>
                <a:effectLst/>
                <a:latin typeface="Times New Roman" panose="02020603050405020304" pitchFamily="18" charset="0"/>
                <a:ea typeface="Times New Roman" panose="02020603050405020304" pitchFamily="18" charset="0"/>
              </a:rPr>
              <a:t>. 1907;4(7). </a:t>
            </a:r>
            <a:r>
              <a:rPr lang="en-IN" sz="1800" kern="100" dirty="0">
                <a:solidFill>
                  <a:srgbClr val="000000"/>
                </a:solidFill>
                <a:effectLst/>
                <a:latin typeface="Times New Roman" panose="02020603050405020304" pitchFamily="18" charset="0"/>
                <a:ea typeface="Times New Roman" panose="02020603050405020304" pitchFamily="18" charset="0"/>
                <a:hlinkClick r:id="rId3"/>
              </a:rPr>
              <a:t>www.ijsdr.org</a:t>
            </a:r>
            <a:endParaRPr lang="en-IN" sz="1800" kern="100" dirty="0">
              <a:solidFill>
                <a:srgbClr val="000000"/>
              </a:solidFill>
              <a:effectLst/>
              <a:latin typeface="Times New Roman" panose="02020603050405020304" pitchFamily="18" charset="0"/>
              <a:ea typeface="Times New Roman" panose="02020603050405020304" pitchFamily="18" charset="0"/>
            </a:endParaRPr>
          </a:p>
          <a:p>
            <a:pPr marL="6350" marR="806450" indent="-406400" algn="just">
              <a:lnSpc>
                <a:spcPct val="152000"/>
              </a:lnSpc>
              <a:spcAft>
                <a:spcPts val="745"/>
              </a:spcAft>
              <a:buAutoNum type="arabicPeriod"/>
            </a:pPr>
            <a:r>
              <a:rPr lang="en-IN" sz="1800" kern="100" dirty="0">
                <a:solidFill>
                  <a:srgbClr val="000000"/>
                </a:solidFill>
                <a:effectLst/>
                <a:latin typeface="Times New Roman" panose="02020603050405020304" pitchFamily="18" charset="0"/>
                <a:ea typeface="Times New Roman" panose="02020603050405020304" pitchFamily="18" charset="0"/>
              </a:rPr>
              <a:t>Maji AK, Pandit S, Banerji P, Banerjee D. Pueraria tuberosa: A review on its phytochemical and therapeutic potential. </a:t>
            </a:r>
            <a:r>
              <a:rPr lang="en-IN" sz="1800" i="1" kern="100" dirty="0">
                <a:solidFill>
                  <a:srgbClr val="000000"/>
                </a:solidFill>
                <a:effectLst/>
                <a:latin typeface="Times New Roman" panose="02020603050405020304" pitchFamily="18" charset="0"/>
                <a:ea typeface="Times New Roman" panose="02020603050405020304" pitchFamily="18" charset="0"/>
              </a:rPr>
              <a:t>Nat Prod Res</a:t>
            </a:r>
            <a:r>
              <a:rPr lang="en-IN" sz="1800" kern="100" dirty="0">
                <a:solidFill>
                  <a:srgbClr val="000000"/>
                </a:solidFill>
                <a:effectLst/>
                <a:latin typeface="Times New Roman" panose="02020603050405020304" pitchFamily="18" charset="0"/>
                <a:ea typeface="Times New Roman" panose="02020603050405020304" pitchFamily="18" charset="0"/>
              </a:rPr>
              <a:t>. 2014;28(23):2111-2127. doi:10.1080/14786419.2014.928291</a:t>
            </a:r>
          </a:p>
          <a:p>
            <a:pPr marL="6350" marR="806450" indent="-406400" algn="just">
              <a:lnSpc>
                <a:spcPct val="152000"/>
              </a:lnSpc>
              <a:spcAft>
                <a:spcPts val="745"/>
              </a:spcAft>
              <a:buAutoNum type="arabicPeriod"/>
            </a:pPr>
            <a:r>
              <a:rPr lang="en-IN" sz="1800" kern="100" dirty="0" err="1">
                <a:solidFill>
                  <a:srgbClr val="000000"/>
                </a:solidFill>
                <a:effectLst/>
                <a:latin typeface="Times New Roman" panose="02020603050405020304" pitchFamily="18" charset="0"/>
                <a:ea typeface="Times New Roman" panose="02020603050405020304" pitchFamily="18" charset="0"/>
              </a:rPr>
              <a:t>Pramanik</a:t>
            </a:r>
            <a:r>
              <a:rPr lang="en-IN" sz="1800" kern="100" dirty="0">
                <a:solidFill>
                  <a:srgbClr val="000000"/>
                </a:solidFill>
                <a:effectLst/>
                <a:latin typeface="Times New Roman" panose="02020603050405020304" pitchFamily="18" charset="0"/>
                <a:ea typeface="Times New Roman" panose="02020603050405020304" pitchFamily="18" charset="0"/>
              </a:rPr>
              <a:t> SS, Sur TK, Debnath PK, Bhattacharyya D. </a:t>
            </a:r>
            <a:r>
              <a:rPr lang="en-IN" sz="1800" i="1" kern="100" dirty="0">
                <a:solidFill>
                  <a:srgbClr val="000000"/>
                </a:solidFill>
                <a:effectLst/>
                <a:latin typeface="Times New Roman" panose="02020603050405020304" pitchFamily="18" charset="0"/>
                <a:ea typeface="Times New Roman" panose="02020603050405020304" pitchFamily="18" charset="0"/>
              </a:rPr>
              <a:t>Effect of Pueraria Tuberosa Tuber Extract on Chronic Foot Shock Stress in Wistar Rats</a:t>
            </a:r>
            <a:r>
              <a:rPr lang="en-IN" sz="1800" kern="100" dirty="0">
                <a:solidFill>
                  <a:srgbClr val="000000"/>
                </a:solidFill>
                <a:effectLst/>
                <a:latin typeface="Times New Roman" panose="02020603050405020304" pitchFamily="18" charset="0"/>
                <a:ea typeface="Times New Roman" panose="02020603050405020304" pitchFamily="18" charset="0"/>
              </a:rPr>
              <a:t>. 294-Article Text-1065-1-10-20160305.</a:t>
            </a:r>
          </a:p>
          <a:p>
            <a:pPr marL="6350" marR="806450" indent="-406400" algn="just">
              <a:lnSpc>
                <a:spcPct val="152000"/>
              </a:lnSpc>
              <a:spcAft>
                <a:spcPts val="745"/>
              </a:spcAft>
              <a:buAutoNum type="arabicPeriod"/>
            </a:pPr>
            <a:r>
              <a:rPr lang="en-IN" sz="1800" kern="100" dirty="0">
                <a:solidFill>
                  <a:srgbClr val="000000"/>
                </a:solidFill>
                <a:effectLst/>
                <a:latin typeface="Times New Roman" panose="02020603050405020304" pitchFamily="18" charset="0"/>
                <a:ea typeface="Times New Roman" panose="02020603050405020304" pitchFamily="18" charset="0"/>
              </a:rPr>
              <a:t>Raghavan G, </a:t>
            </a:r>
            <a:r>
              <a:rPr lang="en-IN" sz="1800" kern="100" dirty="0" err="1">
                <a:solidFill>
                  <a:srgbClr val="000000"/>
                </a:solidFill>
                <a:effectLst/>
                <a:latin typeface="Times New Roman" panose="02020603050405020304" pitchFamily="18" charset="0"/>
                <a:ea typeface="Times New Roman" panose="02020603050405020304" pitchFamily="18" charset="0"/>
              </a:rPr>
              <a:t>Shivanna</a:t>
            </a:r>
            <a:r>
              <a:rPr lang="en-IN" sz="1800" kern="100" dirty="0">
                <a:solidFill>
                  <a:srgbClr val="000000"/>
                </a:solidFill>
                <a:effectLst/>
                <a:latin typeface="Times New Roman" panose="02020603050405020304" pitchFamily="18" charset="0"/>
                <a:ea typeface="Times New Roman" panose="02020603050405020304" pitchFamily="18" charset="0"/>
              </a:rPr>
              <a:t> Y, </a:t>
            </a:r>
            <a:r>
              <a:rPr lang="en-IN" sz="1800" kern="100" dirty="0" err="1">
                <a:solidFill>
                  <a:srgbClr val="000000"/>
                </a:solidFill>
                <a:effectLst/>
                <a:latin typeface="Times New Roman" panose="02020603050405020304" pitchFamily="18" charset="0"/>
                <a:ea typeface="Times New Roman" panose="02020603050405020304" pitchFamily="18" charset="0"/>
              </a:rPr>
              <a:t>Gunti</a:t>
            </a:r>
            <a:r>
              <a:rPr lang="en-IN" sz="1800" kern="100" dirty="0">
                <a:solidFill>
                  <a:srgbClr val="000000"/>
                </a:solidFill>
                <a:effectLst/>
                <a:latin typeface="Times New Roman" panose="02020603050405020304" pitchFamily="18" charset="0"/>
                <a:ea typeface="Times New Roman" panose="02020603050405020304" pitchFamily="18" charset="0"/>
              </a:rPr>
              <a:t> P, </a:t>
            </a:r>
            <a:r>
              <a:rPr lang="en-IN" sz="1800" kern="100" dirty="0" err="1">
                <a:solidFill>
                  <a:srgbClr val="000000"/>
                </a:solidFill>
                <a:effectLst/>
                <a:latin typeface="Times New Roman" panose="02020603050405020304" pitchFamily="18" charset="0"/>
                <a:ea typeface="Times New Roman" panose="02020603050405020304" pitchFamily="18" charset="0"/>
              </a:rPr>
              <a:t>Bapna</a:t>
            </a:r>
            <a:r>
              <a:rPr lang="en-IN" sz="1800" kern="100" dirty="0">
                <a:solidFill>
                  <a:srgbClr val="000000"/>
                </a:solidFill>
                <a:effectLst/>
                <a:latin typeface="Times New Roman" panose="02020603050405020304" pitchFamily="18" charset="0"/>
                <a:ea typeface="Times New Roman" panose="02020603050405020304" pitchFamily="18" charset="0"/>
              </a:rPr>
              <a:t> A, </a:t>
            </a:r>
            <a:r>
              <a:rPr lang="en-IN" sz="1800" kern="100" dirty="0" err="1">
                <a:solidFill>
                  <a:srgbClr val="000000"/>
                </a:solidFill>
                <a:effectLst/>
                <a:latin typeface="Times New Roman" panose="02020603050405020304" pitchFamily="18" charset="0"/>
                <a:ea typeface="Times New Roman" panose="02020603050405020304" pitchFamily="18" charset="0"/>
              </a:rPr>
              <a:t>Chondhekar</a:t>
            </a:r>
            <a:r>
              <a:rPr lang="en-IN" sz="1800" kern="100" dirty="0">
                <a:solidFill>
                  <a:srgbClr val="000000"/>
                </a:solidFill>
                <a:effectLst/>
                <a:latin typeface="Times New Roman" panose="02020603050405020304" pitchFamily="18" charset="0"/>
                <a:ea typeface="Times New Roman" panose="02020603050405020304" pitchFamily="18" charset="0"/>
              </a:rPr>
              <a:t> P, Vyas T. Immunostimulatory activity of a novel ayurvedic propriety formulation based on extracts of herbs used in </a:t>
            </a:r>
            <a:r>
              <a:rPr lang="en-IN" sz="1800" kern="100" dirty="0" err="1">
                <a:solidFill>
                  <a:srgbClr val="000000"/>
                </a:solidFill>
                <a:effectLst/>
                <a:latin typeface="Times New Roman" panose="02020603050405020304" pitchFamily="18" charset="0"/>
                <a:ea typeface="Times New Roman" panose="02020603050405020304" pitchFamily="18" charset="0"/>
              </a:rPr>
              <a:t>chyavanprash</a:t>
            </a:r>
            <a:r>
              <a:rPr lang="en-IN" sz="1800" kern="100" dirty="0">
                <a:solidFill>
                  <a:srgbClr val="000000"/>
                </a:solidFill>
                <a:effectLst/>
                <a:latin typeface="Times New Roman" panose="02020603050405020304" pitchFamily="18" charset="0"/>
                <a:ea typeface="Times New Roman" panose="02020603050405020304" pitchFamily="18" charset="0"/>
              </a:rPr>
              <a:t>. </a:t>
            </a:r>
            <a:r>
              <a:rPr lang="en-IN" sz="1800" i="1" kern="100" dirty="0">
                <a:solidFill>
                  <a:srgbClr val="000000"/>
                </a:solidFill>
                <a:effectLst/>
                <a:latin typeface="Times New Roman" panose="02020603050405020304" pitchFamily="18" charset="0"/>
                <a:ea typeface="Times New Roman" panose="02020603050405020304" pitchFamily="18" charset="0"/>
              </a:rPr>
              <a:t>Phytomedicine Plus</a:t>
            </a:r>
            <a:r>
              <a:rPr lang="en-IN" sz="1800" kern="100" dirty="0">
                <a:solidFill>
                  <a:srgbClr val="000000"/>
                </a:solidFill>
                <a:effectLst/>
                <a:latin typeface="Times New Roman" panose="02020603050405020304" pitchFamily="18" charset="0"/>
                <a:ea typeface="Times New Roman" panose="02020603050405020304" pitchFamily="18" charset="0"/>
              </a:rPr>
              <a:t>. 2023;3(1). doi:10.1016/j.phyplu.2022.100383</a:t>
            </a:r>
          </a:p>
          <a:p>
            <a:pPr marL="6350" marR="806450" indent="-406400" algn="just">
              <a:lnSpc>
                <a:spcPct val="152000"/>
              </a:lnSpc>
              <a:spcAft>
                <a:spcPts val="745"/>
              </a:spcAft>
              <a:buFontTx/>
              <a:buAutoNum type="arabicPeriod"/>
            </a:pPr>
            <a:r>
              <a:rPr lang="en-IN" sz="1800" kern="100" dirty="0">
                <a:solidFill>
                  <a:srgbClr val="000000"/>
                </a:solidFill>
                <a:effectLst/>
                <a:latin typeface="Times New Roman" panose="02020603050405020304" pitchFamily="18" charset="0"/>
                <a:ea typeface="Times New Roman" panose="02020603050405020304" pitchFamily="18" charset="0"/>
              </a:rPr>
              <a:t>Pandey N, </a:t>
            </a:r>
            <a:r>
              <a:rPr lang="en-IN" sz="1800" kern="100" dirty="0" err="1">
                <a:solidFill>
                  <a:srgbClr val="000000"/>
                </a:solidFill>
                <a:effectLst/>
                <a:latin typeface="Times New Roman" panose="02020603050405020304" pitchFamily="18" charset="0"/>
                <a:ea typeface="Times New Roman" panose="02020603050405020304" pitchFamily="18" charset="0"/>
              </a:rPr>
              <a:t>Chaurasia</a:t>
            </a:r>
            <a:r>
              <a:rPr lang="en-IN" sz="1800" kern="100" dirty="0">
                <a:solidFill>
                  <a:srgbClr val="000000"/>
                </a:solidFill>
                <a:effectLst/>
                <a:latin typeface="Times New Roman" panose="02020603050405020304" pitchFamily="18" charset="0"/>
                <a:ea typeface="Times New Roman" panose="02020603050405020304" pitchFamily="18" charset="0"/>
              </a:rPr>
              <a:t> JK, Tiwari OP, Tripathi YB. Antioxidant properties of different fractions of tubers from Pueraria tuberosa Linn. </a:t>
            </a:r>
            <a:r>
              <a:rPr lang="en-IN" sz="1800" i="1" kern="100" dirty="0">
                <a:solidFill>
                  <a:srgbClr val="000000"/>
                </a:solidFill>
                <a:effectLst/>
                <a:latin typeface="Times New Roman" panose="02020603050405020304" pitchFamily="18" charset="0"/>
                <a:ea typeface="Times New Roman" panose="02020603050405020304" pitchFamily="18" charset="0"/>
              </a:rPr>
              <a:t>Food Chem</a:t>
            </a:r>
            <a:r>
              <a:rPr lang="en-IN" sz="1800" kern="100" dirty="0">
                <a:solidFill>
                  <a:srgbClr val="000000"/>
                </a:solidFill>
                <a:effectLst/>
                <a:latin typeface="Times New Roman" panose="02020603050405020304" pitchFamily="18" charset="0"/>
                <a:ea typeface="Times New Roman" panose="02020603050405020304" pitchFamily="18" charset="0"/>
              </a:rPr>
              <a:t>. 2007;105(1):219-222. doi:10.1016/j.foodchem.2007.03.072</a:t>
            </a:r>
          </a:p>
        </p:txBody>
      </p:sp>
      <p:sp>
        <p:nvSpPr>
          <p:cNvPr id="4" name="TextBox 3">
            <a:extLst>
              <a:ext uri="{FF2B5EF4-FFF2-40B4-BE49-F238E27FC236}">
                <a16:creationId xmlns:a16="http://schemas.microsoft.com/office/drawing/2014/main" id="{02041A07-4B64-F745-560C-2C0E94AE8EE0}"/>
              </a:ext>
            </a:extLst>
          </p:cNvPr>
          <p:cNvSpPr txBox="1"/>
          <p:nvPr/>
        </p:nvSpPr>
        <p:spPr>
          <a:xfrm>
            <a:off x="410818" y="768626"/>
            <a:ext cx="11476382" cy="769441"/>
          </a:xfrm>
          <a:prstGeom prst="rect">
            <a:avLst/>
          </a:prstGeom>
          <a:noFill/>
        </p:spPr>
        <p:txBody>
          <a:bodyPr wrap="square" rtlCol="0">
            <a:spAutoFit/>
          </a:bodyPr>
          <a:lstStyle/>
          <a:p>
            <a:pPr algn="ctr"/>
            <a:r>
              <a:rPr lang="en-IN" sz="4400" b="1" dirty="0">
                <a:latin typeface="Times New Roman" panose="02020603050405020304" pitchFamily="18" charset="0"/>
                <a:cs typeface="Times New Roman" panose="02020603050405020304" pitchFamily="18" charset="0"/>
              </a:rPr>
              <a:t>REFERENCES</a:t>
            </a:r>
          </a:p>
        </p:txBody>
      </p:sp>
    </p:spTree>
    <p:extLst>
      <p:ext uri="{BB962C8B-B14F-4D97-AF65-F5344CB8AC3E}">
        <p14:creationId xmlns:p14="http://schemas.microsoft.com/office/powerpoint/2010/main" val="24690463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48+ Free Powerpoint Backgrounds | Free &amp; Premium Templates">
            <a:extLst>
              <a:ext uri="{FF2B5EF4-FFF2-40B4-BE49-F238E27FC236}">
                <a16:creationId xmlns:a16="http://schemas.microsoft.com/office/drawing/2014/main" id="{736AC079-8698-0205-BFCA-B7FF58DF21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4C7B4A7-A400-AE96-0A79-6525A93C54A9}"/>
              </a:ext>
            </a:extLst>
          </p:cNvPr>
          <p:cNvSpPr txBox="1"/>
          <p:nvPr/>
        </p:nvSpPr>
        <p:spPr>
          <a:xfrm>
            <a:off x="251790" y="2464904"/>
            <a:ext cx="11648661" cy="1015663"/>
          </a:xfrm>
          <a:prstGeom prst="rect">
            <a:avLst/>
          </a:prstGeom>
          <a:noFill/>
        </p:spPr>
        <p:txBody>
          <a:bodyPr wrap="square" rtlCol="0">
            <a:spAutoFit/>
          </a:bodyPr>
          <a:lstStyle/>
          <a:p>
            <a:pPr algn="ctr"/>
            <a:r>
              <a:rPr lang="en-IN" sz="6000" b="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14842225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1769</Words>
  <Application>Microsoft Office PowerPoint</Application>
  <PresentationFormat>Widescreen</PresentationFormat>
  <Paragraphs>61</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Calibri Light</vt:lpstr>
      <vt:lpstr>Courier New</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3</cp:revision>
  <dcterms:created xsi:type="dcterms:W3CDTF">2024-12-07T08:11:07Z</dcterms:created>
  <dcterms:modified xsi:type="dcterms:W3CDTF">2024-12-07T08:16:35Z</dcterms:modified>
</cp:coreProperties>
</file>