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8" r:id="rId1"/>
  </p:sldMasterIdLst>
  <p:sldIdLst>
    <p:sldId id="256" r:id="rId2"/>
    <p:sldId id="257" r:id="rId3"/>
    <p:sldId id="258" r:id="rId4"/>
    <p:sldId id="259"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59" autoAdjust="0"/>
    <p:restoredTop sz="94660"/>
  </p:normalViewPr>
  <p:slideViewPr>
    <p:cSldViewPr snapToGrid="0">
      <p:cViewPr varScale="1">
        <p:scale>
          <a:sx n="61" d="100"/>
          <a:sy n="61" d="100"/>
        </p:scale>
        <p:origin x="108"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5583B34A-014D-48F1-AC39-FDD7662AD607}" type="datetimeFigureOut">
              <a:rPr lang="en-US" smtClean="0"/>
              <a:t>3/27/2024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2B58FDF-407B-4DF6-9475-6442EFFDCA0B}" type="slidenum">
              <a:rPr lang="en-US" smtClean="0"/>
              <a:t>‹#›</a:t>
            </a:fld>
            <a:endParaRPr lang="en-US"/>
          </a:p>
        </p:txBody>
      </p:sp>
    </p:spTree>
    <p:extLst>
      <p:ext uri="{BB962C8B-B14F-4D97-AF65-F5344CB8AC3E}">
        <p14:creationId xmlns:p14="http://schemas.microsoft.com/office/powerpoint/2010/main" val="1099060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583B34A-014D-48F1-AC39-FDD7662AD607}" type="datetimeFigureOut">
              <a:rPr lang="en-US" smtClean="0"/>
              <a:t>3/27/2024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2B58FDF-407B-4DF6-9475-6442EFFDCA0B}" type="slidenum">
              <a:rPr lang="en-US" smtClean="0"/>
              <a:t>‹#›</a:t>
            </a:fld>
            <a:endParaRPr lang="en-US"/>
          </a:p>
        </p:txBody>
      </p:sp>
    </p:spTree>
    <p:extLst>
      <p:ext uri="{BB962C8B-B14F-4D97-AF65-F5344CB8AC3E}">
        <p14:creationId xmlns:p14="http://schemas.microsoft.com/office/powerpoint/2010/main" val="11406064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Date Placeholder 6"/>
          <p:cNvSpPr>
            <a:spLocks noGrp="1"/>
          </p:cNvSpPr>
          <p:nvPr>
            <p:ph type="dt" sz="half" idx="10"/>
          </p:nvPr>
        </p:nvSpPr>
        <p:spPr/>
        <p:txBody>
          <a:bodyPr/>
          <a:lstStyle/>
          <a:p>
            <a:fld id="{5583B34A-014D-48F1-AC39-FDD7662AD607}" type="datetimeFigureOut">
              <a:rPr lang="en-US" smtClean="0"/>
              <a:t>3/27/2024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2B58FDF-407B-4DF6-9475-6442EFFDCA0B}" type="slidenum">
              <a:rPr lang="en-US" smtClean="0"/>
              <a:t>‹#›</a:t>
            </a:fld>
            <a:endParaRPr lang="en-US"/>
          </a:p>
        </p:txBody>
      </p:sp>
    </p:spTree>
    <p:extLst>
      <p:ext uri="{BB962C8B-B14F-4D97-AF65-F5344CB8AC3E}">
        <p14:creationId xmlns:p14="http://schemas.microsoft.com/office/powerpoint/2010/main" val="12564854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5583B34A-014D-48F1-AC39-FDD7662AD607}" type="datetimeFigureOut">
              <a:rPr lang="en-US" smtClean="0"/>
              <a:t>3/27/2024</a:t>
            </a:fld>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72B58FDF-407B-4DF6-9475-6442EFFDCA0B}" type="slidenum">
              <a:rPr lang="en-US" smtClean="0"/>
              <a:t>‹#›</a:t>
            </a:fld>
            <a:endParaRPr lang="en-US"/>
          </a:p>
        </p:txBody>
      </p:sp>
    </p:spTree>
    <p:extLst>
      <p:ext uri="{BB962C8B-B14F-4D97-AF65-F5344CB8AC3E}">
        <p14:creationId xmlns:p14="http://schemas.microsoft.com/office/powerpoint/2010/main" val="618990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5583B34A-014D-48F1-AC39-FDD7662AD607}" type="datetimeFigureOut">
              <a:rPr lang="en-US" smtClean="0"/>
              <a:t>3/27/2024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2B58FDF-407B-4DF6-9475-6442EFFDCA0B}" type="slidenum">
              <a:rPr lang="en-US" smtClean="0"/>
              <a:t>‹#›</a:t>
            </a:fld>
            <a:endParaRPr lang="en-US"/>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37112751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583B34A-014D-48F1-AC39-FDD7662AD607}" type="datetimeFigureOut">
              <a:rPr lang="en-US" smtClean="0"/>
              <a:t>3/27/2024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2B58FDF-407B-4DF6-9475-6442EFFDCA0B}" type="slidenum">
              <a:rPr lang="en-US" smtClean="0"/>
              <a:t>‹#›</a:t>
            </a:fld>
            <a:endParaRPr lang="en-US"/>
          </a:p>
        </p:txBody>
      </p:sp>
    </p:spTree>
    <p:extLst>
      <p:ext uri="{BB962C8B-B14F-4D97-AF65-F5344CB8AC3E}">
        <p14:creationId xmlns:p14="http://schemas.microsoft.com/office/powerpoint/2010/main" val="584089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83B34A-014D-48F1-AC39-FDD7662AD607}" type="datetimeFigureOut">
              <a:rPr lang="en-US" smtClean="0"/>
              <a:t>3/27/2024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2B58FDF-407B-4DF6-9475-6442EFFDCA0B}" type="slidenum">
              <a:rPr lang="en-US" smtClean="0"/>
              <a:t>‹#›</a:t>
            </a:fld>
            <a:endParaRPr lang="en-US"/>
          </a:p>
        </p:txBody>
      </p:sp>
    </p:spTree>
    <p:extLst>
      <p:ext uri="{BB962C8B-B14F-4D97-AF65-F5344CB8AC3E}">
        <p14:creationId xmlns:p14="http://schemas.microsoft.com/office/powerpoint/2010/main" val="9024275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Ref idx="1001">
        <a:schemeClr val="bg2"/>
      </p:bgRef>
    </p:bg>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9" name="Date Placeholder 8"/>
          <p:cNvSpPr>
            <a:spLocks noGrp="1"/>
          </p:cNvSpPr>
          <p:nvPr>
            <p:ph type="dt" sz="half" idx="10"/>
          </p:nvPr>
        </p:nvSpPr>
        <p:spPr/>
        <p:txBody>
          <a:bodyPr/>
          <a:lstStyle/>
          <a:p>
            <a:fld id="{5583B34A-014D-48F1-AC39-FDD7662AD607}" type="datetimeFigureOut">
              <a:rPr lang="en-US" smtClean="0"/>
              <a:t>3/27/2024</a:t>
            </a:fld>
            <a:endParaRPr lang="en-US"/>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a:p>
        </p:txBody>
      </p:sp>
      <p:sp>
        <p:nvSpPr>
          <p:cNvPr id="11" name="Slide Number Placeholder 10"/>
          <p:cNvSpPr>
            <a:spLocks noGrp="1"/>
          </p:cNvSpPr>
          <p:nvPr>
            <p:ph type="sldNum" sz="quarter" idx="12"/>
          </p:nvPr>
        </p:nvSpPr>
        <p:spPr/>
        <p:txBody>
          <a:bodyPr/>
          <a:lstStyle/>
          <a:p>
            <a:fld id="{72B58FDF-407B-4DF6-9475-6442EFFDCA0B}" type="slidenum">
              <a:rPr lang="en-US" smtClean="0"/>
              <a:t>‹#›</a:t>
            </a:fld>
            <a:endParaRPr lang="en-US"/>
          </a:p>
        </p:txBody>
      </p:sp>
    </p:spTree>
    <p:extLst>
      <p:ext uri="{BB962C8B-B14F-4D97-AF65-F5344CB8AC3E}">
        <p14:creationId xmlns:p14="http://schemas.microsoft.com/office/powerpoint/2010/main" val="2176326932"/>
      </p:ext>
    </p:extLst>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1">
        <a:schemeClr val="bg2"/>
      </p:bgRef>
    </p:bg>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tx1">
              <a:lumMod val="8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5583B34A-014D-48F1-AC39-FDD7662AD607}" type="datetimeFigureOut">
              <a:rPr lang="en-US" smtClean="0"/>
              <a:t>3/27/2024</a:t>
            </a:fld>
            <a:endParaRPr lang="en-US"/>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72B58FDF-407B-4DF6-9475-6442EFFDCA0B}" type="slidenum">
              <a:rPr lang="en-US" smtClean="0"/>
              <a:t>‹#›</a:t>
            </a:fld>
            <a:endParaRPr lang="en-US"/>
          </a:p>
        </p:txBody>
      </p:sp>
    </p:spTree>
    <p:extLst>
      <p:ext uri="{BB962C8B-B14F-4D97-AF65-F5344CB8AC3E}">
        <p14:creationId xmlns:p14="http://schemas.microsoft.com/office/powerpoint/2010/main" val="3989458312"/>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83B34A-014D-48F1-AC39-FDD7662AD607}" type="datetimeFigureOut">
              <a:rPr lang="en-US" smtClean="0"/>
              <a:t>3/27/2024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B58FDF-407B-4DF6-9475-6442EFFDCA0B}" type="slidenum">
              <a:rPr lang="en-US" smtClean="0"/>
              <a:t>‹#›</a:t>
            </a:fld>
            <a:endParaRPr lang="en-US"/>
          </a:p>
        </p:txBody>
      </p:sp>
    </p:spTree>
    <p:extLst>
      <p:ext uri="{BB962C8B-B14F-4D97-AF65-F5344CB8AC3E}">
        <p14:creationId xmlns:p14="http://schemas.microsoft.com/office/powerpoint/2010/main" val="12948361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83B34A-014D-48F1-AC39-FDD7662AD607}" type="datetimeFigureOut">
              <a:rPr lang="en-US" smtClean="0"/>
              <a:t>3/27/2024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B58FDF-407B-4DF6-9475-6442EFFDCA0B}" type="slidenum">
              <a:rPr lang="en-US" smtClean="0"/>
              <a:t>‹#›</a:t>
            </a:fld>
            <a:endParaRPr lang="en-US"/>
          </a:p>
        </p:txBody>
      </p:sp>
    </p:spTree>
    <p:extLst>
      <p:ext uri="{BB962C8B-B14F-4D97-AF65-F5344CB8AC3E}">
        <p14:creationId xmlns:p14="http://schemas.microsoft.com/office/powerpoint/2010/main" val="2409685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chemeClr val="bg2">
              <a:lumMod val="60000"/>
              <a:lumOff val="40000"/>
              <a:alpha val="15000"/>
            </a:schemeClr>
          </a:solidFill>
          <a:ln w="31750" cap="sq">
            <a:solidFill>
              <a:schemeClr val="tx1">
                <a:lumMod val="75000"/>
                <a:lumOff val="25000"/>
              </a:schemeClr>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5583B34A-014D-48F1-AC39-FDD7662AD607}" type="datetimeFigureOut">
              <a:rPr lang="en-US" smtClean="0"/>
              <a:t>3/27/2024</a:t>
            </a:fld>
            <a:endParaRPr lang="en-US"/>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69804"/>
            </a:srgbClr>
          </a:solidFill>
        </p:spPr>
        <p:txBody>
          <a:bodyPr vert="horz" lIns="18288" tIns="45720" rIns="18288" bIns="45720" rtlCol="0" anchor="ctr">
            <a:noAutofit/>
          </a:bodyPr>
          <a:lstStyle>
            <a:lvl1pPr algn="ctr">
              <a:defRPr sz="1100" spc="0" baseline="0">
                <a:solidFill>
                  <a:srgbClr val="FFFFFF"/>
                </a:solidFill>
              </a:defRPr>
            </a:lvl1pPr>
          </a:lstStyle>
          <a:p>
            <a:fld id="{72B58FDF-407B-4DF6-9475-6442EFFDCA0B}" type="slidenum">
              <a:rPr lang="en-US" smtClean="0"/>
              <a:t>‹#›</a:t>
            </a:fld>
            <a:endParaRPr lang="en-US"/>
          </a:p>
        </p:txBody>
      </p:sp>
    </p:spTree>
    <p:extLst>
      <p:ext uri="{BB962C8B-B14F-4D97-AF65-F5344CB8AC3E}">
        <p14:creationId xmlns:p14="http://schemas.microsoft.com/office/powerpoint/2010/main" val="1414312671"/>
      </p:ext>
    </p:extLst>
  </p:cSld>
  <p:clrMap bg1="dk1" tx1="lt1" bg2="dk2" tx2="lt2" accent1="accent1" accent2="accent2" accent3="accent3" accent4="accent4" accent5="accent5" accent6="accent6" hlink="hlink" folHlink="folHlink"/>
  <p:sldLayoutIdLst>
    <p:sldLayoutId id="2147483749" r:id="rId1"/>
    <p:sldLayoutId id="2147483750" r:id="rId2"/>
    <p:sldLayoutId id="2147483751" r:id="rId3"/>
    <p:sldLayoutId id="2147483752" r:id="rId4"/>
    <p:sldLayoutId id="2147483753" r:id="rId5"/>
    <p:sldLayoutId id="2147483754" r:id="rId6"/>
    <p:sldLayoutId id="2147483755" r:id="rId7"/>
    <p:sldLayoutId id="2147483756" r:id="rId8"/>
    <p:sldLayoutId id="2147483757" r:id="rId9"/>
    <p:sldLayoutId id="2147483758" r:id="rId10"/>
    <p:sldLayoutId id="2147483759" r:id="rId11"/>
  </p:sldLayoutIdLst>
  <p:txStyles>
    <p:titleStyle>
      <a:lvl1pPr algn="ctr" defTabSz="914400" rtl="0" eaLnBrk="1" latinLnBrk="0" hangingPunct="1">
        <a:lnSpc>
          <a:spcPct val="90000"/>
        </a:lnSpc>
        <a:spcBef>
          <a:spcPct val="0"/>
        </a:spcBef>
        <a:buNone/>
        <a:defRPr sz="2800" kern="1200" cap="all" spc="200" baseline="0">
          <a:solidFill>
            <a:schemeClr val="tx1">
              <a:lumMod val="85000"/>
              <a:lumOff val="15000"/>
            </a:schemeClr>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923949-A9BD-29CA-0112-064D3968FC4A}"/>
              </a:ext>
            </a:extLst>
          </p:cNvPr>
          <p:cNvSpPr>
            <a:spLocks noGrp="1"/>
          </p:cNvSpPr>
          <p:nvPr>
            <p:ph type="title"/>
          </p:nvPr>
        </p:nvSpPr>
        <p:spPr>
          <a:xfrm>
            <a:off x="838200" y="1395249"/>
            <a:ext cx="10515600" cy="4067502"/>
          </a:xfrm>
        </p:spPr>
        <p:txBody>
          <a:bodyPr>
            <a:normAutofit/>
          </a:bodyPr>
          <a:lstStyle/>
          <a:p>
            <a:pPr marL="0" marR="0" algn="ctr">
              <a:lnSpc>
                <a:spcPct val="150000"/>
              </a:lnSpc>
              <a:spcBef>
                <a:spcPts val="0"/>
              </a:spcBef>
              <a:spcAft>
                <a:spcPts val="1000"/>
              </a:spcAft>
            </a:pPr>
            <a:r>
              <a:rPr lang="en-US" sz="3900" b="1" dirty="0">
                <a:effectLst/>
                <a:latin typeface="Times New Roman" panose="02020603050405020304" pitchFamily="18" charset="0"/>
                <a:ea typeface="Calibri" panose="020F0502020204030204" pitchFamily="34" charset="0"/>
                <a:cs typeface="Mangal" panose="02040503050203030202" pitchFamily="18" charset="0"/>
              </a:rPr>
              <a:t>OPTIMIZING T-BEAM AND SLAB BRIDGE DESIGN USING ARTIFICIAL INTELLIGENCE: </a:t>
            </a:r>
            <a:br>
              <a:rPr lang="en-US" sz="3900" b="1" dirty="0">
                <a:effectLst/>
                <a:latin typeface="Times New Roman" panose="02020603050405020304" pitchFamily="18" charset="0"/>
                <a:ea typeface="Calibri" panose="020F0502020204030204" pitchFamily="34" charset="0"/>
                <a:cs typeface="Mangal" panose="02040503050203030202" pitchFamily="18" charset="0"/>
              </a:rPr>
            </a:br>
            <a:r>
              <a:rPr lang="en-US" sz="3900" b="1" dirty="0">
                <a:effectLst/>
                <a:latin typeface="Times New Roman" panose="02020603050405020304" pitchFamily="18" charset="0"/>
                <a:ea typeface="Calibri" panose="020F0502020204030204" pitchFamily="34" charset="0"/>
                <a:cs typeface="Mangal" panose="02040503050203030202" pitchFamily="18" charset="0"/>
              </a:rPr>
              <a:t>A COMPUTATIONAL APPROACH</a:t>
            </a:r>
            <a:endParaRPr lang="en-US" dirty="0"/>
          </a:p>
        </p:txBody>
      </p:sp>
    </p:spTree>
    <p:extLst>
      <p:ext uri="{BB962C8B-B14F-4D97-AF65-F5344CB8AC3E}">
        <p14:creationId xmlns:p14="http://schemas.microsoft.com/office/powerpoint/2010/main" val="14099260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D5B7EB6-B45F-4F95-5635-4D23AD9CC022}"/>
              </a:ext>
            </a:extLst>
          </p:cNvPr>
          <p:cNvSpPr txBox="1"/>
          <p:nvPr/>
        </p:nvSpPr>
        <p:spPr>
          <a:xfrm>
            <a:off x="1429407" y="1754022"/>
            <a:ext cx="9333186" cy="3349956"/>
          </a:xfrm>
          <a:prstGeom prst="rect">
            <a:avLst/>
          </a:prstGeom>
          <a:noFill/>
        </p:spPr>
        <p:txBody>
          <a:bodyPr wrap="square">
            <a:spAutoFit/>
          </a:bodyPr>
          <a:lstStyle/>
          <a:p>
            <a:pPr algn="ctr">
              <a:lnSpc>
                <a:spcPct val="150000"/>
              </a:lnSpc>
            </a:pPr>
            <a:r>
              <a:rPr lang="en-US" sz="2400" b="1" i="0" dirty="0">
                <a:effectLst/>
                <a:latin typeface="Times New Roman" panose="02020603050405020304" pitchFamily="18" charset="0"/>
                <a:cs typeface="Times New Roman" panose="02020603050405020304" pitchFamily="18" charset="0"/>
              </a:rPr>
              <a:t>RUDRADEEP DAS</a:t>
            </a:r>
          </a:p>
          <a:p>
            <a:pPr algn="ctr">
              <a:lnSpc>
                <a:spcPct val="150000"/>
              </a:lnSpc>
            </a:pPr>
            <a:r>
              <a:rPr lang="en-US" sz="2400" b="1" i="0" dirty="0">
                <a:effectLst/>
                <a:latin typeface="Times New Roman" panose="02020603050405020304" pitchFamily="18" charset="0"/>
                <a:cs typeface="Times New Roman" panose="02020603050405020304" pitchFamily="18" charset="0"/>
              </a:rPr>
              <a:t>ET19BPHDCE001</a:t>
            </a:r>
          </a:p>
          <a:p>
            <a:pPr algn="ctr">
              <a:lnSpc>
                <a:spcPct val="150000"/>
              </a:lnSpc>
            </a:pPr>
            <a:r>
              <a:rPr lang="en-US" sz="2400" i="0" dirty="0">
                <a:effectLst/>
                <a:latin typeface="Times New Roman" panose="02020603050405020304" pitchFamily="18" charset="0"/>
                <a:cs typeface="Times New Roman" panose="02020603050405020304" pitchFamily="18" charset="0"/>
              </a:rPr>
              <a:t>Enrollment No. </a:t>
            </a:r>
          </a:p>
          <a:p>
            <a:pPr algn="ctr">
              <a:lnSpc>
                <a:spcPct val="150000"/>
              </a:lnSpc>
            </a:pPr>
            <a:r>
              <a:rPr lang="en-US" sz="2400" b="1" i="0" dirty="0">
                <a:effectLst/>
                <a:latin typeface="Times New Roman" panose="02020603050405020304" pitchFamily="18" charset="0"/>
                <a:cs typeface="Times New Roman" panose="02020603050405020304" pitchFamily="18" charset="0"/>
              </a:rPr>
              <a:t>CIVIL ENGINEERING</a:t>
            </a:r>
            <a:endParaRPr lang="en-US" sz="2400" dirty="0">
              <a:latin typeface="Times New Roman" panose="02020603050405020304" pitchFamily="18" charset="0"/>
              <a:cs typeface="Times New Roman" panose="02020603050405020304" pitchFamily="18" charset="0"/>
            </a:endParaRPr>
          </a:p>
          <a:p>
            <a:pPr algn="ctr">
              <a:lnSpc>
                <a:spcPct val="150000"/>
              </a:lnSpc>
            </a:pPr>
            <a:r>
              <a:rPr lang="en-US" sz="2400" b="1" i="0" dirty="0">
                <a:effectLst/>
                <a:latin typeface="Times New Roman" panose="02020603050405020304" pitchFamily="18" charset="0"/>
                <a:cs typeface="Times New Roman" panose="02020603050405020304" pitchFamily="18" charset="0"/>
              </a:rPr>
              <a:t>Dr.  ALOK GOYAL</a:t>
            </a:r>
          </a:p>
          <a:p>
            <a:pPr algn="ctr">
              <a:lnSpc>
                <a:spcPct val="150000"/>
              </a:lnSpc>
            </a:pPr>
            <a:r>
              <a:rPr lang="en-US" sz="2400" b="0" i="0" dirty="0">
                <a:effectLst/>
                <a:latin typeface="Times New Roman" panose="02020603050405020304" pitchFamily="18" charset="0"/>
                <a:cs typeface="Times New Roman" panose="02020603050405020304" pitchFamily="18" charset="0"/>
              </a:rPr>
              <a:t>SARDAR PATEL UNIVERSITY, BALAGHAT </a:t>
            </a:r>
          </a:p>
        </p:txBody>
      </p:sp>
    </p:spTree>
    <p:extLst>
      <p:ext uri="{BB962C8B-B14F-4D97-AF65-F5344CB8AC3E}">
        <p14:creationId xmlns:p14="http://schemas.microsoft.com/office/powerpoint/2010/main" val="24537497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A59AFA1-9FFD-4DDE-9EED-79B53392A9B2}"/>
              </a:ext>
            </a:extLst>
          </p:cNvPr>
          <p:cNvSpPr txBox="1"/>
          <p:nvPr/>
        </p:nvSpPr>
        <p:spPr>
          <a:xfrm>
            <a:off x="769882" y="1167907"/>
            <a:ext cx="10652235" cy="5121274"/>
          </a:xfrm>
          <a:prstGeom prst="rect">
            <a:avLst/>
          </a:prstGeom>
          <a:noFill/>
        </p:spPr>
        <p:txBody>
          <a:bodyPr wrap="square">
            <a:spAutoFit/>
          </a:bodyPr>
          <a:lstStyle/>
          <a:p>
            <a:pPr marL="0" marR="0" algn="just">
              <a:lnSpc>
                <a:spcPct val="150000"/>
              </a:lnSpc>
              <a:spcBef>
                <a:spcPts val="0"/>
              </a:spcBef>
              <a:spcAft>
                <a:spcPts val="1000"/>
              </a:spcAft>
            </a:pPr>
            <a:r>
              <a:rPr lang="en-US" sz="2000" dirty="0">
                <a:effectLst/>
                <a:latin typeface="Times New Roman" panose="02020603050405020304" pitchFamily="18" charset="0"/>
                <a:ea typeface="Calibri" panose="020F0502020204030204" pitchFamily="34" charset="0"/>
                <a:cs typeface="Mangal" panose="02040503050203030202" pitchFamily="18" charset="0"/>
              </a:rPr>
              <a:t>This comprehensive survey aims to offer a detailed exploration of Artificial Intelligence (AI) and Deep Learning within the realm of engineering disciplines. It is structured around three main objectives. Firstly, it provides a thorough introduction to the foundational principles and methodologies inherent in AI and deep learning, with a particular emphasis on their relevance and applicability in engineering domains. This introductory section aims to familiarize readers with key algorithms, techniques, and approaches commonly employed in AI-driven engineering applications, laying a solid groundwork for subsequent discussions. Secondly, the survey undertakes a </a:t>
            </a:r>
            <a:r>
              <a:rPr lang="en-US" sz="2000" dirty="0" err="1">
                <a:effectLst/>
                <a:latin typeface="Times New Roman" panose="02020603050405020304" pitchFamily="18" charset="0"/>
                <a:ea typeface="Calibri" panose="020F0502020204030204" pitchFamily="34" charset="0"/>
                <a:cs typeface="Mangal" panose="02040503050203030202" pitchFamily="18" charset="0"/>
              </a:rPr>
              <a:t>scientometrics</a:t>
            </a:r>
            <a:r>
              <a:rPr lang="en-US" sz="2000" dirty="0">
                <a:effectLst/>
                <a:latin typeface="Times New Roman" panose="02020603050405020304" pitchFamily="18" charset="0"/>
                <a:ea typeface="Calibri" panose="020F0502020204030204" pitchFamily="34" charset="0"/>
                <a:cs typeface="Mangal" panose="02040503050203030202" pitchFamily="18" charset="0"/>
              </a:rPr>
              <a:t> analysis of a vast corpus of academic literature, comprising over 4,000 scholarly works, focusing notably on publications from the past decade. This analysis is geared towards identifying prevailing trends, best practices, and methodological nuances in the design, implementation, and evaluation of AI systems within engineering contexts. </a:t>
            </a:r>
            <a:endParaRPr lang="en-US" sz="20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8385244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C66C497-8CA1-35CD-27EE-5008140ABE11}"/>
              </a:ext>
            </a:extLst>
          </p:cNvPr>
          <p:cNvSpPr txBox="1"/>
          <p:nvPr/>
        </p:nvSpPr>
        <p:spPr>
          <a:xfrm>
            <a:off x="554421" y="1057549"/>
            <a:ext cx="11366938" cy="5121274"/>
          </a:xfrm>
          <a:prstGeom prst="rect">
            <a:avLst/>
          </a:prstGeom>
          <a:noFill/>
        </p:spPr>
        <p:txBody>
          <a:bodyPr wrap="square">
            <a:spAutoFit/>
          </a:bodyPr>
          <a:lstStyle/>
          <a:p>
            <a:pPr algn="just">
              <a:lnSpc>
                <a:spcPct val="150000"/>
              </a:lnSpc>
            </a:pPr>
            <a:r>
              <a:rPr lang="en-US" sz="2000" dirty="0">
                <a:effectLst/>
                <a:latin typeface="Times New Roman" panose="02020603050405020304" pitchFamily="18" charset="0"/>
                <a:ea typeface="Calibri" panose="020F0502020204030204" pitchFamily="34" charset="0"/>
                <a:cs typeface="Mangal" panose="02040503050203030202" pitchFamily="18" charset="0"/>
              </a:rPr>
              <a:t>Notably, the examination delves into aspects such as system architectures, performance metrics, dataset characteristics, and methodological advancements, offering valuable insights into the evolving landscape of AI in engineering research. Thirdly, the survey critically reviews past and recent endeavors that have leveraged AI techniques across diverse engineering subfields, including earthquake, wind, and fire engineering, structural health monitoring, damage detection, and material property prediction. Drawing from an extensive array of sources, this review elucidates the manifold applications, challenges, and opportunities associated with integrating AI and deep learning methodologies into various engineering domains. Finally, the survey concludes with a forward-looking discussion on advanced topics, emerging concepts, best practices, and future directions in AI-driven engineering research. This concluding section aims to stimulate dialogue, foster innovation, and guide future research endeavors, ultimately contributing to the ongoing evolution and advancement of AI in engineering disciplines.</a:t>
            </a:r>
            <a:endParaRPr lang="en-US" sz="2000" dirty="0"/>
          </a:p>
        </p:txBody>
      </p:sp>
    </p:spTree>
    <p:extLst>
      <p:ext uri="{BB962C8B-B14F-4D97-AF65-F5344CB8AC3E}">
        <p14:creationId xmlns:p14="http://schemas.microsoft.com/office/powerpoint/2010/main" val="1615396194"/>
      </p:ext>
    </p:extLst>
  </p:cSld>
  <p:clrMapOvr>
    <a:masterClrMapping/>
  </p:clrMapOvr>
</p:sld>
</file>

<file path=ppt/theme/theme1.xml><?xml version="1.0" encoding="utf-8"?>
<a:theme xmlns:a="http://schemas.openxmlformats.org/drawingml/2006/main" name="Parcel">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0BDC4BB7-8AF9-46FD-8C32-AB93AC9C4100}"/>
    </a:ext>
  </a:extLst>
</a:theme>
</file>

<file path=docProps/app.xml><?xml version="1.0" encoding="utf-8"?>
<Properties xmlns="http://schemas.openxmlformats.org/officeDocument/2006/extended-properties" xmlns:vt="http://schemas.openxmlformats.org/officeDocument/2006/docPropsVTypes">
  <Template>TM10001115[[fn=Parcel]]</Template>
  <TotalTime>8</TotalTime>
  <Words>354</Words>
  <Application>Microsoft Office PowerPoint</Application>
  <PresentationFormat>Widescreen</PresentationFormat>
  <Paragraphs>9</Paragraphs>
  <Slides>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Arial</vt:lpstr>
      <vt:lpstr>Calibri</vt:lpstr>
      <vt:lpstr>Gill Sans MT</vt:lpstr>
      <vt:lpstr>Times New Roman</vt:lpstr>
      <vt:lpstr>Parcel</vt:lpstr>
      <vt:lpstr>OPTIMIZING T-BEAM AND SLAB BRIDGE DESIGN USING ARTIFICIAL INTELLIGENCE:  A COMPUTATIONAL APPROACH</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OPTIMIZING T-BEAM AND SLAB BRIDGE DESIGN USING ARTIFICIAL INTELLIGENCE:  A COMPUTATIONAL APPROACH</dc:title>
  <dc:creator>intel</dc:creator>
  <cp:lastModifiedBy>intel</cp:lastModifiedBy>
  <cp:revision>1</cp:revision>
  <dcterms:created xsi:type="dcterms:W3CDTF">2024-03-27T11:34:55Z</dcterms:created>
  <dcterms:modified xsi:type="dcterms:W3CDTF">2024-03-27T11:43:05Z</dcterms:modified>
</cp:coreProperties>
</file>