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colors2.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3" r:id="rId4"/>
    <p:sldId id="274" r:id="rId5"/>
    <p:sldId id="268" r:id="rId6"/>
    <p:sldId id="258" r:id="rId7"/>
    <p:sldId id="272" r:id="rId8"/>
    <p:sldId id="269" r:id="rId9"/>
    <p:sldId id="266" r:id="rId10"/>
    <p:sldId id="264" r:id="rId11"/>
    <p:sldId id="267"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1" d="100"/>
          <a:sy n="81" d="100"/>
        </p:scale>
        <p:origin x="-1044" y="-8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4385B9-6CFC-47C8-89AE-3DEF1660A853}" type="doc">
      <dgm:prSet loTypeId="urn:microsoft.com/office/officeart/2005/8/layout/process2" loCatId="process" qsTypeId="urn:microsoft.com/office/officeart/2005/8/quickstyle/simple1" qsCatId="simple" csTypeId="urn:microsoft.com/office/officeart/2005/8/colors/accent1_2" csCatId="accent1" phldr="1"/>
      <dgm:spPr/>
    </dgm:pt>
    <dgm:pt modelId="{B8E24164-C2BD-4D46-8B65-A252A7C5C9CA}">
      <dgm:prSet phldrT="[Text]" custT="1"/>
      <dgm:spPr>
        <a:solidFill>
          <a:srgbClr val="5C2C76"/>
        </a:solidFill>
      </dgm:spPr>
      <dgm:t>
        <a:bodyPr/>
        <a:lstStyle/>
        <a:p>
          <a:r>
            <a:rPr lang="en-US" sz="1800" b="1" dirty="0"/>
            <a:t>Mixed Method Research</a:t>
          </a:r>
        </a:p>
      </dgm:t>
    </dgm:pt>
    <dgm:pt modelId="{7BCE5476-BCDD-4B42-8B38-FF5907B67BC0}" type="parTrans" cxnId="{E82DABEC-47B6-4270-8882-4609E3D7FBBC}">
      <dgm:prSet/>
      <dgm:spPr/>
      <dgm:t>
        <a:bodyPr/>
        <a:lstStyle/>
        <a:p>
          <a:endParaRPr lang="en-US"/>
        </a:p>
      </dgm:t>
    </dgm:pt>
    <dgm:pt modelId="{DFB18F3B-2083-4E8F-9E03-1C8B94732418}" type="sibTrans" cxnId="{E82DABEC-47B6-4270-8882-4609E3D7FBBC}">
      <dgm:prSet/>
      <dgm:spPr>
        <a:solidFill>
          <a:srgbClr val="FF0000"/>
        </a:solidFill>
      </dgm:spPr>
      <dgm:t>
        <a:bodyPr/>
        <a:lstStyle/>
        <a:p>
          <a:endParaRPr lang="en-US"/>
        </a:p>
      </dgm:t>
    </dgm:pt>
    <dgm:pt modelId="{61E58D4B-CCCC-4071-BC35-33A00B9D262E}">
      <dgm:prSet phldrT="[Text]" custT="1"/>
      <dgm:spPr>
        <a:solidFill>
          <a:srgbClr val="962666"/>
        </a:solidFill>
      </dgm:spPr>
      <dgm:t>
        <a:bodyPr/>
        <a:lstStyle/>
        <a:p>
          <a:r>
            <a:rPr lang="en-US" sz="1800" b="1" dirty="0"/>
            <a:t>Quasi-Experimental</a:t>
          </a:r>
        </a:p>
      </dgm:t>
    </dgm:pt>
    <dgm:pt modelId="{7324817B-54E8-4A29-8D6A-E0530176221F}" type="parTrans" cxnId="{08E21A60-B3B1-4C49-8374-46BFA1DDA42B}">
      <dgm:prSet/>
      <dgm:spPr/>
      <dgm:t>
        <a:bodyPr/>
        <a:lstStyle/>
        <a:p>
          <a:endParaRPr lang="en-US"/>
        </a:p>
      </dgm:t>
    </dgm:pt>
    <dgm:pt modelId="{18F1B7F5-74AD-4707-96BF-07878B2F5DB9}" type="sibTrans" cxnId="{08E21A60-B3B1-4C49-8374-46BFA1DDA42B}">
      <dgm:prSet/>
      <dgm:spPr>
        <a:solidFill>
          <a:srgbClr val="FF0000"/>
        </a:solidFill>
      </dgm:spPr>
      <dgm:t>
        <a:bodyPr/>
        <a:lstStyle/>
        <a:p>
          <a:endParaRPr lang="en-US"/>
        </a:p>
      </dgm:t>
    </dgm:pt>
    <dgm:pt modelId="{CF0307A2-0773-4E4D-90BB-F5CEBAC78F86}">
      <dgm:prSet phldrT="[Text]" custT="1"/>
      <dgm:spPr>
        <a:solidFill>
          <a:srgbClr val="023408"/>
        </a:solidFill>
      </dgm:spPr>
      <dgm:t>
        <a:bodyPr/>
        <a:lstStyle/>
        <a:p>
          <a:r>
            <a:rPr lang="en-US" sz="1800" b="1" dirty="0" smtClean="0"/>
            <a:t>Single arm  </a:t>
          </a:r>
          <a:r>
            <a:rPr lang="en-US" sz="1800" b="1" dirty="0"/>
            <a:t>Group Design</a:t>
          </a:r>
        </a:p>
      </dgm:t>
    </dgm:pt>
    <dgm:pt modelId="{F1C17E2E-5267-4E7E-8DA8-AE311968CAF1}" type="parTrans" cxnId="{AAA1FFA4-1217-4E28-BA5A-E072674A30A1}">
      <dgm:prSet/>
      <dgm:spPr/>
      <dgm:t>
        <a:bodyPr/>
        <a:lstStyle/>
        <a:p>
          <a:endParaRPr lang="en-US"/>
        </a:p>
      </dgm:t>
    </dgm:pt>
    <dgm:pt modelId="{8AE8F7A2-3154-465C-A40C-DAF9E1A7C38D}" type="sibTrans" cxnId="{AAA1FFA4-1217-4E28-BA5A-E072674A30A1}">
      <dgm:prSet/>
      <dgm:spPr>
        <a:solidFill>
          <a:srgbClr val="FF0000"/>
        </a:solidFill>
      </dgm:spPr>
      <dgm:t>
        <a:bodyPr/>
        <a:lstStyle/>
        <a:p>
          <a:endParaRPr lang="en-US"/>
        </a:p>
      </dgm:t>
    </dgm:pt>
    <dgm:pt modelId="{30C6B927-864C-486E-9BA2-C98E5B06CF92}">
      <dgm:prSet phldrT="[Text]" custT="1"/>
      <dgm:spPr>
        <a:solidFill>
          <a:srgbClr val="751D23"/>
        </a:solidFill>
      </dgm:spPr>
      <dgm:t>
        <a:bodyPr/>
        <a:lstStyle/>
        <a:p>
          <a:r>
            <a:rPr lang="en-US" sz="1800" b="1" dirty="0"/>
            <a:t>Pre-test and Post-test</a:t>
          </a:r>
        </a:p>
      </dgm:t>
    </dgm:pt>
    <dgm:pt modelId="{6C5E0EE5-8A93-443F-85CA-C1B3A64CBD5E}" type="parTrans" cxnId="{C48DE6EE-824B-4A27-AFD9-777DD276F7AE}">
      <dgm:prSet/>
      <dgm:spPr/>
      <dgm:t>
        <a:bodyPr/>
        <a:lstStyle/>
        <a:p>
          <a:endParaRPr lang="en-US"/>
        </a:p>
      </dgm:t>
    </dgm:pt>
    <dgm:pt modelId="{1908A026-8B6A-4A83-81ED-B510E9A36D12}" type="sibTrans" cxnId="{C48DE6EE-824B-4A27-AFD9-777DD276F7AE}">
      <dgm:prSet/>
      <dgm:spPr/>
      <dgm:t>
        <a:bodyPr/>
        <a:lstStyle/>
        <a:p>
          <a:endParaRPr lang="en-US"/>
        </a:p>
      </dgm:t>
    </dgm:pt>
    <dgm:pt modelId="{C529F6ED-6E43-4648-B324-B38746B79492}" type="pres">
      <dgm:prSet presAssocID="{E44385B9-6CFC-47C8-89AE-3DEF1660A853}" presName="linearFlow" presStyleCnt="0">
        <dgm:presLayoutVars>
          <dgm:resizeHandles val="exact"/>
        </dgm:presLayoutVars>
      </dgm:prSet>
      <dgm:spPr/>
    </dgm:pt>
    <dgm:pt modelId="{35EF71C2-567D-4F4C-A100-3284A57D7EF4}" type="pres">
      <dgm:prSet presAssocID="{B8E24164-C2BD-4D46-8B65-A252A7C5C9CA}" presName="node" presStyleLbl="node1" presStyleIdx="0" presStyleCnt="4" custScaleX="346763" custScaleY="92140">
        <dgm:presLayoutVars>
          <dgm:bulletEnabled val="1"/>
        </dgm:presLayoutVars>
      </dgm:prSet>
      <dgm:spPr/>
      <dgm:t>
        <a:bodyPr/>
        <a:lstStyle/>
        <a:p>
          <a:endParaRPr lang="en-US"/>
        </a:p>
      </dgm:t>
    </dgm:pt>
    <dgm:pt modelId="{84456C2F-9CBF-4AFF-BAB6-6A469B5BB8C7}" type="pres">
      <dgm:prSet presAssocID="{DFB18F3B-2083-4E8F-9E03-1C8B94732418}" presName="sibTrans" presStyleLbl="sibTrans2D1" presStyleIdx="0" presStyleCnt="3"/>
      <dgm:spPr/>
      <dgm:t>
        <a:bodyPr/>
        <a:lstStyle/>
        <a:p>
          <a:endParaRPr lang="en-US"/>
        </a:p>
      </dgm:t>
    </dgm:pt>
    <dgm:pt modelId="{0FBD1A4A-2308-43A8-ABA2-3747989E0D87}" type="pres">
      <dgm:prSet presAssocID="{DFB18F3B-2083-4E8F-9E03-1C8B94732418}" presName="connectorText" presStyleLbl="sibTrans2D1" presStyleIdx="0" presStyleCnt="3"/>
      <dgm:spPr/>
      <dgm:t>
        <a:bodyPr/>
        <a:lstStyle/>
        <a:p>
          <a:endParaRPr lang="en-US"/>
        </a:p>
      </dgm:t>
    </dgm:pt>
    <dgm:pt modelId="{6800705B-8252-4E0A-AB04-DD9471BB7EB5}" type="pres">
      <dgm:prSet presAssocID="{61E58D4B-CCCC-4071-BC35-33A00B9D262E}" presName="node" presStyleLbl="node1" presStyleIdx="1" presStyleCnt="4" custScaleX="346763" custScaleY="92140">
        <dgm:presLayoutVars>
          <dgm:bulletEnabled val="1"/>
        </dgm:presLayoutVars>
      </dgm:prSet>
      <dgm:spPr/>
      <dgm:t>
        <a:bodyPr/>
        <a:lstStyle/>
        <a:p>
          <a:endParaRPr lang="en-US"/>
        </a:p>
      </dgm:t>
    </dgm:pt>
    <dgm:pt modelId="{66432A67-C449-48E8-8040-A84158FC83C4}" type="pres">
      <dgm:prSet presAssocID="{18F1B7F5-74AD-4707-96BF-07878B2F5DB9}" presName="sibTrans" presStyleLbl="sibTrans2D1" presStyleIdx="1" presStyleCnt="3"/>
      <dgm:spPr/>
      <dgm:t>
        <a:bodyPr/>
        <a:lstStyle/>
        <a:p>
          <a:endParaRPr lang="en-US"/>
        </a:p>
      </dgm:t>
    </dgm:pt>
    <dgm:pt modelId="{F60C6D4D-9A41-4169-9474-A3EB0A0ECEDD}" type="pres">
      <dgm:prSet presAssocID="{18F1B7F5-74AD-4707-96BF-07878B2F5DB9}" presName="connectorText" presStyleLbl="sibTrans2D1" presStyleIdx="1" presStyleCnt="3"/>
      <dgm:spPr/>
      <dgm:t>
        <a:bodyPr/>
        <a:lstStyle/>
        <a:p>
          <a:endParaRPr lang="en-US"/>
        </a:p>
      </dgm:t>
    </dgm:pt>
    <dgm:pt modelId="{A9E6875D-9AB9-4857-B50C-9DD8395BFDCD}" type="pres">
      <dgm:prSet presAssocID="{CF0307A2-0773-4E4D-90BB-F5CEBAC78F86}" presName="node" presStyleLbl="node1" presStyleIdx="2" presStyleCnt="4" custScaleX="346763" custScaleY="92140">
        <dgm:presLayoutVars>
          <dgm:bulletEnabled val="1"/>
        </dgm:presLayoutVars>
      </dgm:prSet>
      <dgm:spPr/>
      <dgm:t>
        <a:bodyPr/>
        <a:lstStyle/>
        <a:p>
          <a:endParaRPr lang="en-US"/>
        </a:p>
      </dgm:t>
    </dgm:pt>
    <dgm:pt modelId="{E74EE7C2-170E-4751-9426-6AFE85201950}" type="pres">
      <dgm:prSet presAssocID="{8AE8F7A2-3154-465C-A40C-DAF9E1A7C38D}" presName="sibTrans" presStyleLbl="sibTrans2D1" presStyleIdx="2" presStyleCnt="3"/>
      <dgm:spPr/>
      <dgm:t>
        <a:bodyPr/>
        <a:lstStyle/>
        <a:p>
          <a:endParaRPr lang="en-US"/>
        </a:p>
      </dgm:t>
    </dgm:pt>
    <dgm:pt modelId="{332FE58D-AD95-47D8-91AB-6A882BC55DC3}" type="pres">
      <dgm:prSet presAssocID="{8AE8F7A2-3154-465C-A40C-DAF9E1A7C38D}" presName="connectorText" presStyleLbl="sibTrans2D1" presStyleIdx="2" presStyleCnt="3"/>
      <dgm:spPr/>
      <dgm:t>
        <a:bodyPr/>
        <a:lstStyle/>
        <a:p>
          <a:endParaRPr lang="en-US"/>
        </a:p>
      </dgm:t>
    </dgm:pt>
    <dgm:pt modelId="{14546772-94FE-494E-B511-50A5EA717BBC}" type="pres">
      <dgm:prSet presAssocID="{30C6B927-864C-486E-9BA2-C98E5B06CF92}" presName="node" presStyleLbl="node1" presStyleIdx="3" presStyleCnt="4" custScaleX="346763" custScaleY="92140">
        <dgm:presLayoutVars>
          <dgm:bulletEnabled val="1"/>
        </dgm:presLayoutVars>
      </dgm:prSet>
      <dgm:spPr/>
      <dgm:t>
        <a:bodyPr/>
        <a:lstStyle/>
        <a:p>
          <a:endParaRPr lang="en-US"/>
        </a:p>
      </dgm:t>
    </dgm:pt>
  </dgm:ptLst>
  <dgm:cxnLst>
    <dgm:cxn modelId="{31D150D6-3288-438F-B35C-51E908215AFD}" type="presOf" srcId="{30C6B927-864C-486E-9BA2-C98E5B06CF92}" destId="{14546772-94FE-494E-B511-50A5EA717BBC}" srcOrd="0" destOrd="0" presId="urn:microsoft.com/office/officeart/2005/8/layout/process2"/>
    <dgm:cxn modelId="{6716380B-E9A6-42F9-94DD-6AA226693AB5}" type="presOf" srcId="{CF0307A2-0773-4E4D-90BB-F5CEBAC78F86}" destId="{A9E6875D-9AB9-4857-B50C-9DD8395BFDCD}" srcOrd="0" destOrd="0" presId="urn:microsoft.com/office/officeart/2005/8/layout/process2"/>
    <dgm:cxn modelId="{1796AE71-ACFF-4BA8-AEDD-A85F2560A60C}" type="presOf" srcId="{61E58D4B-CCCC-4071-BC35-33A00B9D262E}" destId="{6800705B-8252-4E0A-AB04-DD9471BB7EB5}" srcOrd="0" destOrd="0" presId="urn:microsoft.com/office/officeart/2005/8/layout/process2"/>
    <dgm:cxn modelId="{08E21A60-B3B1-4C49-8374-46BFA1DDA42B}" srcId="{E44385B9-6CFC-47C8-89AE-3DEF1660A853}" destId="{61E58D4B-CCCC-4071-BC35-33A00B9D262E}" srcOrd="1" destOrd="0" parTransId="{7324817B-54E8-4A29-8D6A-E0530176221F}" sibTransId="{18F1B7F5-74AD-4707-96BF-07878B2F5DB9}"/>
    <dgm:cxn modelId="{6F514568-7730-4AE5-ABB7-EB10E9FAC00E}" type="presOf" srcId="{DFB18F3B-2083-4E8F-9E03-1C8B94732418}" destId="{84456C2F-9CBF-4AFF-BAB6-6A469B5BB8C7}" srcOrd="0" destOrd="0" presId="urn:microsoft.com/office/officeart/2005/8/layout/process2"/>
    <dgm:cxn modelId="{E82DABEC-47B6-4270-8882-4609E3D7FBBC}" srcId="{E44385B9-6CFC-47C8-89AE-3DEF1660A853}" destId="{B8E24164-C2BD-4D46-8B65-A252A7C5C9CA}" srcOrd="0" destOrd="0" parTransId="{7BCE5476-BCDD-4B42-8B38-FF5907B67BC0}" sibTransId="{DFB18F3B-2083-4E8F-9E03-1C8B94732418}"/>
    <dgm:cxn modelId="{5ED3678F-CB70-4B50-98DF-02E3BD62D74E}" type="presOf" srcId="{8AE8F7A2-3154-465C-A40C-DAF9E1A7C38D}" destId="{332FE58D-AD95-47D8-91AB-6A882BC55DC3}" srcOrd="1" destOrd="0" presId="urn:microsoft.com/office/officeart/2005/8/layout/process2"/>
    <dgm:cxn modelId="{C48DE6EE-824B-4A27-AFD9-777DD276F7AE}" srcId="{E44385B9-6CFC-47C8-89AE-3DEF1660A853}" destId="{30C6B927-864C-486E-9BA2-C98E5B06CF92}" srcOrd="3" destOrd="0" parTransId="{6C5E0EE5-8A93-443F-85CA-C1B3A64CBD5E}" sibTransId="{1908A026-8B6A-4A83-81ED-B510E9A36D12}"/>
    <dgm:cxn modelId="{CB972327-48DB-4CA8-9BB6-E95F350481DF}" type="presOf" srcId="{B8E24164-C2BD-4D46-8B65-A252A7C5C9CA}" destId="{35EF71C2-567D-4F4C-A100-3284A57D7EF4}" srcOrd="0" destOrd="0" presId="urn:microsoft.com/office/officeart/2005/8/layout/process2"/>
    <dgm:cxn modelId="{EEF15516-DD7C-4E27-A49B-9A62EED82293}" type="presOf" srcId="{18F1B7F5-74AD-4707-96BF-07878B2F5DB9}" destId="{66432A67-C449-48E8-8040-A84158FC83C4}" srcOrd="0" destOrd="0" presId="urn:microsoft.com/office/officeart/2005/8/layout/process2"/>
    <dgm:cxn modelId="{C5044572-F9AF-47F7-A006-9F03F1E97E16}" type="presOf" srcId="{E44385B9-6CFC-47C8-89AE-3DEF1660A853}" destId="{C529F6ED-6E43-4648-B324-B38746B79492}" srcOrd="0" destOrd="0" presId="urn:microsoft.com/office/officeart/2005/8/layout/process2"/>
    <dgm:cxn modelId="{AB3308FE-A028-4D46-B47D-A96E2E154722}" type="presOf" srcId="{18F1B7F5-74AD-4707-96BF-07878B2F5DB9}" destId="{F60C6D4D-9A41-4169-9474-A3EB0A0ECEDD}" srcOrd="1" destOrd="0" presId="urn:microsoft.com/office/officeart/2005/8/layout/process2"/>
    <dgm:cxn modelId="{59392B50-A2C8-42A1-B695-964DDC17F113}" type="presOf" srcId="{DFB18F3B-2083-4E8F-9E03-1C8B94732418}" destId="{0FBD1A4A-2308-43A8-ABA2-3747989E0D87}" srcOrd="1" destOrd="0" presId="urn:microsoft.com/office/officeart/2005/8/layout/process2"/>
    <dgm:cxn modelId="{433D1A45-3E9F-4A6D-AF2F-9FBFF9480D0D}" type="presOf" srcId="{8AE8F7A2-3154-465C-A40C-DAF9E1A7C38D}" destId="{E74EE7C2-170E-4751-9426-6AFE85201950}" srcOrd="0" destOrd="0" presId="urn:microsoft.com/office/officeart/2005/8/layout/process2"/>
    <dgm:cxn modelId="{AAA1FFA4-1217-4E28-BA5A-E072674A30A1}" srcId="{E44385B9-6CFC-47C8-89AE-3DEF1660A853}" destId="{CF0307A2-0773-4E4D-90BB-F5CEBAC78F86}" srcOrd="2" destOrd="0" parTransId="{F1C17E2E-5267-4E7E-8DA8-AE311968CAF1}" sibTransId="{8AE8F7A2-3154-465C-A40C-DAF9E1A7C38D}"/>
    <dgm:cxn modelId="{159DC0DD-2DB1-41A7-AC44-3D9F7DAF5B47}" type="presParOf" srcId="{C529F6ED-6E43-4648-B324-B38746B79492}" destId="{35EF71C2-567D-4F4C-A100-3284A57D7EF4}" srcOrd="0" destOrd="0" presId="urn:microsoft.com/office/officeart/2005/8/layout/process2"/>
    <dgm:cxn modelId="{F42B273A-5979-491A-BE18-2E69980CB5CA}" type="presParOf" srcId="{C529F6ED-6E43-4648-B324-B38746B79492}" destId="{84456C2F-9CBF-4AFF-BAB6-6A469B5BB8C7}" srcOrd="1" destOrd="0" presId="urn:microsoft.com/office/officeart/2005/8/layout/process2"/>
    <dgm:cxn modelId="{65BCBCE9-02A5-4274-B528-9A49B063F6A1}" type="presParOf" srcId="{84456C2F-9CBF-4AFF-BAB6-6A469B5BB8C7}" destId="{0FBD1A4A-2308-43A8-ABA2-3747989E0D87}" srcOrd="0" destOrd="0" presId="urn:microsoft.com/office/officeart/2005/8/layout/process2"/>
    <dgm:cxn modelId="{F20FB9BA-2124-4450-9A84-D2F7E29666D5}" type="presParOf" srcId="{C529F6ED-6E43-4648-B324-B38746B79492}" destId="{6800705B-8252-4E0A-AB04-DD9471BB7EB5}" srcOrd="2" destOrd="0" presId="urn:microsoft.com/office/officeart/2005/8/layout/process2"/>
    <dgm:cxn modelId="{5A0D9390-ECD6-4055-AF8F-E628E2CFB96A}" type="presParOf" srcId="{C529F6ED-6E43-4648-B324-B38746B79492}" destId="{66432A67-C449-48E8-8040-A84158FC83C4}" srcOrd="3" destOrd="0" presId="urn:microsoft.com/office/officeart/2005/8/layout/process2"/>
    <dgm:cxn modelId="{74AEF9AE-D8CF-415F-A0E8-0F18764B9922}" type="presParOf" srcId="{66432A67-C449-48E8-8040-A84158FC83C4}" destId="{F60C6D4D-9A41-4169-9474-A3EB0A0ECEDD}" srcOrd="0" destOrd="0" presId="urn:microsoft.com/office/officeart/2005/8/layout/process2"/>
    <dgm:cxn modelId="{89C46978-B040-4EA5-B3F0-E49D89E6BC64}" type="presParOf" srcId="{C529F6ED-6E43-4648-B324-B38746B79492}" destId="{A9E6875D-9AB9-4857-B50C-9DD8395BFDCD}" srcOrd="4" destOrd="0" presId="urn:microsoft.com/office/officeart/2005/8/layout/process2"/>
    <dgm:cxn modelId="{2B308728-D7DF-4F9B-AAC8-A8096D31E87A}" type="presParOf" srcId="{C529F6ED-6E43-4648-B324-B38746B79492}" destId="{E74EE7C2-170E-4751-9426-6AFE85201950}" srcOrd="5" destOrd="0" presId="urn:microsoft.com/office/officeart/2005/8/layout/process2"/>
    <dgm:cxn modelId="{ADA4DE22-0521-4560-8F26-F704C2780A33}" type="presParOf" srcId="{E74EE7C2-170E-4751-9426-6AFE85201950}" destId="{332FE58D-AD95-47D8-91AB-6A882BC55DC3}" srcOrd="0" destOrd="0" presId="urn:microsoft.com/office/officeart/2005/8/layout/process2"/>
    <dgm:cxn modelId="{186EA737-A55C-4322-8655-13DCAD874382}" type="presParOf" srcId="{C529F6ED-6E43-4648-B324-B38746B79492}" destId="{14546772-94FE-494E-B511-50A5EA717BBC}" srcOrd="6" destOrd="0" presId="urn:microsoft.com/office/officeart/2005/8/layout/process2"/>
  </dgm:cxnLst>
  <dgm:bg/>
  <dgm:whole/>
</dgm:dataModel>
</file>

<file path=ppt/diagrams/data2.xml><?xml version="1.0" encoding="utf-8"?>
<dgm:dataModel xmlns:dgm="http://schemas.openxmlformats.org/drawingml/2006/diagram" xmlns:a="http://schemas.openxmlformats.org/drawingml/2006/main">
  <dgm:ptLst>
    <dgm:pt modelId="{8424FF95-B28E-44BC-83B5-D649BDDB802D}"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3B743151-1CA7-4B52-9214-6873663F35A0}">
      <dgm:prSet phldrT="[Text]" custT="1"/>
      <dgm:spPr/>
      <dgm:t>
        <a:bodyPr/>
        <a:lstStyle/>
        <a:p>
          <a:r>
            <a:rPr lang="en-US" sz="1300" b="1" dirty="0">
              <a:latin typeface="Times New Roman" pitchFamily="18" charset="0"/>
              <a:cs typeface="Times New Roman" pitchFamily="18" charset="0"/>
            </a:rPr>
            <a:t>From School A – 10 children with Dyslexia was </a:t>
          </a:r>
          <a:r>
            <a:rPr lang="en-US" sz="1300" b="1" dirty="0" smtClean="0">
              <a:latin typeface="Times New Roman" pitchFamily="18" charset="0"/>
              <a:cs typeface="Times New Roman" pitchFamily="18" charset="0"/>
            </a:rPr>
            <a:t>chosen.</a:t>
          </a:r>
          <a:endParaRPr lang="en-US" sz="1300" b="1" dirty="0">
            <a:latin typeface="Times New Roman" pitchFamily="18" charset="0"/>
            <a:cs typeface="Times New Roman" pitchFamily="18" charset="0"/>
          </a:endParaRPr>
        </a:p>
      </dgm:t>
    </dgm:pt>
    <dgm:pt modelId="{5E6930D6-19BC-45DD-8659-876668FCCDB2}" type="parTrans" cxnId="{8108C6B0-AF98-41E8-A26F-C90BB41D087C}">
      <dgm:prSet/>
      <dgm:spPr/>
      <dgm:t>
        <a:bodyPr/>
        <a:lstStyle/>
        <a:p>
          <a:endParaRPr lang="en-US"/>
        </a:p>
      </dgm:t>
    </dgm:pt>
    <dgm:pt modelId="{345D072C-10C5-4A2F-B8FA-A2D5FF5228BD}" type="sibTrans" cxnId="{8108C6B0-AF98-41E8-A26F-C90BB41D087C}">
      <dgm:prSet/>
      <dgm:spPr/>
      <dgm:t>
        <a:bodyPr/>
        <a:lstStyle/>
        <a:p>
          <a:endParaRPr lang="en-US"/>
        </a:p>
      </dgm:t>
    </dgm:pt>
    <dgm:pt modelId="{1243558B-4818-46FF-8F67-562278B2E7E3}">
      <dgm:prSet phldrT="[Text]" custT="1"/>
      <dgm:spPr/>
      <dgm:t>
        <a:bodyPr/>
        <a:lstStyle/>
        <a:p>
          <a:r>
            <a:rPr lang="en-US" sz="1300" b="1" dirty="0">
              <a:latin typeface="Times New Roman" pitchFamily="18" charset="0"/>
              <a:cs typeface="Times New Roman" pitchFamily="18" charset="0"/>
            </a:rPr>
            <a:t>From School B – 12 children with Dyslexia was </a:t>
          </a:r>
          <a:r>
            <a:rPr lang="en-US" sz="1300" b="1" dirty="0" smtClean="0">
              <a:latin typeface="Times New Roman" pitchFamily="18" charset="0"/>
              <a:cs typeface="Times New Roman" pitchFamily="18" charset="0"/>
            </a:rPr>
            <a:t>chosen.</a:t>
          </a:r>
          <a:endParaRPr lang="en-US" sz="1300" b="1" dirty="0">
            <a:latin typeface="Times New Roman" pitchFamily="18" charset="0"/>
            <a:cs typeface="Times New Roman" pitchFamily="18" charset="0"/>
          </a:endParaRPr>
        </a:p>
      </dgm:t>
    </dgm:pt>
    <dgm:pt modelId="{423A951B-0957-48AB-93D6-0363192859D9}" type="parTrans" cxnId="{3B7BFC65-A898-44B6-99A6-082023B1483C}">
      <dgm:prSet/>
      <dgm:spPr/>
      <dgm:t>
        <a:bodyPr/>
        <a:lstStyle/>
        <a:p>
          <a:endParaRPr lang="en-US"/>
        </a:p>
      </dgm:t>
    </dgm:pt>
    <dgm:pt modelId="{0E001398-ADF0-4E27-BA31-DD4BCA025FA9}" type="sibTrans" cxnId="{3B7BFC65-A898-44B6-99A6-082023B1483C}">
      <dgm:prSet/>
      <dgm:spPr/>
      <dgm:t>
        <a:bodyPr/>
        <a:lstStyle/>
        <a:p>
          <a:endParaRPr lang="en-US"/>
        </a:p>
      </dgm:t>
    </dgm:pt>
    <dgm:pt modelId="{DE07C2CF-16CF-492A-B4A5-EAE42EFE651A}">
      <dgm:prSet phldrT="[Text]" custT="1"/>
      <dgm:spPr/>
      <dgm:t>
        <a:bodyPr/>
        <a:lstStyle/>
        <a:p>
          <a:r>
            <a:rPr lang="en-US" sz="1300" b="1" dirty="0">
              <a:latin typeface="Times New Roman" pitchFamily="18" charset="0"/>
              <a:cs typeface="Times New Roman" pitchFamily="18" charset="0"/>
            </a:rPr>
            <a:t>From School C – 08 children with Dyslexia was </a:t>
          </a:r>
          <a:r>
            <a:rPr lang="en-US" sz="1300" b="1" dirty="0" smtClean="0">
              <a:latin typeface="Times New Roman" pitchFamily="18" charset="0"/>
              <a:cs typeface="Times New Roman" pitchFamily="18" charset="0"/>
            </a:rPr>
            <a:t>chosen.</a:t>
          </a:r>
          <a:endParaRPr lang="en-US" sz="1300" b="1" dirty="0">
            <a:latin typeface="Times New Roman" pitchFamily="18" charset="0"/>
            <a:cs typeface="Times New Roman" pitchFamily="18" charset="0"/>
          </a:endParaRPr>
        </a:p>
      </dgm:t>
    </dgm:pt>
    <dgm:pt modelId="{36B30738-FC71-4809-A63C-62670BB11912}" type="parTrans" cxnId="{97318FB5-EB54-48DD-AC0C-FC486F7E8E2C}">
      <dgm:prSet/>
      <dgm:spPr/>
      <dgm:t>
        <a:bodyPr/>
        <a:lstStyle/>
        <a:p>
          <a:endParaRPr lang="en-US"/>
        </a:p>
      </dgm:t>
    </dgm:pt>
    <dgm:pt modelId="{6CA8015C-B499-4F2A-93FE-BA1E7E1DDAFA}" type="sibTrans" cxnId="{97318FB5-EB54-48DD-AC0C-FC486F7E8E2C}">
      <dgm:prSet/>
      <dgm:spPr/>
      <dgm:t>
        <a:bodyPr/>
        <a:lstStyle/>
        <a:p>
          <a:endParaRPr lang="en-US"/>
        </a:p>
      </dgm:t>
    </dgm:pt>
    <dgm:pt modelId="{EEA4D26A-0493-4F1A-A7A2-E542DCDC24D1}" type="pres">
      <dgm:prSet presAssocID="{8424FF95-B28E-44BC-83B5-D649BDDB802D}" presName="linear" presStyleCnt="0">
        <dgm:presLayoutVars>
          <dgm:dir/>
          <dgm:animLvl val="lvl"/>
          <dgm:resizeHandles val="exact"/>
        </dgm:presLayoutVars>
      </dgm:prSet>
      <dgm:spPr/>
      <dgm:t>
        <a:bodyPr/>
        <a:lstStyle/>
        <a:p>
          <a:endParaRPr lang="en-US"/>
        </a:p>
      </dgm:t>
    </dgm:pt>
    <dgm:pt modelId="{15DB97BE-CA42-4FFF-82F0-10B34348E2A9}" type="pres">
      <dgm:prSet presAssocID="{3B743151-1CA7-4B52-9214-6873663F35A0}" presName="parentLin" presStyleCnt="0"/>
      <dgm:spPr/>
    </dgm:pt>
    <dgm:pt modelId="{0207FFCF-2AE3-4780-9742-7F500C1C43F0}" type="pres">
      <dgm:prSet presAssocID="{3B743151-1CA7-4B52-9214-6873663F35A0}" presName="parentLeftMargin" presStyleLbl="node1" presStyleIdx="0" presStyleCnt="3"/>
      <dgm:spPr/>
      <dgm:t>
        <a:bodyPr/>
        <a:lstStyle/>
        <a:p>
          <a:endParaRPr lang="en-US"/>
        </a:p>
      </dgm:t>
    </dgm:pt>
    <dgm:pt modelId="{C8112527-5138-4F98-8B58-AC72959A5E36}" type="pres">
      <dgm:prSet presAssocID="{3B743151-1CA7-4B52-9214-6873663F35A0}" presName="parentText" presStyleLbl="node1" presStyleIdx="0" presStyleCnt="3" custScaleX="142976" custScaleY="164656" custLinFactNeighborX="3472" custLinFactNeighborY="49447">
        <dgm:presLayoutVars>
          <dgm:chMax val="0"/>
          <dgm:bulletEnabled val="1"/>
        </dgm:presLayoutVars>
      </dgm:prSet>
      <dgm:spPr/>
      <dgm:t>
        <a:bodyPr/>
        <a:lstStyle/>
        <a:p>
          <a:endParaRPr lang="en-US"/>
        </a:p>
      </dgm:t>
    </dgm:pt>
    <dgm:pt modelId="{F3C3B5EB-0B7E-463A-813D-C44EF524307A}" type="pres">
      <dgm:prSet presAssocID="{3B743151-1CA7-4B52-9214-6873663F35A0}" presName="negativeSpace" presStyleCnt="0"/>
      <dgm:spPr/>
    </dgm:pt>
    <dgm:pt modelId="{2F6A383A-CD70-4247-94FF-6246665A7EAC}" type="pres">
      <dgm:prSet presAssocID="{3B743151-1CA7-4B52-9214-6873663F35A0}" presName="childText" presStyleLbl="conFgAcc1" presStyleIdx="0" presStyleCnt="3" custLinFactNeighborX="37" custLinFactNeighborY="-71228">
        <dgm:presLayoutVars>
          <dgm:bulletEnabled val="1"/>
        </dgm:presLayoutVars>
      </dgm:prSet>
      <dgm:spPr/>
    </dgm:pt>
    <dgm:pt modelId="{863014C5-B125-4F09-AF43-4F060158CA13}" type="pres">
      <dgm:prSet presAssocID="{345D072C-10C5-4A2F-B8FA-A2D5FF5228BD}" presName="spaceBetweenRectangles" presStyleCnt="0"/>
      <dgm:spPr/>
    </dgm:pt>
    <dgm:pt modelId="{635B256C-F4F8-4A13-8C87-59C4AC9ABBEA}" type="pres">
      <dgm:prSet presAssocID="{1243558B-4818-46FF-8F67-562278B2E7E3}" presName="parentLin" presStyleCnt="0"/>
      <dgm:spPr/>
    </dgm:pt>
    <dgm:pt modelId="{76FC25A7-8C53-491E-89DE-309906D4B037}" type="pres">
      <dgm:prSet presAssocID="{1243558B-4818-46FF-8F67-562278B2E7E3}" presName="parentLeftMargin" presStyleLbl="node1" presStyleIdx="0" presStyleCnt="3"/>
      <dgm:spPr/>
      <dgm:t>
        <a:bodyPr/>
        <a:lstStyle/>
        <a:p>
          <a:endParaRPr lang="en-US"/>
        </a:p>
      </dgm:t>
    </dgm:pt>
    <dgm:pt modelId="{E0CF3F42-59AA-4A43-8C3A-72655EB0083E}" type="pres">
      <dgm:prSet presAssocID="{1243558B-4818-46FF-8F67-562278B2E7E3}" presName="parentText" presStyleLbl="node1" presStyleIdx="1" presStyleCnt="3" custScaleX="142358" custScaleY="149460" custLinFactNeighborX="3472" custLinFactNeighborY="35200">
        <dgm:presLayoutVars>
          <dgm:chMax val="0"/>
          <dgm:bulletEnabled val="1"/>
        </dgm:presLayoutVars>
      </dgm:prSet>
      <dgm:spPr/>
      <dgm:t>
        <a:bodyPr/>
        <a:lstStyle/>
        <a:p>
          <a:endParaRPr lang="en-US"/>
        </a:p>
      </dgm:t>
    </dgm:pt>
    <dgm:pt modelId="{1DAA0412-C8B7-46C7-8978-1F9F320AF79F}" type="pres">
      <dgm:prSet presAssocID="{1243558B-4818-46FF-8F67-562278B2E7E3}" presName="negativeSpace" presStyleCnt="0"/>
      <dgm:spPr/>
    </dgm:pt>
    <dgm:pt modelId="{5616C714-6DAD-4204-9FC0-921C4908D796}" type="pres">
      <dgm:prSet presAssocID="{1243558B-4818-46FF-8F67-562278B2E7E3}" presName="childText" presStyleLbl="conFgAcc1" presStyleIdx="1" presStyleCnt="3">
        <dgm:presLayoutVars>
          <dgm:bulletEnabled val="1"/>
        </dgm:presLayoutVars>
      </dgm:prSet>
      <dgm:spPr/>
    </dgm:pt>
    <dgm:pt modelId="{58107100-A282-4635-B4DC-0D9E84DA8D65}" type="pres">
      <dgm:prSet presAssocID="{0E001398-ADF0-4E27-BA31-DD4BCA025FA9}" presName="spaceBetweenRectangles" presStyleCnt="0"/>
      <dgm:spPr/>
    </dgm:pt>
    <dgm:pt modelId="{5928F082-AEC2-47AB-9916-B5EA1E20BA54}" type="pres">
      <dgm:prSet presAssocID="{DE07C2CF-16CF-492A-B4A5-EAE42EFE651A}" presName="parentLin" presStyleCnt="0"/>
      <dgm:spPr/>
    </dgm:pt>
    <dgm:pt modelId="{10D3A663-A3A4-4033-A1AD-B81AC495CDA8}" type="pres">
      <dgm:prSet presAssocID="{DE07C2CF-16CF-492A-B4A5-EAE42EFE651A}" presName="parentLeftMargin" presStyleLbl="node1" presStyleIdx="1" presStyleCnt="3"/>
      <dgm:spPr/>
      <dgm:t>
        <a:bodyPr/>
        <a:lstStyle/>
        <a:p>
          <a:endParaRPr lang="en-US"/>
        </a:p>
      </dgm:t>
    </dgm:pt>
    <dgm:pt modelId="{207DF3FC-EB2A-449A-81D7-D54DC6F221A3}" type="pres">
      <dgm:prSet presAssocID="{DE07C2CF-16CF-492A-B4A5-EAE42EFE651A}" presName="parentText" presStyleLbl="node1" presStyleIdx="2" presStyleCnt="3" custScaleX="136127" custScaleY="158667" custLinFactNeighborX="515" custLinFactNeighborY="33803">
        <dgm:presLayoutVars>
          <dgm:chMax val="0"/>
          <dgm:bulletEnabled val="1"/>
        </dgm:presLayoutVars>
      </dgm:prSet>
      <dgm:spPr/>
      <dgm:t>
        <a:bodyPr/>
        <a:lstStyle/>
        <a:p>
          <a:endParaRPr lang="en-US"/>
        </a:p>
      </dgm:t>
    </dgm:pt>
    <dgm:pt modelId="{AA4880E8-5ECD-479C-831D-262C55D58BEE}" type="pres">
      <dgm:prSet presAssocID="{DE07C2CF-16CF-492A-B4A5-EAE42EFE651A}" presName="negativeSpace" presStyleCnt="0"/>
      <dgm:spPr/>
    </dgm:pt>
    <dgm:pt modelId="{6BE03C6B-40DF-4406-AAA1-BE974383DE1A}" type="pres">
      <dgm:prSet presAssocID="{DE07C2CF-16CF-492A-B4A5-EAE42EFE651A}" presName="childText" presStyleLbl="conFgAcc1" presStyleIdx="2" presStyleCnt="3">
        <dgm:presLayoutVars>
          <dgm:bulletEnabled val="1"/>
        </dgm:presLayoutVars>
      </dgm:prSet>
      <dgm:spPr/>
    </dgm:pt>
  </dgm:ptLst>
  <dgm:cxnLst>
    <dgm:cxn modelId="{AD3B1DE6-D2E5-4839-8B53-91FF2A1DA795}" type="presOf" srcId="{1243558B-4818-46FF-8F67-562278B2E7E3}" destId="{E0CF3F42-59AA-4A43-8C3A-72655EB0083E}" srcOrd="1" destOrd="0" presId="urn:microsoft.com/office/officeart/2005/8/layout/list1"/>
    <dgm:cxn modelId="{1CB5A99C-0111-488B-94D4-217A18571C8D}" type="presOf" srcId="{1243558B-4818-46FF-8F67-562278B2E7E3}" destId="{76FC25A7-8C53-491E-89DE-309906D4B037}" srcOrd="0" destOrd="0" presId="urn:microsoft.com/office/officeart/2005/8/layout/list1"/>
    <dgm:cxn modelId="{8108C6B0-AF98-41E8-A26F-C90BB41D087C}" srcId="{8424FF95-B28E-44BC-83B5-D649BDDB802D}" destId="{3B743151-1CA7-4B52-9214-6873663F35A0}" srcOrd="0" destOrd="0" parTransId="{5E6930D6-19BC-45DD-8659-876668FCCDB2}" sibTransId="{345D072C-10C5-4A2F-B8FA-A2D5FF5228BD}"/>
    <dgm:cxn modelId="{A5291E73-F285-4EB6-A45F-A3AB0AA675BA}" type="presOf" srcId="{DE07C2CF-16CF-492A-B4A5-EAE42EFE651A}" destId="{207DF3FC-EB2A-449A-81D7-D54DC6F221A3}" srcOrd="1" destOrd="0" presId="urn:microsoft.com/office/officeart/2005/8/layout/list1"/>
    <dgm:cxn modelId="{97318FB5-EB54-48DD-AC0C-FC486F7E8E2C}" srcId="{8424FF95-B28E-44BC-83B5-D649BDDB802D}" destId="{DE07C2CF-16CF-492A-B4A5-EAE42EFE651A}" srcOrd="2" destOrd="0" parTransId="{36B30738-FC71-4809-A63C-62670BB11912}" sibTransId="{6CA8015C-B499-4F2A-93FE-BA1E7E1DDAFA}"/>
    <dgm:cxn modelId="{4786EBCD-097C-43A0-9347-BEF58366FDD7}" type="presOf" srcId="{8424FF95-B28E-44BC-83B5-D649BDDB802D}" destId="{EEA4D26A-0493-4F1A-A7A2-E542DCDC24D1}" srcOrd="0" destOrd="0" presId="urn:microsoft.com/office/officeart/2005/8/layout/list1"/>
    <dgm:cxn modelId="{0F4E11BE-1CC0-4060-870B-D63788A89CDC}" type="presOf" srcId="{3B743151-1CA7-4B52-9214-6873663F35A0}" destId="{0207FFCF-2AE3-4780-9742-7F500C1C43F0}" srcOrd="0" destOrd="0" presId="urn:microsoft.com/office/officeart/2005/8/layout/list1"/>
    <dgm:cxn modelId="{E3F49762-DDAF-49F8-8DC9-D3F3472C7B41}" type="presOf" srcId="{3B743151-1CA7-4B52-9214-6873663F35A0}" destId="{C8112527-5138-4F98-8B58-AC72959A5E36}" srcOrd="1" destOrd="0" presId="urn:microsoft.com/office/officeart/2005/8/layout/list1"/>
    <dgm:cxn modelId="{E169C485-81AE-4D80-8BD2-610D7BE8C7DD}" type="presOf" srcId="{DE07C2CF-16CF-492A-B4A5-EAE42EFE651A}" destId="{10D3A663-A3A4-4033-A1AD-B81AC495CDA8}" srcOrd="0" destOrd="0" presId="urn:microsoft.com/office/officeart/2005/8/layout/list1"/>
    <dgm:cxn modelId="{3B7BFC65-A898-44B6-99A6-082023B1483C}" srcId="{8424FF95-B28E-44BC-83B5-D649BDDB802D}" destId="{1243558B-4818-46FF-8F67-562278B2E7E3}" srcOrd="1" destOrd="0" parTransId="{423A951B-0957-48AB-93D6-0363192859D9}" sibTransId="{0E001398-ADF0-4E27-BA31-DD4BCA025FA9}"/>
    <dgm:cxn modelId="{735527AD-E481-42E9-AA59-B1459BE1655C}" type="presParOf" srcId="{EEA4D26A-0493-4F1A-A7A2-E542DCDC24D1}" destId="{15DB97BE-CA42-4FFF-82F0-10B34348E2A9}" srcOrd="0" destOrd="0" presId="urn:microsoft.com/office/officeart/2005/8/layout/list1"/>
    <dgm:cxn modelId="{2CECD37C-50AC-42C3-BCE2-757320917FF4}" type="presParOf" srcId="{15DB97BE-CA42-4FFF-82F0-10B34348E2A9}" destId="{0207FFCF-2AE3-4780-9742-7F500C1C43F0}" srcOrd="0" destOrd="0" presId="urn:microsoft.com/office/officeart/2005/8/layout/list1"/>
    <dgm:cxn modelId="{3FD9E2EB-6C07-4772-AEE2-020E4705755D}" type="presParOf" srcId="{15DB97BE-CA42-4FFF-82F0-10B34348E2A9}" destId="{C8112527-5138-4F98-8B58-AC72959A5E36}" srcOrd="1" destOrd="0" presId="urn:microsoft.com/office/officeart/2005/8/layout/list1"/>
    <dgm:cxn modelId="{3E6D569F-BAAD-434B-8705-8BDA3622FD66}" type="presParOf" srcId="{EEA4D26A-0493-4F1A-A7A2-E542DCDC24D1}" destId="{F3C3B5EB-0B7E-463A-813D-C44EF524307A}" srcOrd="1" destOrd="0" presId="urn:microsoft.com/office/officeart/2005/8/layout/list1"/>
    <dgm:cxn modelId="{C5C9D478-9475-478E-B820-82DABC500D9E}" type="presParOf" srcId="{EEA4D26A-0493-4F1A-A7A2-E542DCDC24D1}" destId="{2F6A383A-CD70-4247-94FF-6246665A7EAC}" srcOrd="2" destOrd="0" presId="urn:microsoft.com/office/officeart/2005/8/layout/list1"/>
    <dgm:cxn modelId="{0CFAC860-B6B8-40C3-BEC3-BAD85D8A27C4}" type="presParOf" srcId="{EEA4D26A-0493-4F1A-A7A2-E542DCDC24D1}" destId="{863014C5-B125-4F09-AF43-4F060158CA13}" srcOrd="3" destOrd="0" presId="urn:microsoft.com/office/officeart/2005/8/layout/list1"/>
    <dgm:cxn modelId="{BEC85E4B-1289-492B-85CD-CD87383F5343}" type="presParOf" srcId="{EEA4D26A-0493-4F1A-A7A2-E542DCDC24D1}" destId="{635B256C-F4F8-4A13-8C87-59C4AC9ABBEA}" srcOrd="4" destOrd="0" presId="urn:microsoft.com/office/officeart/2005/8/layout/list1"/>
    <dgm:cxn modelId="{5C1151DD-D4A5-4510-B8A9-13F95F5FB2FE}" type="presParOf" srcId="{635B256C-F4F8-4A13-8C87-59C4AC9ABBEA}" destId="{76FC25A7-8C53-491E-89DE-309906D4B037}" srcOrd="0" destOrd="0" presId="urn:microsoft.com/office/officeart/2005/8/layout/list1"/>
    <dgm:cxn modelId="{25E0C680-D173-4672-81ED-337EF56861C6}" type="presParOf" srcId="{635B256C-F4F8-4A13-8C87-59C4AC9ABBEA}" destId="{E0CF3F42-59AA-4A43-8C3A-72655EB0083E}" srcOrd="1" destOrd="0" presId="urn:microsoft.com/office/officeart/2005/8/layout/list1"/>
    <dgm:cxn modelId="{F7CC4F44-516B-433B-A376-72488AC10494}" type="presParOf" srcId="{EEA4D26A-0493-4F1A-A7A2-E542DCDC24D1}" destId="{1DAA0412-C8B7-46C7-8978-1F9F320AF79F}" srcOrd="5" destOrd="0" presId="urn:microsoft.com/office/officeart/2005/8/layout/list1"/>
    <dgm:cxn modelId="{33D6E51D-15A0-4AFD-9953-8396C7A99505}" type="presParOf" srcId="{EEA4D26A-0493-4F1A-A7A2-E542DCDC24D1}" destId="{5616C714-6DAD-4204-9FC0-921C4908D796}" srcOrd="6" destOrd="0" presId="urn:microsoft.com/office/officeart/2005/8/layout/list1"/>
    <dgm:cxn modelId="{F70FC027-D034-4A35-8890-78169E964DBA}" type="presParOf" srcId="{EEA4D26A-0493-4F1A-A7A2-E542DCDC24D1}" destId="{58107100-A282-4635-B4DC-0D9E84DA8D65}" srcOrd="7" destOrd="0" presId="urn:microsoft.com/office/officeart/2005/8/layout/list1"/>
    <dgm:cxn modelId="{C480F370-3A5E-4D38-9BA8-4A73AD95C4C0}" type="presParOf" srcId="{EEA4D26A-0493-4F1A-A7A2-E542DCDC24D1}" destId="{5928F082-AEC2-47AB-9916-B5EA1E20BA54}" srcOrd="8" destOrd="0" presId="urn:microsoft.com/office/officeart/2005/8/layout/list1"/>
    <dgm:cxn modelId="{A819F1F1-592B-4227-9B1A-47D36F3C9388}" type="presParOf" srcId="{5928F082-AEC2-47AB-9916-B5EA1E20BA54}" destId="{10D3A663-A3A4-4033-A1AD-B81AC495CDA8}" srcOrd="0" destOrd="0" presId="urn:microsoft.com/office/officeart/2005/8/layout/list1"/>
    <dgm:cxn modelId="{4ADEBACD-66B6-442E-A134-EC9F682CB2A2}" type="presParOf" srcId="{5928F082-AEC2-47AB-9916-B5EA1E20BA54}" destId="{207DF3FC-EB2A-449A-81D7-D54DC6F221A3}" srcOrd="1" destOrd="0" presId="urn:microsoft.com/office/officeart/2005/8/layout/list1"/>
    <dgm:cxn modelId="{67E3EE1C-D5EE-484F-87FF-56BE01941D0A}" type="presParOf" srcId="{EEA4D26A-0493-4F1A-A7A2-E542DCDC24D1}" destId="{AA4880E8-5ECD-479C-831D-262C55D58BEE}" srcOrd="9" destOrd="0" presId="urn:microsoft.com/office/officeart/2005/8/layout/list1"/>
    <dgm:cxn modelId="{4D252B40-9982-47D1-9167-5FB0D3939038}" type="presParOf" srcId="{EEA4D26A-0493-4F1A-A7A2-E542DCDC24D1}" destId="{6BE03C6B-40DF-4406-AAA1-BE974383DE1A}" srcOrd="10" destOrd="0" presId="urn:microsoft.com/office/officeart/2005/8/layout/list1"/>
  </dgm:cxnLst>
  <dgm:bg/>
  <dgm:whole/>
</dgm:dataModel>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BCC17F-000F-45B8-B539-EB705EF13C3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BCC17F-000F-45B8-B539-EB705EF13C3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BCC17F-000F-45B8-B539-EB705EF13C3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BCC17F-000F-45B8-B539-EB705EF13C3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BCC17F-000F-45B8-B539-EB705EF13C3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BCC17F-000F-45B8-B539-EB705EF13C3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BCC17F-000F-45B8-B539-EB705EF13C3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BCC17F-000F-45B8-B539-EB705EF13C3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BCC17F-000F-45B8-B539-EB705EF13C3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BCC17F-000F-45B8-B539-EB705EF13C3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BCC17F-000F-45B8-B539-EB705EF13C3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69C87E-4F5C-4D3C-B22F-2129A31CB15F}" type="datetimeFigureOut">
              <a:rPr lang="en-US" smtClean="0"/>
              <a:pPr/>
              <a:t>28/09/2024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BCC17F-000F-45B8-B539-EB705EF13C3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Wave 5"/>
          <p:cNvSpPr/>
          <p:nvPr/>
        </p:nvSpPr>
        <p:spPr>
          <a:xfrm rot="20746492">
            <a:off x="241058" y="679065"/>
            <a:ext cx="3962400" cy="595824"/>
          </a:xfrm>
          <a:prstGeom prst="wave">
            <a:avLst>
              <a:gd name="adj1" fmla="val 20000"/>
              <a:gd name="adj2" fmla="val -1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304800" y="304800"/>
            <a:ext cx="8534400" cy="62484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chemeClr val="tx1"/>
                </a:solidFill>
              </a:ln>
            </a:endParaRPr>
          </a:p>
        </p:txBody>
      </p:sp>
      <p:sp>
        <p:nvSpPr>
          <p:cNvPr id="4" name="TextBox 3"/>
          <p:cNvSpPr txBox="1"/>
          <p:nvPr/>
        </p:nvSpPr>
        <p:spPr>
          <a:xfrm>
            <a:off x="457200" y="1295400"/>
            <a:ext cx="8305800" cy="1015663"/>
          </a:xfrm>
          <a:prstGeom prst="rect">
            <a:avLst/>
          </a:prstGeom>
          <a:noFill/>
        </p:spPr>
        <p:txBody>
          <a:bodyPr wrap="square" rtlCol="0">
            <a:spAutoFit/>
          </a:bodyPr>
          <a:lstStyle/>
          <a:p>
            <a:pPr algn="ctr"/>
            <a:r>
              <a:rPr lang="en-US" sz="2000" b="1" dirty="0" smtClean="0">
                <a:latin typeface="Times New Roman" pitchFamily="18" charset="0"/>
                <a:cs typeface="Times New Roman" pitchFamily="18" charset="0"/>
              </a:rPr>
              <a:t>“Effect of Educational Intervention Strategies to Develop Reading Skills among  Lower Primary Students with Dyslexia in 10 Schools of </a:t>
            </a:r>
            <a:r>
              <a:rPr lang="en-US" sz="2000" b="1" dirty="0" err="1" smtClean="0">
                <a:latin typeface="Times New Roman" pitchFamily="18" charset="0"/>
                <a:cs typeface="Times New Roman" pitchFamily="18" charset="0"/>
              </a:rPr>
              <a:t>Papumpare</a:t>
            </a:r>
            <a:r>
              <a:rPr lang="en-US" sz="2000" b="1" dirty="0" smtClean="0">
                <a:latin typeface="Times New Roman" pitchFamily="18" charset="0"/>
                <a:cs typeface="Times New Roman" pitchFamily="18" charset="0"/>
              </a:rPr>
              <a:t> District, Arunachal Pradesh”</a:t>
            </a:r>
            <a:endParaRPr lang="en-US" sz="2000" dirty="0">
              <a:latin typeface="Times New Roman" pitchFamily="18" charset="0"/>
              <a:cs typeface="Times New Roman" pitchFamily="18" charset="0"/>
            </a:endParaRPr>
          </a:p>
        </p:txBody>
      </p:sp>
      <p:sp>
        <p:nvSpPr>
          <p:cNvPr id="7" name="TextBox 6"/>
          <p:cNvSpPr txBox="1"/>
          <p:nvPr/>
        </p:nvSpPr>
        <p:spPr>
          <a:xfrm>
            <a:off x="457200" y="4521875"/>
            <a:ext cx="8305800" cy="2031325"/>
          </a:xfrm>
          <a:prstGeom prst="rect">
            <a:avLst/>
          </a:prstGeom>
          <a:noFill/>
        </p:spPr>
        <p:txBody>
          <a:bodyPr wrap="square" rtlCol="0">
            <a:spAutoFit/>
          </a:bodyPr>
          <a:lstStyle/>
          <a:p>
            <a:r>
              <a:rPr lang="en-US" b="1" dirty="0"/>
              <a:t> </a:t>
            </a:r>
            <a:endParaRPr lang="en-US" dirty="0"/>
          </a:p>
          <a:p>
            <a:r>
              <a:rPr lang="en-US" b="1" dirty="0" smtClean="0">
                <a:latin typeface="Times New Roman" pitchFamily="18" charset="0"/>
                <a:cs typeface="Times New Roman" pitchFamily="18" charset="0"/>
              </a:rPr>
              <a:t>Researcher</a:t>
            </a:r>
            <a:r>
              <a:rPr lang="en-US" b="1" dirty="0">
                <a:latin typeface="Times New Roman" pitchFamily="18" charset="0"/>
                <a:cs typeface="Times New Roman" pitchFamily="18" charset="0"/>
              </a:rPr>
              <a:t>	  			         </a:t>
            </a:r>
            <a:r>
              <a:rPr lang="en-US" b="1" dirty="0" smtClean="0">
                <a:latin typeface="Times New Roman" pitchFamily="18" charset="0"/>
                <a:cs typeface="Times New Roman" pitchFamily="18" charset="0"/>
              </a:rPr>
              <a:t>  		  Co- Researcher</a:t>
            </a:r>
            <a:endParaRPr lang="en-US" dirty="0">
              <a:latin typeface="Times New Roman" pitchFamily="18" charset="0"/>
              <a:cs typeface="Times New Roman" pitchFamily="18" charset="0"/>
            </a:endParaRPr>
          </a:p>
          <a:p>
            <a:r>
              <a:rPr lang="en-US" b="1" dirty="0" err="1" smtClean="0">
                <a:latin typeface="Times New Roman" pitchFamily="18" charset="0"/>
                <a:cs typeface="Times New Roman" pitchFamily="18" charset="0"/>
              </a:rPr>
              <a:t>Apurva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Amit</a:t>
            </a:r>
            <a:r>
              <a:rPr lang="en-US" b="1" dirty="0" smtClean="0">
                <a:latin typeface="Times New Roman" pitchFamily="18" charset="0"/>
                <a:cs typeface="Times New Roman" pitchFamily="18" charset="0"/>
              </a:rPr>
              <a:t> Desai                                                            		     </a:t>
            </a:r>
            <a:r>
              <a:rPr lang="en-US" b="1" dirty="0" err="1" smtClean="0">
                <a:latin typeface="Times New Roman" pitchFamily="18" charset="0"/>
                <a:cs typeface="Times New Roman" pitchFamily="18" charset="0"/>
              </a:rPr>
              <a:t>Manjul</a:t>
            </a:r>
            <a:r>
              <a:rPr lang="en-US" b="1" dirty="0" smtClean="0">
                <a:latin typeface="Times New Roman" pitchFamily="18" charset="0"/>
                <a:cs typeface="Times New Roman" pitchFamily="18" charset="0"/>
              </a:rPr>
              <a:t> Borah</a:t>
            </a:r>
            <a:endParaRPr lang="en-US" b="1" dirty="0">
              <a:latin typeface="Times New Roman" pitchFamily="18" charset="0"/>
              <a:cs typeface="Times New Roman" pitchFamily="18" charset="0"/>
            </a:endParaRPr>
          </a:p>
          <a:p>
            <a:r>
              <a:rPr lang="en-US" b="1" dirty="0" smtClean="0">
                <a:latin typeface="Times New Roman" pitchFamily="18" charset="0"/>
                <a:cs typeface="Times New Roman" pitchFamily="18" charset="0"/>
              </a:rPr>
              <a:t>Assistant Professor				            Assistant Professor</a:t>
            </a:r>
          </a:p>
          <a:p>
            <a:r>
              <a:rPr lang="en-US" b="1" dirty="0" smtClean="0">
                <a:latin typeface="Times New Roman" pitchFamily="18" charset="0"/>
                <a:cs typeface="Times New Roman" pitchFamily="18" charset="0"/>
              </a:rPr>
              <a:t>Dept. of Special Education				Dept. of Special Education</a:t>
            </a:r>
          </a:p>
          <a:p>
            <a:r>
              <a:rPr lang="en-US" b="1" dirty="0" smtClean="0">
                <a:latin typeface="Times New Roman" pitchFamily="18" charset="0"/>
                <a:cs typeface="Times New Roman" pitchFamily="18" charset="0"/>
              </a:rPr>
              <a:t>Vision Institute of Applied Studies, Faridabad          Himalayan </a:t>
            </a:r>
            <a:r>
              <a:rPr lang="en-US" b="1" dirty="0" err="1" smtClean="0">
                <a:latin typeface="Times New Roman" pitchFamily="18" charset="0"/>
                <a:cs typeface="Times New Roman" pitchFamily="18" charset="0"/>
              </a:rPr>
              <a:t>University,Itanagar</a:t>
            </a:r>
            <a:endParaRPr lang="en-US" dirty="0">
              <a:latin typeface="Times New Roman" pitchFamily="18" charset="0"/>
              <a:cs typeface="Times New Roman" pitchFamily="18" charset="0"/>
            </a:endParaRPr>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609600"/>
            <a:ext cx="8153400" cy="4708981"/>
          </a:xfrm>
          <a:prstGeom prst="rect">
            <a:avLst/>
          </a:prstGeom>
          <a:noFill/>
        </p:spPr>
        <p:txBody>
          <a:bodyPr wrap="square" rtlCol="0">
            <a:spAutoFit/>
          </a:bodyPr>
          <a:lstStyle/>
          <a:p>
            <a:pPr>
              <a:buFont typeface="Wingdings" pitchFamily="2" charset="2"/>
              <a:buChar char="v"/>
            </a:pPr>
            <a:r>
              <a:rPr lang="en-US" sz="2000" b="1" dirty="0" smtClean="0">
                <a:latin typeface="Times New Roman" pitchFamily="18" charset="0"/>
                <a:cs typeface="Times New Roman" pitchFamily="18" charset="0"/>
              </a:rPr>
              <a:t>INTRODUCTION:</a:t>
            </a:r>
          </a:p>
          <a:p>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In today’s world, reading and writing skills are more important than ever for academic success, personal growth, and future opportunities. However, for children with learning disabilities like dyslexia, acquiring these crucial skills can be particularly challenging. Dyslexia, which affects a child's ability to read, write, and spell, often leads to ongoing struggles in school. Recognizing dyslexia early and providing targeted interventions are key to supporting these students, especially in their early years of education.</a:t>
            </a:r>
          </a:p>
          <a:p>
            <a:pPr algn="just"/>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This research investigates the effectiveness of targeted interventions for improving reading skills in lower primary students with dyslexia across 10 schools in the </a:t>
            </a:r>
            <a:r>
              <a:rPr lang="en-US" sz="2000" dirty="0" err="1" smtClean="0">
                <a:latin typeface="Times New Roman" pitchFamily="18" charset="0"/>
                <a:cs typeface="Times New Roman" pitchFamily="18" charset="0"/>
              </a:rPr>
              <a:t>Papumpare</a:t>
            </a:r>
            <a:r>
              <a:rPr lang="en-US" sz="2000" dirty="0" smtClean="0">
                <a:latin typeface="Times New Roman" pitchFamily="18" charset="0"/>
                <a:cs typeface="Times New Roman" pitchFamily="18" charset="0"/>
              </a:rPr>
              <a:t> District. It focuses on research-backed strategies to assess student progress and gather insights from teachers about the challenges they face in implementing these methods.</a:t>
            </a:r>
          </a:p>
        </p:txBody>
      </p:sp>
      <p:sp>
        <p:nvSpPr>
          <p:cNvPr id="6" name="Rectangle 5"/>
          <p:cNvSpPr/>
          <p:nvPr/>
        </p:nvSpPr>
        <p:spPr>
          <a:xfrm>
            <a:off x="304800" y="381000"/>
            <a:ext cx="8534400" cy="6172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381000"/>
            <a:ext cx="8534400" cy="6172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457200" y="533400"/>
            <a:ext cx="8153400" cy="5355312"/>
          </a:xfrm>
          <a:prstGeom prst="rect">
            <a:avLst/>
          </a:prstGeom>
          <a:noFill/>
        </p:spPr>
        <p:txBody>
          <a:bodyPr wrap="square" rtlCol="0">
            <a:spAutoFit/>
          </a:bodyPr>
          <a:lstStyle/>
          <a:p>
            <a:pPr lvl="0" algn="just"/>
            <a:endParaRPr lang="en-US" dirty="0" smtClean="0">
              <a:latin typeface="Times New Roman" pitchFamily="18" charset="0"/>
              <a:cs typeface="Times New Roman" pitchFamily="18" charset="0"/>
            </a:endParaRPr>
          </a:p>
          <a:p>
            <a:pPr lvl="0" algn="just">
              <a:buFont typeface="Wingdings" pitchFamily="2" charset="2"/>
              <a:buChar char="v"/>
            </a:pPr>
            <a:r>
              <a:rPr lang="en-US" b="1" dirty="0" smtClean="0">
                <a:latin typeface="Times New Roman" pitchFamily="18" charset="0"/>
                <a:cs typeface="Times New Roman" pitchFamily="18" charset="0"/>
              </a:rPr>
              <a:t>REVIEW OF THE RELATED LITERATURE-</a:t>
            </a:r>
          </a:p>
          <a:p>
            <a:pPr lvl="0" algn="just"/>
            <a:endParaRPr lang="en-US" b="1" dirty="0" smtClean="0">
              <a:latin typeface="Times New Roman" pitchFamily="18" charset="0"/>
              <a:cs typeface="Times New Roman" pitchFamily="18" charset="0"/>
            </a:endParaRPr>
          </a:p>
          <a:p>
            <a:pPr algn="just"/>
            <a:r>
              <a:rPr lang="en-US" b="1" dirty="0" smtClean="0">
                <a:latin typeface="Times New Roman" pitchFamily="18" charset="0"/>
                <a:cs typeface="Times New Roman" pitchFamily="18" charset="0"/>
              </a:rPr>
              <a:t>Bhatia, M., &amp; Sharma, R. (2017). </a:t>
            </a:r>
            <a:r>
              <a:rPr lang="en-US" dirty="0" smtClean="0">
                <a:latin typeface="Times New Roman" pitchFamily="18" charset="0"/>
                <a:cs typeface="Times New Roman" pitchFamily="18" charset="0"/>
              </a:rPr>
              <a:t>investigated the effectiveness of multi-sensory approaches in teaching students with dyslexia in Indian schools. Using a quasi-experimental design, the researchers selected a sample of 60 students diagnosed with dyslexia from two schools in Delhi. The intervention included multi-sensory teaching techniques. Results indicated a significant improvement in reading skills, with participants.</a:t>
            </a:r>
          </a:p>
          <a:p>
            <a:pPr algn="just"/>
            <a:endParaRPr lang="en-US" dirty="0" smtClean="0">
              <a:latin typeface="Times New Roman" pitchFamily="18" charset="0"/>
              <a:cs typeface="Times New Roman" pitchFamily="18" charset="0"/>
            </a:endParaRPr>
          </a:p>
          <a:p>
            <a:pPr algn="just"/>
            <a:r>
              <a:rPr lang="en-US" b="1" dirty="0" err="1" smtClean="0">
                <a:latin typeface="Times New Roman" pitchFamily="18" charset="0"/>
                <a:cs typeface="Times New Roman" pitchFamily="18" charset="0"/>
              </a:rPr>
              <a:t>Srinivasan</a:t>
            </a:r>
            <a:r>
              <a:rPr lang="en-US" b="1" dirty="0" smtClean="0">
                <a:latin typeface="Times New Roman" pitchFamily="18" charset="0"/>
                <a:cs typeface="Times New Roman" pitchFamily="18" charset="0"/>
              </a:rPr>
              <a:t>, R., &amp;</a:t>
            </a:r>
            <a:r>
              <a:rPr lang="en-US" b="1" dirty="0" err="1" smtClean="0">
                <a:latin typeface="Times New Roman" pitchFamily="18" charset="0"/>
                <a:cs typeface="Times New Roman" pitchFamily="18" charset="0"/>
              </a:rPr>
              <a:t>Raghavan</a:t>
            </a:r>
            <a:r>
              <a:rPr lang="en-US" b="1" dirty="0" smtClean="0">
                <a:latin typeface="Times New Roman" pitchFamily="18" charset="0"/>
                <a:cs typeface="Times New Roman" pitchFamily="18" charset="0"/>
              </a:rPr>
              <a:t>, S. (2019). </a:t>
            </a:r>
            <a:r>
              <a:rPr lang="en-US" dirty="0" smtClean="0">
                <a:latin typeface="Times New Roman" pitchFamily="18" charset="0"/>
                <a:cs typeface="Times New Roman" pitchFamily="18" charset="0"/>
              </a:rPr>
              <a:t>focused on the impact of educational interventions on the reading skills of children with dyslexia in Tamil Nadu, India. The study utilized a pre-test and post-test design involving 40 lower primary students diagnosed with dyslexia across five schools. The intervention consisted of phonics-based instruction combined with visual aids over three months. The findings revealed a marked improvement in reading fluency and accuracy, suggesting that structured educational interventions can effectively support dyslexic students in India.</a:t>
            </a:r>
          </a:p>
          <a:p>
            <a:pPr lvl="0" algn="just"/>
            <a:endParaRPr lang="en-US" b="1" dirty="0" smtClean="0">
              <a:latin typeface="Times New Roman" pitchFamily="18" charset="0"/>
              <a:cs typeface="Times New Roman" pitchFamily="18" charset="0"/>
            </a:endParaRP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381000"/>
            <a:ext cx="8534400" cy="6172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09600" y="609600"/>
            <a:ext cx="8001000" cy="4801314"/>
          </a:xfrm>
          <a:prstGeom prst="rect">
            <a:avLst/>
          </a:prstGeom>
          <a:noFill/>
        </p:spPr>
        <p:txBody>
          <a:bodyPr wrap="square" rtlCol="0">
            <a:spAutoFit/>
          </a:bodyPr>
          <a:lstStyle/>
          <a:p>
            <a:pPr algn="just"/>
            <a:endParaRPr lang="en-US" b="1" dirty="0" smtClean="0">
              <a:latin typeface="Times New Roman" pitchFamily="18" charset="0"/>
              <a:cs typeface="Times New Roman" pitchFamily="18" charset="0"/>
            </a:endParaRPr>
          </a:p>
          <a:p>
            <a:pPr algn="just"/>
            <a:r>
              <a:rPr lang="en-US" b="1" dirty="0" err="1" smtClean="0">
                <a:latin typeface="Times New Roman" pitchFamily="18" charset="0"/>
                <a:cs typeface="Times New Roman" pitchFamily="18" charset="0"/>
              </a:rPr>
              <a:t>Pillai</a:t>
            </a:r>
            <a:r>
              <a:rPr lang="en-US" b="1" dirty="0" smtClean="0">
                <a:latin typeface="Times New Roman" pitchFamily="18" charset="0"/>
                <a:cs typeface="Times New Roman" pitchFamily="18" charset="0"/>
              </a:rPr>
              <a:t>, V., &amp;</a:t>
            </a:r>
            <a:r>
              <a:rPr lang="en-US" b="1" dirty="0" err="1" smtClean="0">
                <a:latin typeface="Times New Roman" pitchFamily="18" charset="0"/>
                <a:cs typeface="Times New Roman" pitchFamily="18" charset="0"/>
              </a:rPr>
              <a:t>Karthikeyan</a:t>
            </a:r>
            <a:r>
              <a:rPr lang="en-US" b="1" dirty="0" smtClean="0">
                <a:latin typeface="Times New Roman" pitchFamily="18" charset="0"/>
                <a:cs typeface="Times New Roman" pitchFamily="18" charset="0"/>
              </a:rPr>
              <a:t>, S. (2021). </a:t>
            </a:r>
            <a:r>
              <a:rPr lang="en-US" dirty="0" smtClean="0">
                <a:latin typeface="Times New Roman" pitchFamily="18" charset="0"/>
                <a:cs typeface="Times New Roman" pitchFamily="18" charset="0"/>
              </a:rPr>
              <a:t>examined the role of teacher training in implementing intervention strategies for dyslexic students in Kerala, India. The researchers conducted a mixed-methods study with a sample size of 50 teachers and 100 students from various schools. The results demonstrated that teachers trained in specialized intervention strategies significantly improved their students' reading skills, indicating the critical importance of teacher preparedness in facilitating effective educational support for dyslexic learners. </a:t>
            </a:r>
          </a:p>
          <a:p>
            <a:pPr algn="just"/>
            <a:endParaRPr lang="en-US" dirty="0" smtClean="0">
              <a:latin typeface="Times New Roman" pitchFamily="18" charset="0"/>
              <a:cs typeface="Times New Roman" pitchFamily="18" charset="0"/>
            </a:endParaRPr>
          </a:p>
          <a:p>
            <a:pPr algn="just"/>
            <a:r>
              <a:rPr lang="en-US" b="1" dirty="0" err="1" smtClean="0">
                <a:latin typeface="Times New Roman" pitchFamily="18" charset="0"/>
                <a:cs typeface="Times New Roman" pitchFamily="18" charset="0"/>
              </a:rPr>
              <a:t>Torgesen</a:t>
            </a:r>
            <a:r>
              <a:rPr lang="en-US" b="1" dirty="0" smtClean="0">
                <a:latin typeface="Times New Roman" pitchFamily="18" charset="0"/>
                <a:cs typeface="Times New Roman" pitchFamily="18" charset="0"/>
              </a:rPr>
              <a:t>, J. K. (2004). </a:t>
            </a:r>
            <a:r>
              <a:rPr lang="en-US" dirty="0" smtClean="0">
                <a:latin typeface="Times New Roman" pitchFamily="18" charset="0"/>
                <a:cs typeface="Times New Roman" pitchFamily="18" charset="0"/>
              </a:rPr>
              <a:t>reviewed various studies focused on reading interventions for children with dyslexia. The research involved a systematic review methodology, analyzing data from numerous studies with sample sizes ranging from 20 to 100 dyslexic students across different settings. The findings indicated that systematic, intensive instructional strategies, particularly those incorporating multisensory approaches, significantly enhance reading proficiency in young children with dyslexia, underscoring the need for early intervention.</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304800"/>
            <a:ext cx="8534400" cy="6248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533400" y="609600"/>
            <a:ext cx="8153400" cy="6940361"/>
          </a:xfrm>
          <a:prstGeom prst="rect">
            <a:avLst/>
          </a:prstGeom>
          <a:noFill/>
        </p:spPr>
        <p:txBody>
          <a:bodyPr wrap="square" rtlCol="0">
            <a:spAutoFit/>
          </a:bodyPr>
          <a:lstStyle/>
          <a:p>
            <a:pPr>
              <a:buFont typeface="Wingdings" pitchFamily="2" charset="2"/>
              <a:buChar char="v"/>
            </a:pPr>
            <a:r>
              <a:rPr lang="en-US" b="1" dirty="0" smtClean="0">
                <a:latin typeface="Times New Roman" pitchFamily="18" charset="0"/>
                <a:cs typeface="Times New Roman" pitchFamily="18" charset="0"/>
              </a:rPr>
              <a:t>OBJECTIVES OF THE STUDY-</a:t>
            </a:r>
          </a:p>
          <a:p>
            <a:endParaRPr lang="en-US" sz="700" dirty="0" smtClean="0">
              <a:latin typeface="Times New Roman" pitchFamily="18" charset="0"/>
              <a:cs typeface="Times New Roman" pitchFamily="18" charset="0"/>
            </a:endParaRPr>
          </a:p>
          <a:p>
            <a:pPr lvl="0" algn="just">
              <a:buFont typeface="Arial" pitchFamily="34" charset="0"/>
              <a:buChar char="•"/>
            </a:pPr>
            <a:r>
              <a:rPr lang="en-US" dirty="0" smtClean="0">
                <a:latin typeface="Times New Roman" pitchFamily="18" charset="0"/>
                <a:cs typeface="Times New Roman" pitchFamily="18" charset="0"/>
              </a:rPr>
              <a:t>To examine the effect of educational intervention strategies on the development of </a:t>
            </a:r>
          </a:p>
          <a:p>
            <a:pPr lvl="0" algn="just"/>
            <a:r>
              <a:rPr lang="en-US" dirty="0" smtClean="0">
                <a:latin typeface="Times New Roman" pitchFamily="18" charset="0"/>
                <a:cs typeface="Times New Roman" pitchFamily="18" charset="0"/>
              </a:rPr>
              <a:t>	reading skills in children with dyslexia.</a:t>
            </a:r>
          </a:p>
          <a:p>
            <a:pPr lvl="0" algn="just">
              <a:buFont typeface="Arial" pitchFamily="34" charset="0"/>
              <a:buChar char="•"/>
            </a:pPr>
            <a:r>
              <a:rPr lang="en-US" dirty="0" smtClean="0">
                <a:latin typeface="Times New Roman" pitchFamily="18" charset="0"/>
                <a:cs typeface="Times New Roman" pitchFamily="18" charset="0"/>
              </a:rPr>
              <a:t>To assess the improvement in reading skills among students with dyslexia who </a:t>
            </a:r>
          </a:p>
          <a:p>
            <a:pPr lvl="0" algn="just"/>
            <a:r>
              <a:rPr lang="en-US" dirty="0" smtClean="0">
                <a:latin typeface="Times New Roman" pitchFamily="18" charset="0"/>
                <a:cs typeface="Times New Roman" pitchFamily="18" charset="0"/>
              </a:rPr>
              <a:t>	received the intervention strategies.</a:t>
            </a:r>
          </a:p>
          <a:p>
            <a:pPr lvl="0" algn="just">
              <a:buFont typeface="Arial" pitchFamily="34" charset="0"/>
              <a:buChar char="•"/>
            </a:pPr>
            <a:r>
              <a:rPr lang="en-US" dirty="0" smtClean="0">
                <a:latin typeface="Times New Roman" pitchFamily="18" charset="0"/>
                <a:cs typeface="Times New Roman" pitchFamily="18" charset="0"/>
              </a:rPr>
              <a:t>To explore the experiences of teachers in using educational intervention strategies to </a:t>
            </a:r>
          </a:p>
          <a:p>
            <a:pPr lvl="0" algn="just"/>
            <a:r>
              <a:rPr lang="en-US" dirty="0" smtClean="0">
                <a:latin typeface="Times New Roman" pitchFamily="18" charset="0"/>
                <a:cs typeface="Times New Roman" pitchFamily="18" charset="0"/>
              </a:rPr>
              <a:t>	enhance reading skills in students with dyslexia.</a:t>
            </a:r>
          </a:p>
          <a:p>
            <a:pPr lvl="0" algn="just"/>
            <a:endParaRPr lang="en-US" dirty="0" smtClean="0"/>
          </a:p>
          <a:p>
            <a:pPr algn="just">
              <a:buFont typeface="Wingdings" pitchFamily="2" charset="2"/>
              <a:buChar char="v"/>
            </a:pPr>
            <a:r>
              <a:rPr lang="en-US" b="1" dirty="0" smtClean="0">
                <a:latin typeface="Times New Roman" pitchFamily="18" charset="0"/>
                <a:cs typeface="Times New Roman" pitchFamily="18" charset="0"/>
              </a:rPr>
              <a:t>RATIONALE OF THE STUDY-</a:t>
            </a:r>
            <a:endParaRPr lang="en-US" dirty="0" smtClean="0"/>
          </a:p>
          <a:p>
            <a:pPr algn="just"/>
            <a:r>
              <a:rPr lang="en-US" sz="1700" dirty="0" smtClean="0">
                <a:latin typeface="Times New Roman" pitchFamily="18" charset="0"/>
                <a:cs typeface="Times New Roman" pitchFamily="18" charset="0"/>
              </a:rPr>
              <a:t>Existing literature highlights the importance of educational intervention strategies for improving reading skills in students with dyslexia, particularly in India. Studies by Bhatia and Sharma (2017) and </a:t>
            </a:r>
            <a:r>
              <a:rPr lang="en-US" sz="1700" dirty="0" err="1" smtClean="0">
                <a:latin typeface="Times New Roman" pitchFamily="18" charset="0"/>
                <a:cs typeface="Times New Roman" pitchFamily="18" charset="0"/>
              </a:rPr>
              <a:t>Srinivasan</a:t>
            </a:r>
            <a:r>
              <a:rPr lang="en-US" sz="1700" dirty="0" smtClean="0">
                <a:latin typeface="Times New Roman" pitchFamily="18" charset="0"/>
                <a:cs typeface="Times New Roman" pitchFamily="18" charset="0"/>
              </a:rPr>
              <a:t> and </a:t>
            </a:r>
            <a:r>
              <a:rPr lang="en-US" sz="1700" dirty="0" err="1" smtClean="0">
                <a:latin typeface="Times New Roman" pitchFamily="18" charset="0"/>
                <a:cs typeface="Times New Roman" pitchFamily="18" charset="0"/>
              </a:rPr>
              <a:t>Raghavan</a:t>
            </a:r>
            <a:r>
              <a:rPr lang="en-US" sz="1700" dirty="0" smtClean="0">
                <a:latin typeface="Times New Roman" pitchFamily="18" charset="0"/>
                <a:cs typeface="Times New Roman" pitchFamily="18" charset="0"/>
              </a:rPr>
              <a:t> (2019) demonstrate the effectiveness of multi-sensory and phonics-based approaches, yet they often overlook broader applications and the impact of teacher training. </a:t>
            </a:r>
            <a:r>
              <a:rPr lang="en-US" sz="1700" dirty="0" err="1" smtClean="0">
                <a:latin typeface="Times New Roman" pitchFamily="18" charset="0"/>
                <a:cs typeface="Times New Roman" pitchFamily="18" charset="0"/>
              </a:rPr>
              <a:t>Pillai</a:t>
            </a:r>
            <a:r>
              <a:rPr lang="en-US" sz="1700" dirty="0" smtClean="0">
                <a:latin typeface="Times New Roman" pitchFamily="18" charset="0"/>
                <a:cs typeface="Times New Roman" pitchFamily="18" charset="0"/>
              </a:rPr>
              <a:t> and </a:t>
            </a:r>
            <a:r>
              <a:rPr lang="en-US" sz="1700" dirty="0" err="1" smtClean="0">
                <a:latin typeface="Times New Roman" pitchFamily="18" charset="0"/>
                <a:cs typeface="Times New Roman" pitchFamily="18" charset="0"/>
              </a:rPr>
              <a:t>Karthikeyan</a:t>
            </a:r>
            <a:r>
              <a:rPr lang="en-US" sz="1700" dirty="0" smtClean="0">
                <a:latin typeface="Times New Roman" pitchFamily="18" charset="0"/>
                <a:cs typeface="Times New Roman" pitchFamily="18" charset="0"/>
              </a:rPr>
              <a:t> (2021) stress the need for research on how trained educators implement these strategies in real classroom settings.</a:t>
            </a:r>
          </a:p>
          <a:p>
            <a:pPr algn="just"/>
            <a:r>
              <a:rPr lang="en-US" sz="1700" dirty="0" smtClean="0">
                <a:latin typeface="Times New Roman" pitchFamily="18" charset="0"/>
                <a:cs typeface="Times New Roman" pitchFamily="18" charset="0"/>
              </a:rPr>
              <a:t>This study aims to evaluate tailored intervention strategies for developing reading skills among lower primary students with dyslexia in </a:t>
            </a:r>
            <a:r>
              <a:rPr lang="en-US" sz="1700" dirty="0" err="1" smtClean="0">
                <a:latin typeface="Times New Roman" pitchFamily="18" charset="0"/>
                <a:cs typeface="Times New Roman" pitchFamily="18" charset="0"/>
              </a:rPr>
              <a:t>Papumpare</a:t>
            </a:r>
            <a:r>
              <a:rPr lang="en-US" sz="1700" dirty="0" smtClean="0">
                <a:latin typeface="Times New Roman" pitchFamily="18" charset="0"/>
                <a:cs typeface="Times New Roman" pitchFamily="18" charset="0"/>
              </a:rPr>
              <a:t> District. By integrating student outcomes and teacher experiences, it seeks to fill gaps in understanding how these factors interact, especially in remote areas. Ultimately, the research aims to enhance literacy outcomes for dyslexic learners and promote a more inclusive educational environment that addresses their unique challenges.</a:t>
            </a:r>
          </a:p>
          <a:p>
            <a:pPr lvl="0" algn="just"/>
            <a:endParaRPr lang="en-US" dirty="0" smtClean="0"/>
          </a:p>
          <a:p>
            <a:endParaRPr lang="en-US" b="1"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7200" y="533400"/>
            <a:ext cx="8229600" cy="6801862"/>
          </a:xfrm>
          <a:prstGeom prst="rect">
            <a:avLst/>
          </a:prstGeom>
          <a:noFill/>
        </p:spPr>
        <p:txBody>
          <a:bodyPr wrap="square" rtlCol="0">
            <a:spAutoFit/>
          </a:bodyPr>
          <a:lstStyle/>
          <a:p>
            <a:pPr>
              <a:buFont typeface="Wingdings" pitchFamily="2" charset="2"/>
              <a:buChar char="v"/>
            </a:pPr>
            <a:r>
              <a:rPr lang="en-US" sz="2000" b="1" dirty="0" smtClean="0">
                <a:latin typeface="Times New Roman" pitchFamily="18" charset="0"/>
                <a:cs typeface="Times New Roman" pitchFamily="18" charset="0"/>
              </a:rPr>
              <a:t>HYPOTHESIS OF THE STUDY</a:t>
            </a:r>
            <a:endParaRPr lang="en-US" sz="2000" dirty="0" smtClean="0">
              <a:latin typeface="Times New Roman" pitchFamily="18" charset="0"/>
              <a:cs typeface="Times New Roman" pitchFamily="18" charset="0"/>
            </a:endParaRPr>
          </a:p>
          <a:p>
            <a:r>
              <a:rPr lang="en-US" sz="2000" b="1" dirty="0" smtClean="0">
                <a:latin typeface="Times New Roman" pitchFamily="18" charset="0"/>
                <a:cs typeface="Times New Roman" pitchFamily="18" charset="0"/>
              </a:rPr>
              <a:t>H0 - </a:t>
            </a:r>
            <a:r>
              <a:rPr lang="en-US" sz="2000" dirty="0" smtClean="0">
                <a:latin typeface="Times New Roman" pitchFamily="18" charset="0"/>
                <a:cs typeface="Times New Roman" pitchFamily="18" charset="0"/>
              </a:rPr>
              <a:t>There is no significant improvement in the intervention strategies to develop reading skills among children with dyslexia.</a:t>
            </a:r>
          </a:p>
          <a:p>
            <a:endParaRPr lang="en-US" sz="2000" dirty="0" smtClean="0"/>
          </a:p>
          <a:p>
            <a:pPr>
              <a:buFont typeface="Wingdings" pitchFamily="2" charset="2"/>
              <a:buChar char="v"/>
            </a:pPr>
            <a:r>
              <a:rPr lang="en-US" sz="2000" b="1" dirty="0" smtClean="0">
                <a:latin typeface="Times New Roman" pitchFamily="18" charset="0"/>
                <a:cs typeface="Times New Roman" pitchFamily="18" charset="0"/>
              </a:rPr>
              <a:t>METHODOLOGY-</a:t>
            </a:r>
          </a:p>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p>
          <a:p>
            <a:pPr>
              <a:buFont typeface="Wingdings" pitchFamily="2" charset="2"/>
              <a:buChar char="v"/>
            </a:pPr>
            <a:r>
              <a:rPr lang="en-US" sz="2000" b="1" dirty="0" smtClean="0">
                <a:latin typeface="Times New Roman" pitchFamily="18" charset="0"/>
                <a:cs typeface="Times New Roman" pitchFamily="18" charset="0"/>
              </a:rPr>
              <a:t>POPULATION OF THE STUDY-</a:t>
            </a:r>
          </a:p>
          <a:p>
            <a:pPr lvl="0"/>
            <a:r>
              <a:rPr lang="en-US" sz="2000" dirty="0" smtClean="0">
                <a:latin typeface="Times New Roman" pitchFamily="18" charset="0"/>
                <a:cs typeface="Times New Roman" pitchFamily="18" charset="0"/>
              </a:rPr>
              <a:t>The study focused on children with dyslexia and their teachers in 10 schools across the </a:t>
            </a:r>
            <a:r>
              <a:rPr lang="en-US" sz="2000" dirty="0" err="1" smtClean="0">
                <a:latin typeface="Times New Roman" pitchFamily="18" charset="0"/>
                <a:cs typeface="Times New Roman" pitchFamily="18" charset="0"/>
              </a:rPr>
              <a:t>Papumpare</a:t>
            </a:r>
            <a:r>
              <a:rPr lang="en-US" sz="2000" dirty="0" smtClean="0">
                <a:latin typeface="Times New Roman" pitchFamily="18" charset="0"/>
                <a:cs typeface="Times New Roman" pitchFamily="18" charset="0"/>
              </a:rPr>
              <a:t> District.</a:t>
            </a:r>
          </a:p>
          <a:p>
            <a:endParaRPr lang="en-US" sz="2000" dirty="0" smtClean="0"/>
          </a:p>
          <a:p>
            <a:endParaRPr lang="en-US" sz="2000" dirty="0" smtClean="0"/>
          </a:p>
          <a:p>
            <a:endParaRPr lang="en-US" sz="2000" dirty="0" smtClean="0"/>
          </a:p>
          <a:p>
            <a:endParaRPr lang="en-US" sz="2000" b="1" dirty="0" smtClean="0">
              <a:latin typeface="Times New Roman" pitchFamily="18" charset="0"/>
              <a:cs typeface="Times New Roman" pitchFamily="18" charset="0"/>
            </a:endParaRPr>
          </a:p>
        </p:txBody>
      </p:sp>
      <p:sp>
        <p:nvSpPr>
          <p:cNvPr id="5" name="Rectangle 4"/>
          <p:cNvSpPr/>
          <p:nvPr/>
        </p:nvSpPr>
        <p:spPr>
          <a:xfrm>
            <a:off x="381000" y="381000"/>
            <a:ext cx="8382000" cy="6096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Diagram 6"/>
          <p:cNvGraphicFramePr/>
          <p:nvPr/>
        </p:nvGraphicFramePr>
        <p:xfrm>
          <a:off x="685800" y="2286000"/>
          <a:ext cx="3657600" cy="2514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p:cNvSpPr txBox="1"/>
          <p:nvPr/>
        </p:nvSpPr>
        <p:spPr>
          <a:xfrm>
            <a:off x="4495800" y="2057400"/>
            <a:ext cx="4267200" cy="3139321"/>
          </a:xfrm>
          <a:prstGeom prst="rect">
            <a:avLst/>
          </a:prstGeom>
          <a:noFill/>
        </p:spPr>
        <p:txBody>
          <a:bodyPr wrap="square" rtlCol="0">
            <a:spAutoFit/>
          </a:bodyPr>
          <a:lstStyle/>
          <a:p>
            <a:pPr>
              <a:buFont typeface="Arial" pitchFamily="34" charset="0"/>
              <a:buChar char="•"/>
            </a:pPr>
            <a:r>
              <a:rPr lang="en-US" dirty="0" smtClean="0">
                <a:latin typeface="Times New Roman" pitchFamily="18" charset="0"/>
                <a:cs typeface="Times New Roman" pitchFamily="18" charset="0"/>
              </a:rPr>
              <a:t>Mixed method research design was used to  </a:t>
            </a:r>
          </a:p>
          <a:p>
            <a:r>
              <a:rPr lang="en-US" dirty="0" smtClean="0">
                <a:latin typeface="Times New Roman" pitchFamily="18" charset="0"/>
                <a:cs typeface="Times New Roman" pitchFamily="18" charset="0"/>
              </a:rPr>
              <a:t>  conduct this research.</a:t>
            </a:r>
          </a:p>
          <a:p>
            <a:pPr>
              <a:buFont typeface="Arial" pitchFamily="34" charset="0"/>
              <a:buChar char="•"/>
            </a:pPr>
            <a:r>
              <a:rPr lang="en-US" dirty="0" smtClean="0">
                <a:latin typeface="Times New Roman" pitchFamily="18" charset="0"/>
                <a:cs typeface="Times New Roman" pitchFamily="18" charset="0"/>
              </a:rPr>
              <a:t>Experimental study was done using </a:t>
            </a:r>
          </a:p>
          <a:p>
            <a:r>
              <a:rPr lang="en-US" dirty="0" smtClean="0">
                <a:latin typeface="Times New Roman" pitchFamily="18" charset="0"/>
                <a:cs typeface="Times New Roman" pitchFamily="18" charset="0"/>
              </a:rPr>
              <a:t>  Single arm group design method.</a:t>
            </a:r>
          </a:p>
          <a:p>
            <a:pPr>
              <a:buFont typeface="Arial" pitchFamily="34" charset="0"/>
              <a:buChar char="•"/>
            </a:pPr>
            <a:r>
              <a:rPr lang="en-US" dirty="0" smtClean="0">
                <a:latin typeface="Times New Roman" pitchFamily="18" charset="0"/>
                <a:cs typeface="Times New Roman" pitchFamily="18" charset="0"/>
              </a:rPr>
              <a:t>Pre-test was taken to the selected samples.</a:t>
            </a:r>
          </a:p>
          <a:p>
            <a:pPr>
              <a:buFont typeface="Arial" pitchFamily="34" charset="0"/>
              <a:buChar char="•"/>
            </a:pPr>
            <a:r>
              <a:rPr lang="en-US" dirty="0" smtClean="0">
                <a:latin typeface="Times New Roman" pitchFamily="18" charset="0"/>
                <a:cs typeface="Times New Roman" pitchFamily="18" charset="0"/>
              </a:rPr>
              <a:t>After the Pre-test intervention was given to </a:t>
            </a:r>
          </a:p>
          <a:p>
            <a:r>
              <a:rPr lang="en-US" dirty="0" smtClean="0">
                <a:latin typeface="Times New Roman" pitchFamily="18" charset="0"/>
                <a:cs typeface="Times New Roman" pitchFamily="18" charset="0"/>
              </a:rPr>
              <a:t>  those selected samples.</a:t>
            </a:r>
          </a:p>
          <a:p>
            <a:pPr>
              <a:buFont typeface="Arial" pitchFamily="34" charset="0"/>
              <a:buChar char="•"/>
            </a:pPr>
            <a:r>
              <a:rPr lang="en-US" dirty="0" smtClean="0">
                <a:latin typeface="Times New Roman" pitchFamily="18" charset="0"/>
                <a:cs typeface="Times New Roman" pitchFamily="18" charset="0"/>
              </a:rPr>
              <a:t>Then Post-test was conducted to know the </a:t>
            </a:r>
          </a:p>
          <a:p>
            <a:r>
              <a:rPr lang="en-US" dirty="0" smtClean="0">
                <a:latin typeface="Times New Roman" pitchFamily="18" charset="0"/>
                <a:cs typeface="Times New Roman" pitchFamily="18" charset="0"/>
              </a:rPr>
              <a:t>  effect of  Educational Intervention Strategies to develop reading skills in Dyslexic Children.</a:t>
            </a:r>
            <a:r>
              <a:rPr lang="en-US" dirty="0" smtClean="0"/>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52400"/>
            <a:ext cx="8610600" cy="6494085"/>
          </a:xfrm>
          <a:prstGeom prst="rect">
            <a:avLst/>
          </a:prstGeom>
          <a:noFill/>
        </p:spPr>
        <p:txBody>
          <a:bodyPr wrap="square" rtlCol="0">
            <a:spAutoFit/>
          </a:bodyPr>
          <a:lstStyle/>
          <a:p>
            <a:endParaRPr lang="en-US" sz="1600" b="1" dirty="0" smtClean="0"/>
          </a:p>
          <a:p>
            <a:pPr algn="just">
              <a:buFont typeface="Wingdings" pitchFamily="2" charset="2"/>
              <a:buChar char="v"/>
            </a:pPr>
            <a:r>
              <a:rPr lang="en-US" b="1" dirty="0" smtClean="0">
                <a:latin typeface="Times New Roman" pitchFamily="18" charset="0"/>
                <a:cs typeface="Times New Roman" pitchFamily="18" charset="0"/>
              </a:rPr>
              <a:t>SAMPLE SIZE- </a:t>
            </a:r>
            <a:r>
              <a:rPr lang="en-US" dirty="0" smtClean="0">
                <a:latin typeface="Times New Roman" pitchFamily="18" charset="0"/>
                <a:cs typeface="Times New Roman" pitchFamily="18" charset="0"/>
              </a:rPr>
              <a:t>The study included a sample of </a:t>
            </a:r>
            <a:r>
              <a:rPr lang="en-US" b="1" dirty="0" smtClean="0">
                <a:latin typeface="Times New Roman" pitchFamily="18" charset="0"/>
                <a:cs typeface="Times New Roman" pitchFamily="18" charset="0"/>
              </a:rPr>
              <a:t> 30 children with dyslexia and 10 Teachers.</a:t>
            </a:r>
          </a:p>
          <a:p>
            <a:pPr algn="just"/>
            <a:endParaRPr lang="en-US" sz="700" b="1" dirty="0" smtClean="0">
              <a:latin typeface="Times New Roman" pitchFamily="18" charset="0"/>
              <a:cs typeface="Times New Roman" pitchFamily="18" charset="0"/>
            </a:endParaRPr>
          </a:p>
          <a:p>
            <a:pPr algn="just">
              <a:buFont typeface="Wingdings" pitchFamily="2" charset="2"/>
              <a:buChar char="v"/>
            </a:pPr>
            <a:r>
              <a:rPr lang="en-US" b="1" dirty="0" smtClean="0">
                <a:latin typeface="Times New Roman" pitchFamily="18" charset="0"/>
                <a:cs typeface="Times New Roman" pitchFamily="18" charset="0"/>
              </a:rPr>
              <a:t>SAMPLING TECHNIQUE- </a:t>
            </a:r>
            <a:r>
              <a:rPr lang="en-US" dirty="0" smtClean="0">
                <a:latin typeface="Times New Roman" pitchFamily="18" charset="0"/>
                <a:cs typeface="Times New Roman" pitchFamily="18" charset="0"/>
              </a:rPr>
              <a:t>In this study the researcher used Convenience Sampling technique.</a:t>
            </a:r>
          </a:p>
          <a:p>
            <a:pPr algn="just"/>
            <a:endParaRPr lang="en-US" sz="700" dirty="0" smtClean="0">
              <a:latin typeface="Times New Roman" pitchFamily="18" charset="0"/>
              <a:cs typeface="Times New Roman" pitchFamily="18" charset="0"/>
            </a:endParaRPr>
          </a:p>
          <a:p>
            <a:pPr algn="just">
              <a:buFont typeface="Wingdings" pitchFamily="2" charset="2"/>
              <a:buChar char="v"/>
            </a:pPr>
            <a:endParaRPr lang="en-US" sz="2000" dirty="0" smtClean="0">
              <a:latin typeface="Times New Roman" pitchFamily="18" charset="0"/>
              <a:cs typeface="Times New Roman" pitchFamily="18" charset="0"/>
            </a:endParaRPr>
          </a:p>
          <a:p>
            <a:pPr algn="just"/>
            <a:endParaRPr lang="en-US" sz="2000" dirty="0" smtClean="0">
              <a:latin typeface="Times New Roman" pitchFamily="18" charset="0"/>
              <a:cs typeface="Times New Roman" pitchFamily="18" charset="0"/>
            </a:endParaRPr>
          </a:p>
          <a:p>
            <a:pPr algn="just">
              <a:buFont typeface="Wingdings" pitchFamily="2" charset="2"/>
              <a:buChar char="v"/>
            </a:pPr>
            <a:endParaRPr lang="en-US" sz="2000" dirty="0" smtClean="0">
              <a:latin typeface="Times New Roman" pitchFamily="18" charset="0"/>
              <a:cs typeface="Times New Roman" pitchFamily="18" charset="0"/>
            </a:endParaRPr>
          </a:p>
          <a:p>
            <a:pPr algn="just">
              <a:buFont typeface="Wingdings" pitchFamily="2" charset="2"/>
              <a:buChar char="v"/>
            </a:pPr>
            <a:endParaRPr lang="en-US" sz="2000" dirty="0" smtClean="0">
              <a:latin typeface="Times New Roman" pitchFamily="18" charset="0"/>
              <a:cs typeface="Times New Roman" pitchFamily="18" charset="0"/>
            </a:endParaRPr>
          </a:p>
          <a:p>
            <a:pPr algn="just">
              <a:buFont typeface="Wingdings" pitchFamily="2" charset="2"/>
              <a:buChar char="v"/>
            </a:pPr>
            <a:endParaRPr lang="en-US" sz="2000" dirty="0" smtClean="0">
              <a:latin typeface="Times New Roman" pitchFamily="18" charset="0"/>
              <a:cs typeface="Times New Roman" pitchFamily="18" charset="0"/>
            </a:endParaRPr>
          </a:p>
          <a:p>
            <a:pPr algn="just"/>
            <a:endParaRPr lang="en-US" sz="2000" dirty="0" smtClean="0">
              <a:latin typeface="Times New Roman" pitchFamily="18" charset="0"/>
              <a:cs typeface="Times New Roman" pitchFamily="18" charset="0"/>
            </a:endParaRPr>
          </a:p>
          <a:p>
            <a:pPr algn="just"/>
            <a:endParaRPr lang="en-US"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Those 10 Schools were grouped into School A, School B, </a:t>
            </a:r>
            <a:r>
              <a:rPr lang="en-US" smtClean="0">
                <a:latin typeface="Times New Roman" pitchFamily="18" charset="0"/>
                <a:cs typeface="Times New Roman" pitchFamily="18" charset="0"/>
              </a:rPr>
              <a:t>and School C.</a:t>
            </a:r>
            <a:endParaRPr lang="en-US" dirty="0" smtClean="0">
              <a:latin typeface="Times New Roman" pitchFamily="18" charset="0"/>
              <a:cs typeface="Times New Roman" pitchFamily="18" charset="0"/>
            </a:endParaRPr>
          </a:p>
          <a:p>
            <a:pPr lvl="0" algn="just">
              <a:buFont typeface="Wingdings" pitchFamily="2" charset="2"/>
              <a:buChar char="v"/>
            </a:pPr>
            <a:r>
              <a:rPr lang="en-US" b="1" dirty="0" smtClean="0">
                <a:latin typeface="Times New Roman" pitchFamily="18" charset="0"/>
                <a:cs typeface="Times New Roman" pitchFamily="18" charset="0"/>
              </a:rPr>
              <a:t>TOOLS AND TECHNIQUES- </a:t>
            </a:r>
            <a:r>
              <a:rPr lang="en-US" dirty="0" smtClean="0">
                <a:latin typeface="Times New Roman" pitchFamily="18" charset="0"/>
                <a:cs typeface="Times New Roman" pitchFamily="18" charset="0"/>
              </a:rPr>
              <a:t>Teachers were interviewed to gather insights about their experiences with the intervention strategies. Additionally, pre-tests and post-tests were designed to measure the progress of the students.</a:t>
            </a:r>
          </a:p>
          <a:p>
            <a:pPr lvl="0" algn="just"/>
            <a:endParaRPr lang="en-US" sz="700" dirty="0" smtClean="0">
              <a:latin typeface="Times New Roman" pitchFamily="18" charset="0"/>
              <a:cs typeface="Times New Roman" pitchFamily="18" charset="0"/>
            </a:endParaRPr>
          </a:p>
          <a:p>
            <a:pPr lvl="0" algn="just">
              <a:buFont typeface="Wingdings" pitchFamily="2" charset="2"/>
              <a:buChar char="v"/>
            </a:pPr>
            <a:r>
              <a:rPr lang="en-US" b="1" dirty="0" smtClean="0">
                <a:latin typeface="Times New Roman" pitchFamily="18" charset="0"/>
                <a:cs typeface="Times New Roman" pitchFamily="18" charset="0"/>
              </a:rPr>
              <a:t>STRATEGIES IMPLICATED AFTER THE PRE-TEST- </a:t>
            </a:r>
            <a:r>
              <a:rPr lang="en-US" dirty="0" smtClean="0">
                <a:latin typeface="Times New Roman" pitchFamily="18" charset="0"/>
                <a:cs typeface="Times New Roman" pitchFamily="18" charset="0"/>
              </a:rPr>
              <a:t>To see the effect of “Educational Intervention  Strategies” to develop reading skills among children with dyslexia, The researcher </a:t>
            </a:r>
            <a:r>
              <a:rPr lang="en-US" dirty="0" err="1" smtClean="0">
                <a:latin typeface="Times New Roman" pitchFamily="18" charset="0"/>
                <a:cs typeface="Times New Roman" pitchFamily="18" charset="0"/>
              </a:rPr>
              <a:t>curated</a:t>
            </a:r>
            <a:r>
              <a:rPr lang="en-US" dirty="0" smtClean="0">
                <a:latin typeface="Times New Roman" pitchFamily="18" charset="0"/>
                <a:cs typeface="Times New Roman" pitchFamily="18" charset="0"/>
              </a:rPr>
              <a:t> the strategies from  Dr. Samuel Alexander Kirk.</a:t>
            </a:r>
          </a:p>
          <a:p>
            <a:pPr lvl="0" algn="just"/>
            <a:endParaRPr lang="en-US" sz="700" dirty="0" smtClean="0">
              <a:latin typeface="Times New Roman" pitchFamily="18" charset="0"/>
              <a:cs typeface="Times New Roman" pitchFamily="18" charset="0"/>
            </a:endParaRPr>
          </a:p>
          <a:p>
            <a:pPr lvl="0" algn="just">
              <a:buFont typeface="Wingdings" pitchFamily="2" charset="2"/>
              <a:buChar char="v"/>
            </a:pPr>
            <a:r>
              <a:rPr lang="en-US" b="1" dirty="0" smtClean="0">
                <a:latin typeface="Times New Roman" pitchFamily="18" charset="0"/>
                <a:cs typeface="Times New Roman" pitchFamily="18" charset="0"/>
              </a:rPr>
              <a:t>DATA ANALYSIS- </a:t>
            </a:r>
            <a:r>
              <a:rPr lang="en-US" dirty="0" smtClean="0">
                <a:latin typeface="Times New Roman" pitchFamily="18" charset="0"/>
                <a:cs typeface="Times New Roman" pitchFamily="18" charset="0"/>
              </a:rPr>
              <a:t>The study employed both quantitative and qualitative methods for data analysis.</a:t>
            </a:r>
          </a:p>
        </p:txBody>
      </p:sp>
      <p:graphicFrame>
        <p:nvGraphicFramePr>
          <p:cNvPr id="6" name="Diagram 5"/>
          <p:cNvGraphicFramePr/>
          <p:nvPr/>
        </p:nvGraphicFramePr>
        <p:xfrm>
          <a:off x="533400" y="1447800"/>
          <a:ext cx="3048000" cy="2286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7" name="Group 2"/>
          <p:cNvGrpSpPr>
            <a:grpSpLocks/>
          </p:cNvGrpSpPr>
          <p:nvPr/>
        </p:nvGrpSpPr>
        <p:grpSpPr bwMode="auto">
          <a:xfrm>
            <a:off x="4114800" y="1905000"/>
            <a:ext cx="4038600" cy="1371600"/>
            <a:chOff x="2274" y="12659"/>
            <a:chExt cx="7987" cy="1674"/>
          </a:xfrm>
        </p:grpSpPr>
        <p:sp>
          <p:nvSpPr>
            <p:cNvPr id="8" name="Text Box 3"/>
            <p:cNvSpPr txBox="1">
              <a:spLocks noChangeArrowheads="1"/>
            </p:cNvSpPr>
            <p:nvPr/>
          </p:nvSpPr>
          <p:spPr bwMode="auto">
            <a:xfrm>
              <a:off x="2274" y="12659"/>
              <a:ext cx="7987" cy="7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dirty="0" smtClean="0">
                  <a:ln>
                    <a:noFill/>
                  </a:ln>
                  <a:solidFill>
                    <a:schemeClr val="tx1"/>
                  </a:solidFill>
                  <a:effectLst/>
                  <a:latin typeface="Times New Roman" pitchFamily="18" charset="0"/>
                  <a:cs typeface="Arial" pitchFamily="34" charset="0"/>
                </a:rPr>
                <a:t>From School A – 3 Teachers were Interviewed</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Text Box 4"/>
            <p:cNvSpPr txBox="1">
              <a:spLocks noChangeArrowheads="1"/>
            </p:cNvSpPr>
            <p:nvPr/>
          </p:nvSpPr>
          <p:spPr bwMode="auto">
            <a:xfrm>
              <a:off x="2274" y="13161"/>
              <a:ext cx="7987" cy="58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smtClean="0">
                  <a:ln>
                    <a:noFill/>
                  </a:ln>
                  <a:solidFill>
                    <a:schemeClr val="tx1"/>
                  </a:solidFill>
                  <a:effectLst/>
                  <a:latin typeface="Times New Roman" pitchFamily="18" charset="0"/>
                  <a:cs typeface="Arial" pitchFamily="34" charset="0"/>
                </a:rPr>
                <a:t>From School B – 4 Teachers were Interviewed</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Text Box 5"/>
            <p:cNvSpPr txBox="1">
              <a:spLocks noChangeArrowheads="1"/>
            </p:cNvSpPr>
            <p:nvPr/>
          </p:nvSpPr>
          <p:spPr bwMode="auto">
            <a:xfrm>
              <a:off x="2274" y="13747"/>
              <a:ext cx="7987" cy="58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dirty="0" smtClean="0">
                  <a:ln>
                    <a:noFill/>
                  </a:ln>
                  <a:solidFill>
                    <a:schemeClr val="tx1"/>
                  </a:solidFill>
                  <a:effectLst/>
                  <a:latin typeface="Times New Roman" pitchFamily="18" charset="0"/>
                  <a:cs typeface="Arial" pitchFamily="34" charset="0"/>
                </a:rPr>
                <a:t>From School C – 3 Teachers were Interviewed</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pSp>
      <p:sp>
        <p:nvSpPr>
          <p:cNvPr id="11" name="Rectangle 10"/>
          <p:cNvSpPr/>
          <p:nvPr/>
        </p:nvSpPr>
        <p:spPr>
          <a:xfrm>
            <a:off x="228600" y="381000"/>
            <a:ext cx="8686800" cy="63246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304800"/>
            <a:ext cx="8534400" cy="6172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p:cNvSpPr txBox="1"/>
          <p:nvPr/>
        </p:nvSpPr>
        <p:spPr>
          <a:xfrm>
            <a:off x="457200" y="533400"/>
            <a:ext cx="8229600" cy="5955476"/>
          </a:xfrm>
          <a:prstGeom prst="rect">
            <a:avLst/>
          </a:prstGeom>
          <a:noFill/>
        </p:spPr>
        <p:txBody>
          <a:bodyPr wrap="square" rtlCol="0">
            <a:spAutoFit/>
          </a:bodyPr>
          <a:lstStyle/>
          <a:p>
            <a:pPr marL="457200" lvl="0" indent="-457200">
              <a:buAutoNum type="alphaUcPeriod"/>
            </a:pPr>
            <a:r>
              <a:rPr lang="en-US" sz="2000" b="1" dirty="0" smtClean="0">
                <a:latin typeface="Times New Roman" pitchFamily="18" charset="0"/>
                <a:cs typeface="Times New Roman" pitchFamily="18" charset="0"/>
              </a:rPr>
              <a:t>QUANTITATIVE ANALYSIS- </a:t>
            </a:r>
            <a:r>
              <a:rPr lang="en-US" sz="2000" dirty="0" smtClean="0">
                <a:latin typeface="Times New Roman" pitchFamily="18" charset="0"/>
                <a:cs typeface="Times New Roman" pitchFamily="18" charset="0"/>
              </a:rPr>
              <a:t>The collected data was organized in a tabulated form for systematic analysis.</a:t>
            </a:r>
          </a:p>
          <a:p>
            <a:pPr marL="457200" lvl="0" indent="-457200"/>
            <a:endParaRPr lang="en-US" sz="1050" dirty="0" smtClean="0">
              <a:latin typeface="Times New Roman" pitchFamily="18" charset="0"/>
              <a:cs typeface="Times New Roman" pitchFamily="18" charset="0"/>
            </a:endParaRPr>
          </a:p>
          <a:p>
            <a:pPr lvl="0">
              <a:buFont typeface="Arial" pitchFamily="34" charset="0"/>
              <a:buChar char="•"/>
            </a:pPr>
            <a:r>
              <a:rPr lang="en-US" sz="2000" dirty="0" smtClean="0">
                <a:latin typeface="Times New Roman" pitchFamily="18" charset="0"/>
                <a:cs typeface="Times New Roman" pitchFamily="18" charset="0"/>
              </a:rPr>
              <a:t>   Mean and Standard deviation of the pre-test and post-test score was  </a:t>
            </a:r>
          </a:p>
          <a:p>
            <a:pPr lvl="0"/>
            <a:r>
              <a:rPr lang="en-US" sz="2000" dirty="0" smtClean="0">
                <a:latin typeface="Times New Roman" pitchFamily="18" charset="0"/>
                <a:cs typeface="Times New Roman" pitchFamily="18" charset="0"/>
              </a:rPr>
              <a:t>    calculated.</a:t>
            </a:r>
          </a:p>
          <a:p>
            <a:pPr lvl="0">
              <a:buFont typeface="Arial" pitchFamily="34" charset="0"/>
              <a:buChar char="•"/>
            </a:pPr>
            <a:r>
              <a:rPr lang="en-US" sz="2000" dirty="0" smtClean="0">
                <a:latin typeface="Times New Roman" pitchFamily="18" charset="0"/>
                <a:cs typeface="Times New Roman" pitchFamily="18" charset="0"/>
              </a:rPr>
              <a:t>   Comparison of pre-test and post-test was done through T-test.</a:t>
            </a:r>
          </a:p>
          <a:p>
            <a:pPr lvl="0">
              <a:buFont typeface="Arial" pitchFamily="34" charset="0"/>
              <a:buChar char="•"/>
            </a:pPr>
            <a:r>
              <a:rPr lang="en-US" sz="2000" dirty="0" smtClean="0">
                <a:latin typeface="Times New Roman" pitchFamily="18" charset="0"/>
                <a:cs typeface="Times New Roman" pitchFamily="18" charset="0"/>
              </a:rPr>
              <a:t>   Finally the result was calculated.</a:t>
            </a:r>
          </a:p>
          <a:p>
            <a:pPr lvl="0"/>
            <a:endParaRPr lang="en-US" sz="2000" b="1" dirty="0" smtClean="0">
              <a:latin typeface="Times New Roman" pitchFamily="18" charset="0"/>
              <a:cs typeface="Times New Roman" pitchFamily="18" charset="0"/>
            </a:endParaRPr>
          </a:p>
          <a:p>
            <a:pPr lvl="0"/>
            <a:r>
              <a:rPr lang="en-US" sz="2000" b="1" dirty="0" smtClean="0">
                <a:latin typeface="Times New Roman" pitchFamily="18" charset="0"/>
                <a:cs typeface="Times New Roman" pitchFamily="18" charset="0"/>
              </a:rPr>
              <a:t>B.    QUALITATIVE ANALYSIS -</a:t>
            </a:r>
          </a:p>
          <a:p>
            <a:pPr marL="457200" indent="-457200"/>
            <a:endParaRPr lang="en-US" sz="1050" b="1" dirty="0" smtClean="0">
              <a:latin typeface="Times New Roman" pitchFamily="18" charset="0"/>
              <a:cs typeface="Times New Roman" pitchFamily="18" charset="0"/>
            </a:endParaRPr>
          </a:p>
          <a:p>
            <a:pPr lvl="0">
              <a:lnSpc>
                <a:spcPct val="150000"/>
              </a:lnSpc>
              <a:buFont typeface="Arial" pitchFamily="34" charset="0"/>
              <a:buChar char="•"/>
            </a:pPr>
            <a:r>
              <a:rPr lang="en-US" sz="2000" dirty="0" smtClean="0">
                <a:latin typeface="Times New Roman" pitchFamily="18" charset="0"/>
                <a:cs typeface="Times New Roman" pitchFamily="18" charset="0"/>
              </a:rPr>
              <a:t>   The collected data from the teachers through interview were categorized </a:t>
            </a:r>
          </a:p>
          <a:p>
            <a:pPr lvl="0">
              <a:lnSpc>
                <a:spcPct val="150000"/>
              </a:lnSpc>
            </a:pPr>
            <a:r>
              <a:rPr lang="en-US" sz="2000" dirty="0" smtClean="0">
                <a:latin typeface="Times New Roman" pitchFamily="18" charset="0"/>
                <a:cs typeface="Times New Roman" pitchFamily="18" charset="0"/>
              </a:rPr>
              <a:t>     as “poor”, “fair”, “good” and “excellent”. Then the number of responses </a:t>
            </a:r>
          </a:p>
          <a:p>
            <a:pPr lvl="0">
              <a:lnSpc>
                <a:spcPct val="150000"/>
              </a:lnSpc>
            </a:pPr>
            <a:r>
              <a:rPr lang="en-US" sz="2000" dirty="0" smtClean="0">
                <a:latin typeface="Times New Roman" pitchFamily="18" charset="0"/>
                <a:cs typeface="Times New Roman" pitchFamily="18" charset="0"/>
              </a:rPr>
              <a:t>     in each category was counted.</a:t>
            </a:r>
          </a:p>
          <a:p>
            <a:pPr lvl="0">
              <a:lnSpc>
                <a:spcPct val="150000"/>
              </a:lnSpc>
              <a:buFont typeface="Arial" pitchFamily="34" charset="0"/>
              <a:buChar char="•"/>
            </a:pPr>
            <a:r>
              <a:rPr lang="en-US" sz="2000" dirty="0" smtClean="0">
                <a:latin typeface="Times New Roman" pitchFamily="18" charset="0"/>
                <a:cs typeface="Times New Roman" pitchFamily="18" charset="0"/>
              </a:rPr>
              <a:t>    Analysis was made on the basis of the total number of responses from the </a:t>
            </a:r>
          </a:p>
          <a:p>
            <a:pPr lvl="0">
              <a:lnSpc>
                <a:spcPct val="150000"/>
              </a:lnSpc>
            </a:pPr>
            <a:r>
              <a:rPr lang="en-US" sz="2000" dirty="0" smtClean="0">
                <a:latin typeface="Times New Roman" pitchFamily="18" charset="0"/>
                <a:cs typeface="Times New Roman" pitchFamily="18" charset="0"/>
              </a:rPr>
              <a:t>     teacher in each category.</a:t>
            </a:r>
          </a:p>
          <a:p>
            <a:pPr lvl="0">
              <a:lnSpc>
                <a:spcPct val="150000"/>
              </a:lnSpc>
              <a:buFont typeface="Arial" pitchFamily="34" charset="0"/>
              <a:buChar char="•"/>
            </a:pPr>
            <a:r>
              <a:rPr lang="en-US" sz="2000" dirty="0" smtClean="0">
                <a:latin typeface="Times New Roman" pitchFamily="18" charset="0"/>
                <a:cs typeface="Times New Roman" pitchFamily="18" charset="0"/>
              </a:rPr>
              <a:t>    The result was then interpreted qualitatively</a:t>
            </a:r>
            <a:r>
              <a:rPr lang="en-US" dirty="0" smtClean="0"/>
              <a:t>.</a:t>
            </a:r>
          </a:p>
          <a:p>
            <a:endParaRPr lang="en-US" sz="2000" b="1"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381000"/>
            <a:ext cx="8458200" cy="6096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457200" y="533400"/>
            <a:ext cx="8001000" cy="5170646"/>
          </a:xfrm>
          <a:prstGeom prst="rect">
            <a:avLst/>
          </a:prstGeom>
          <a:noFill/>
        </p:spPr>
        <p:txBody>
          <a:bodyPr wrap="square" rtlCol="0">
            <a:spAutoFit/>
          </a:bodyPr>
          <a:lstStyle/>
          <a:p>
            <a:pPr>
              <a:lnSpc>
                <a:spcPct val="150000"/>
              </a:lnSpc>
              <a:buFont typeface="Wingdings" pitchFamily="2" charset="2"/>
              <a:buChar char="v"/>
            </a:pPr>
            <a:r>
              <a:rPr lang="en-US" sz="2000" b="1" dirty="0" smtClean="0">
                <a:latin typeface="Times New Roman" pitchFamily="18" charset="0"/>
                <a:cs typeface="Times New Roman" pitchFamily="18" charset="0"/>
              </a:rPr>
              <a:t>FINDINGS OF THE STUDY-</a:t>
            </a:r>
          </a:p>
          <a:p>
            <a:pPr algn="just"/>
            <a:r>
              <a:rPr lang="en-US" b="1" dirty="0" smtClean="0">
                <a:latin typeface="Times New Roman" pitchFamily="18" charset="0"/>
                <a:cs typeface="Times New Roman" pitchFamily="18" charset="0"/>
              </a:rPr>
              <a:t>Objective </a:t>
            </a:r>
            <a:r>
              <a:rPr lang="en-US" b="1" dirty="0" err="1" smtClean="0">
                <a:latin typeface="Times New Roman" pitchFamily="18" charset="0"/>
                <a:cs typeface="Times New Roman" pitchFamily="18" charset="0"/>
              </a:rPr>
              <a:t>i</a:t>
            </a:r>
            <a:r>
              <a:rPr lang="en-US" b="1" dirty="0" smtClean="0">
                <a:latin typeface="Times New Roman" pitchFamily="18" charset="0"/>
                <a:cs typeface="Times New Roman" pitchFamily="18" charset="0"/>
              </a:rPr>
              <a:t>: Effect of Educational Intervention Strategies</a:t>
            </a:r>
          </a:p>
          <a:p>
            <a:pPr algn="just"/>
            <a:r>
              <a:rPr lang="en-US" dirty="0" smtClean="0">
                <a:latin typeface="Times New Roman" pitchFamily="18" charset="0"/>
                <a:cs typeface="Times New Roman" pitchFamily="18" charset="0"/>
              </a:rPr>
              <a:t>Analysis shows a statistically significant improvement in reading skills post-intervention.</a:t>
            </a:r>
          </a:p>
          <a:p>
            <a:pPr algn="just"/>
            <a:r>
              <a:rPr lang="en-US" dirty="0" smtClean="0">
                <a:latin typeface="Times New Roman" pitchFamily="18" charset="0"/>
                <a:cs typeface="Times New Roman" pitchFamily="18" charset="0"/>
              </a:rPr>
              <a:t>Educational interventions had a meaningful impact on the development of reading skills in children with dyslexia, which is evident from the Statistical Indicators </a:t>
            </a:r>
          </a:p>
          <a:p>
            <a:pPr algn="just"/>
            <a:r>
              <a:rPr lang="en-US" b="1" dirty="0" smtClean="0">
                <a:latin typeface="Times New Roman" pitchFamily="18" charset="0"/>
                <a:cs typeface="Times New Roman" pitchFamily="18" charset="0"/>
              </a:rPr>
              <a:t>Mean difference: 9.5</a:t>
            </a:r>
          </a:p>
          <a:p>
            <a:pPr algn="just"/>
            <a:r>
              <a:rPr lang="en-US" b="1" dirty="0" smtClean="0">
                <a:latin typeface="Times New Roman" pitchFamily="18" charset="0"/>
                <a:cs typeface="Times New Roman" pitchFamily="18" charset="0"/>
              </a:rPr>
              <a:t>t-value: 8.86</a:t>
            </a:r>
          </a:p>
          <a:p>
            <a:pPr algn="just"/>
            <a:endParaRPr lang="en-US" b="1" dirty="0" smtClean="0">
              <a:latin typeface="Times New Roman" pitchFamily="18" charset="0"/>
              <a:cs typeface="Times New Roman" pitchFamily="18" charset="0"/>
            </a:endParaRPr>
          </a:p>
          <a:p>
            <a:pPr algn="just"/>
            <a:r>
              <a:rPr lang="en-US" b="1" dirty="0" smtClean="0">
                <a:latin typeface="Times New Roman" pitchFamily="18" charset="0"/>
                <a:cs typeface="Times New Roman" pitchFamily="18" charset="0"/>
              </a:rPr>
              <a:t>Objective ii: Improvement in Reading Skills</a:t>
            </a:r>
          </a:p>
          <a:p>
            <a:pPr algn="just"/>
            <a:r>
              <a:rPr lang="en-US" b="1" dirty="0" smtClean="0">
                <a:latin typeface="Times New Roman" pitchFamily="18" charset="0"/>
                <a:cs typeface="Times New Roman" pitchFamily="18" charset="0"/>
              </a:rPr>
              <a:t>Pre-Test Mean Score: 27.5</a:t>
            </a:r>
          </a:p>
          <a:p>
            <a:pPr algn="just"/>
            <a:r>
              <a:rPr lang="en-US" b="1" dirty="0" smtClean="0">
                <a:latin typeface="Times New Roman" pitchFamily="18" charset="0"/>
                <a:cs typeface="Times New Roman" pitchFamily="18" charset="0"/>
              </a:rPr>
              <a:t>Post-Test Mean Score: 37.0</a:t>
            </a:r>
          </a:p>
          <a:p>
            <a:pPr algn="just"/>
            <a:r>
              <a:rPr lang="en-US" b="1" dirty="0" smtClean="0">
                <a:latin typeface="Times New Roman" pitchFamily="18" charset="0"/>
                <a:cs typeface="Times New Roman" pitchFamily="18" charset="0"/>
              </a:rPr>
              <a:t>Mean Difference: 9.5</a:t>
            </a:r>
            <a:r>
              <a:rPr lang="en-US" dirty="0" smtClean="0">
                <a:latin typeface="Times New Roman" pitchFamily="18" charset="0"/>
                <a:cs typeface="Times New Roman" pitchFamily="18" charset="0"/>
              </a:rPr>
              <a:t>, indicates clear improvement in reading skills.</a:t>
            </a:r>
          </a:p>
          <a:p>
            <a:pPr algn="just"/>
            <a:r>
              <a:rPr lang="en-US" dirty="0" smtClean="0">
                <a:latin typeface="Times New Roman" pitchFamily="18" charset="0"/>
                <a:cs typeface="Times New Roman" pitchFamily="18" charset="0"/>
              </a:rPr>
              <a:t>It is seen that Students made notable progress due to the intervention strategies, reflecting effective instructional methods.</a:t>
            </a:r>
          </a:p>
          <a:p>
            <a:endParaRPr lang="en-US" dirty="0" smtClean="0"/>
          </a:p>
          <a:p>
            <a:pPr>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381000"/>
            <a:ext cx="8382000" cy="6096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81000" y="457200"/>
            <a:ext cx="8458200" cy="5047536"/>
          </a:xfrm>
          <a:prstGeom prst="rect">
            <a:avLst/>
          </a:prstGeom>
          <a:noFill/>
        </p:spPr>
        <p:txBody>
          <a:bodyPr wrap="square" rtlCol="0">
            <a:spAutoFit/>
          </a:bodyPr>
          <a:lstStyle/>
          <a:p>
            <a:pPr algn="just"/>
            <a:r>
              <a:rPr lang="en-US" b="1" dirty="0" smtClean="0">
                <a:latin typeface="Times New Roman" pitchFamily="18" charset="0"/>
                <a:cs typeface="Times New Roman" pitchFamily="18" charset="0"/>
              </a:rPr>
              <a:t>Objective iii: Teachers’ Experiences</a:t>
            </a:r>
          </a:p>
          <a:p>
            <a:pPr algn="just"/>
            <a:r>
              <a:rPr lang="en-US" b="1" dirty="0" smtClean="0">
                <a:latin typeface="Times New Roman" pitchFamily="18" charset="0"/>
                <a:cs typeface="Times New Roman" pitchFamily="18" charset="0"/>
              </a:rPr>
              <a:t>Experience Ratings</a:t>
            </a:r>
            <a:r>
              <a:rPr lang="en-US" dirty="0" smtClean="0">
                <a:latin typeface="Times New Roman" pitchFamily="18" charset="0"/>
                <a:cs typeface="Times New Roman" pitchFamily="18" charset="0"/>
              </a:rPr>
              <a:t>:</a:t>
            </a:r>
          </a:p>
          <a:p>
            <a:pPr lvl="1" algn="just"/>
            <a:r>
              <a:rPr lang="en-US" b="1" dirty="0" smtClean="0">
                <a:latin typeface="Times New Roman" pitchFamily="18" charset="0"/>
                <a:cs typeface="Times New Roman" pitchFamily="18" charset="0"/>
              </a:rPr>
              <a:t>75% </a:t>
            </a:r>
            <a:r>
              <a:rPr lang="en-US" dirty="0" smtClean="0">
                <a:latin typeface="Times New Roman" pitchFamily="18" charset="0"/>
                <a:cs typeface="Times New Roman" pitchFamily="18" charset="0"/>
              </a:rPr>
              <a:t>of teachers rated their experience as </a:t>
            </a:r>
            <a:r>
              <a:rPr lang="en-US" b="1" dirty="0" smtClean="0">
                <a:latin typeface="Times New Roman" pitchFamily="18" charset="0"/>
                <a:cs typeface="Times New Roman" pitchFamily="18" charset="0"/>
              </a:rPr>
              <a:t>“Excellent.”</a:t>
            </a:r>
          </a:p>
          <a:p>
            <a:pPr lvl="1" algn="just"/>
            <a:r>
              <a:rPr lang="en-US" b="1" dirty="0" smtClean="0">
                <a:latin typeface="Times New Roman" pitchFamily="18" charset="0"/>
                <a:cs typeface="Times New Roman" pitchFamily="18" charset="0"/>
              </a:rPr>
              <a:t>17% </a:t>
            </a:r>
            <a:r>
              <a:rPr lang="en-US" dirty="0" smtClean="0">
                <a:latin typeface="Times New Roman" pitchFamily="18" charset="0"/>
                <a:cs typeface="Times New Roman" pitchFamily="18" charset="0"/>
              </a:rPr>
              <a:t>rated it as </a:t>
            </a:r>
            <a:r>
              <a:rPr lang="en-US" b="1" dirty="0" smtClean="0">
                <a:latin typeface="Times New Roman" pitchFamily="18" charset="0"/>
                <a:cs typeface="Times New Roman" pitchFamily="18" charset="0"/>
              </a:rPr>
              <a:t>“Good,” </a:t>
            </a:r>
            <a:r>
              <a:rPr lang="en-US" dirty="0" smtClean="0">
                <a:latin typeface="Times New Roman" pitchFamily="18" charset="0"/>
                <a:cs typeface="Times New Roman" pitchFamily="18" charset="0"/>
              </a:rPr>
              <a:t>indicating effectiveness but not at the highest level.</a:t>
            </a:r>
          </a:p>
          <a:p>
            <a:pPr lvl="1" algn="just"/>
            <a:r>
              <a:rPr lang="en-US" b="1" dirty="0" smtClean="0">
                <a:latin typeface="Times New Roman" pitchFamily="18" charset="0"/>
                <a:cs typeface="Times New Roman" pitchFamily="18" charset="0"/>
              </a:rPr>
              <a:t>6% </a:t>
            </a:r>
            <a:r>
              <a:rPr lang="en-US" dirty="0" smtClean="0">
                <a:latin typeface="Times New Roman" pitchFamily="18" charset="0"/>
                <a:cs typeface="Times New Roman" pitchFamily="18" charset="0"/>
              </a:rPr>
              <a:t>rated their experience as </a:t>
            </a:r>
            <a:r>
              <a:rPr lang="en-US" b="1" dirty="0" smtClean="0">
                <a:latin typeface="Times New Roman" pitchFamily="18" charset="0"/>
                <a:cs typeface="Times New Roman" pitchFamily="18" charset="0"/>
              </a:rPr>
              <a:t>“Fair.”</a:t>
            </a:r>
          </a:p>
          <a:p>
            <a:pPr lvl="1" algn="just"/>
            <a:r>
              <a:rPr lang="en-US" b="1" dirty="0" smtClean="0">
                <a:latin typeface="Times New Roman" pitchFamily="18" charset="0"/>
                <a:cs typeface="Times New Roman" pitchFamily="18" charset="0"/>
              </a:rPr>
              <a:t>2% </a:t>
            </a:r>
            <a:r>
              <a:rPr lang="en-US" dirty="0" smtClean="0">
                <a:latin typeface="Times New Roman" pitchFamily="18" charset="0"/>
                <a:cs typeface="Times New Roman" pitchFamily="18" charset="0"/>
              </a:rPr>
              <a:t>rated it as </a:t>
            </a:r>
            <a:r>
              <a:rPr lang="en-US" b="1" dirty="0" smtClean="0">
                <a:latin typeface="Times New Roman" pitchFamily="18" charset="0"/>
                <a:cs typeface="Times New Roman" pitchFamily="18" charset="0"/>
              </a:rPr>
              <a:t>“Poor.”</a:t>
            </a:r>
          </a:p>
          <a:p>
            <a:pPr algn="just"/>
            <a:r>
              <a:rPr lang="en-US" dirty="0" smtClean="0">
                <a:latin typeface="Times New Roman" pitchFamily="18" charset="0"/>
                <a:cs typeface="Times New Roman" pitchFamily="18" charset="0"/>
              </a:rPr>
              <a:t>While many teachers found the strategies highly effective, a small number faced challenges or found them less effective.</a:t>
            </a:r>
          </a:p>
          <a:p>
            <a:pPr lvl="0"/>
            <a:endParaRPr lang="en-US" sz="2000" dirty="0" smtClean="0">
              <a:latin typeface="Times New Roman" pitchFamily="18" charset="0"/>
              <a:cs typeface="Times New Roman" pitchFamily="18" charset="0"/>
            </a:endParaRPr>
          </a:p>
          <a:p>
            <a:r>
              <a:rPr lang="en-US" sz="2000" b="1" dirty="0" smtClean="0">
                <a:latin typeface="Times New Roman" pitchFamily="18" charset="0"/>
                <a:cs typeface="Times New Roman" pitchFamily="18" charset="0"/>
              </a:rPr>
              <a:t>Findings from evaluating the Hypotheses</a:t>
            </a:r>
          </a:p>
          <a:p>
            <a:endParaRPr lang="en-US" sz="2000" b="1"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Since the calculated T- test score 8.86  is greater than the T-value 2.045, we reject the null hypothesis (H0).</a:t>
            </a:r>
          </a:p>
          <a:p>
            <a:pPr>
              <a:lnSpc>
                <a:spcPct val="150000"/>
              </a:lnSpc>
            </a:pPr>
            <a:r>
              <a:rPr lang="en-US" sz="2000" dirty="0" smtClean="0">
                <a:latin typeface="Times New Roman" pitchFamily="18" charset="0"/>
                <a:cs typeface="Times New Roman" pitchFamily="18" charset="0"/>
              </a:rPr>
              <a:t>The rejection of null hypothesis affirming the effectiveness of intervention </a:t>
            </a:r>
          </a:p>
          <a:p>
            <a:pPr>
              <a:lnSpc>
                <a:spcPct val="150000"/>
              </a:lnSpc>
            </a:pPr>
            <a:r>
              <a:rPr lang="en-US" sz="2000" dirty="0" smtClean="0">
                <a:latin typeface="Times New Roman" pitchFamily="18" charset="0"/>
                <a:cs typeface="Times New Roman" pitchFamily="18" charset="0"/>
              </a:rPr>
              <a:t> strategies to improve  reading skills among children with dyslexia.</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381000"/>
            <a:ext cx="8382000" cy="6096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457200" y="685800"/>
            <a:ext cx="8001000" cy="5355312"/>
          </a:xfrm>
          <a:prstGeom prst="rect">
            <a:avLst/>
          </a:prstGeom>
          <a:noFill/>
        </p:spPr>
        <p:txBody>
          <a:bodyPr wrap="square" rtlCol="0">
            <a:spAutoFit/>
          </a:bodyPr>
          <a:lstStyle/>
          <a:p>
            <a:pPr>
              <a:buFont typeface="Wingdings" pitchFamily="2" charset="2"/>
              <a:buChar char="v"/>
            </a:pPr>
            <a:r>
              <a:rPr lang="en-US" b="1" dirty="0" smtClean="0">
                <a:latin typeface="Times New Roman" pitchFamily="18" charset="0"/>
                <a:cs typeface="Times New Roman" pitchFamily="18" charset="0"/>
              </a:rPr>
              <a:t>CONCLUSION-</a:t>
            </a:r>
          </a:p>
          <a:p>
            <a:pPr algn="just"/>
            <a:r>
              <a:rPr lang="en-US" dirty="0" smtClean="0"/>
              <a:t>A collaborative effort among educators, parents, and specialists is essential for providing comprehensive support to students with dyslexia. This research highlights the importance of continued advocacy and investment in specialized educational resources.</a:t>
            </a:r>
          </a:p>
          <a:p>
            <a:endParaRPr lang="en-US" dirty="0" smtClean="0"/>
          </a:p>
          <a:p>
            <a:r>
              <a:rPr lang="en-US" b="1" dirty="0" smtClean="0">
                <a:latin typeface="Times New Roman" pitchFamily="18" charset="0"/>
                <a:cs typeface="Times New Roman" pitchFamily="18" charset="0"/>
              </a:rPr>
              <a:t>RECOMMENDATION FOR TEACHERS &amp; PARENTS</a:t>
            </a:r>
            <a:endParaRPr lang="en-US" dirty="0" smtClean="0">
              <a:latin typeface="Times New Roman" pitchFamily="18" charset="0"/>
              <a:cs typeface="Times New Roman" pitchFamily="18" charset="0"/>
            </a:endParaRPr>
          </a:p>
          <a:p>
            <a:r>
              <a:rPr lang="en-US" b="1" dirty="0" smtClean="0">
                <a:latin typeface="Times New Roman" pitchFamily="18" charset="0"/>
                <a:cs typeface="Times New Roman" pitchFamily="18" charset="0"/>
              </a:rPr>
              <a:t>Recommendations for Teachers</a:t>
            </a:r>
            <a:endParaRPr lang="en-US" dirty="0" smtClean="0">
              <a:latin typeface="Times New Roman" pitchFamily="18" charset="0"/>
              <a:cs typeface="Times New Roman" pitchFamily="18" charset="0"/>
            </a:endParaRPr>
          </a:p>
          <a:p>
            <a:pPr lvl="0">
              <a:buFont typeface="Arial" pitchFamily="34" charset="0"/>
              <a:buChar char="•"/>
            </a:pPr>
            <a:r>
              <a:rPr lang="en-US" dirty="0" smtClean="0">
                <a:latin typeface="Times New Roman" pitchFamily="18" charset="0"/>
                <a:cs typeface="Times New Roman" pitchFamily="18" charset="0"/>
              </a:rPr>
              <a:t>Implement Structured Literacy Programs</a:t>
            </a:r>
          </a:p>
          <a:p>
            <a:pPr lvl="0">
              <a:buFont typeface="Arial" pitchFamily="34" charset="0"/>
              <a:buChar char="•"/>
            </a:pPr>
            <a:r>
              <a:rPr lang="en-US" dirty="0" smtClean="0">
                <a:latin typeface="Times New Roman" pitchFamily="18" charset="0"/>
                <a:cs typeface="Times New Roman" pitchFamily="18" charset="0"/>
              </a:rPr>
              <a:t>Ongoing Professional Development</a:t>
            </a:r>
          </a:p>
          <a:p>
            <a:pPr lvl="0">
              <a:buFont typeface="Arial" pitchFamily="34" charset="0"/>
              <a:buChar char="•"/>
            </a:pPr>
            <a:r>
              <a:rPr lang="en-US" dirty="0" smtClean="0">
                <a:latin typeface="Times New Roman" pitchFamily="18" charset="0"/>
                <a:cs typeface="Times New Roman" pitchFamily="18" charset="0"/>
              </a:rPr>
              <a:t>Collaborative Learning Environments</a:t>
            </a:r>
          </a:p>
          <a:p>
            <a:pPr lvl="0">
              <a:buFont typeface="Arial" pitchFamily="34" charset="0"/>
              <a:buChar char="•"/>
            </a:pPr>
            <a:r>
              <a:rPr lang="en-US" dirty="0" smtClean="0">
                <a:latin typeface="Times New Roman" pitchFamily="18" charset="0"/>
                <a:cs typeface="Times New Roman" pitchFamily="18" charset="0"/>
              </a:rPr>
              <a:t>Monitor Progress Regularly</a:t>
            </a:r>
          </a:p>
          <a:p>
            <a:pPr lvl="0">
              <a:buFont typeface="Arial" pitchFamily="34" charset="0"/>
              <a:buChar char="•"/>
            </a:pPr>
            <a:r>
              <a:rPr lang="en-US" dirty="0" smtClean="0">
                <a:latin typeface="Times New Roman" pitchFamily="18" charset="0"/>
                <a:cs typeface="Times New Roman" pitchFamily="18" charset="0"/>
              </a:rPr>
              <a:t>Provide Emotional and Social Support</a:t>
            </a:r>
          </a:p>
          <a:p>
            <a:r>
              <a:rPr lang="en-US" b="1" dirty="0" smtClean="0">
                <a:latin typeface="Times New Roman" pitchFamily="18" charset="0"/>
                <a:cs typeface="Times New Roman" pitchFamily="18" charset="0"/>
              </a:rPr>
              <a:t>Recommendations for Parents</a:t>
            </a:r>
            <a:endParaRPr lang="en-US" dirty="0" smtClean="0">
              <a:latin typeface="Times New Roman" pitchFamily="18" charset="0"/>
              <a:cs typeface="Times New Roman" pitchFamily="18" charset="0"/>
            </a:endParaRPr>
          </a:p>
          <a:p>
            <a:pPr lvl="0">
              <a:buFont typeface="Arial" pitchFamily="34" charset="0"/>
              <a:buChar char="•"/>
            </a:pPr>
            <a:r>
              <a:rPr lang="en-US" dirty="0" smtClean="0">
                <a:latin typeface="Times New Roman" pitchFamily="18" charset="0"/>
                <a:cs typeface="Times New Roman" pitchFamily="18" charset="0"/>
              </a:rPr>
              <a:t>Early Identification and Advocacy</a:t>
            </a:r>
          </a:p>
          <a:p>
            <a:pPr lvl="0">
              <a:buFont typeface="Arial" pitchFamily="34" charset="0"/>
              <a:buChar char="•"/>
            </a:pPr>
            <a:r>
              <a:rPr lang="en-US" dirty="0" smtClean="0">
                <a:latin typeface="Times New Roman" pitchFamily="18" charset="0"/>
                <a:cs typeface="Times New Roman" pitchFamily="18" charset="0"/>
              </a:rPr>
              <a:t>Home Support with Reading Activities</a:t>
            </a:r>
          </a:p>
          <a:p>
            <a:pPr lvl="0">
              <a:buFont typeface="Arial" pitchFamily="34" charset="0"/>
              <a:buChar char="•"/>
            </a:pPr>
            <a:r>
              <a:rPr lang="en-US" dirty="0" smtClean="0">
                <a:latin typeface="Times New Roman" pitchFamily="18" charset="0"/>
                <a:cs typeface="Times New Roman" pitchFamily="18" charset="0"/>
              </a:rPr>
              <a:t>Open Communication with Teachers</a:t>
            </a:r>
          </a:p>
          <a:p>
            <a:pPr lvl="0">
              <a:buFont typeface="Arial" pitchFamily="34" charset="0"/>
              <a:buChar char="•"/>
            </a:pPr>
            <a:r>
              <a:rPr lang="en-US" dirty="0" smtClean="0">
                <a:latin typeface="Times New Roman" pitchFamily="18" charset="0"/>
                <a:cs typeface="Times New Roman" pitchFamily="18" charset="0"/>
              </a:rPr>
              <a:t>Encourage a Growth Mindset</a:t>
            </a:r>
          </a:p>
          <a:p>
            <a:pPr lvl="0">
              <a:buFont typeface="Arial" pitchFamily="34" charset="0"/>
              <a:buChar char="•"/>
            </a:pPr>
            <a:r>
              <a:rPr lang="en-US" dirty="0" smtClean="0">
                <a:latin typeface="Times New Roman" pitchFamily="18" charset="0"/>
                <a:cs typeface="Times New Roman" pitchFamily="18" charset="0"/>
              </a:rPr>
              <a:t>Seek Additional Resources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357</TotalTime>
  <Words>1248</Words>
  <Application>Microsoft Office PowerPoint</Application>
  <PresentationFormat>On-screen Show (4:3)</PresentationFormat>
  <Paragraphs>147</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73</cp:revision>
  <dcterms:created xsi:type="dcterms:W3CDTF">2024-05-13T16:52:41Z</dcterms:created>
  <dcterms:modified xsi:type="dcterms:W3CDTF">2024-09-28T08:46:24Z</dcterms:modified>
</cp:coreProperties>
</file>