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57" r:id="rId3"/>
    <p:sldId id="259" r:id="rId4"/>
    <p:sldId id="260" r:id="rId5"/>
    <p:sldId id="261" r:id="rId6"/>
    <p:sldId id="262" r:id="rId7"/>
    <p:sldId id="265" r:id="rId8"/>
    <p:sldId id="267" r:id="rId9"/>
    <p:sldId id="268" r:id="rId10"/>
    <p:sldId id="271" r:id="rId11"/>
    <p:sldId id="269" r:id="rId12"/>
    <p:sldId id="274" r:id="rId13"/>
    <p:sldId id="272" r:id="rId14"/>
    <p:sldId id="275" r:id="rId15"/>
    <p:sldId id="276" r:id="rId16"/>
    <p:sldId id="277" r:id="rId17"/>
    <p:sldId id="278"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6F410505-252B-46B5-999C-BFE299C38994}" type="datetimeFigureOut">
              <a:rPr lang="en-US" smtClean="0"/>
              <a:t>1/17/2025</a:t>
            </a:fld>
            <a:endParaRPr lang="en-US"/>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CB457E6C-C7A0-40D2-B1B7-8448450F4DB7}" type="slidenum">
              <a:rPr lang="en-US" smtClean="0"/>
              <a:t>‹#›</a:t>
            </a:fld>
            <a:endParaRPr lang="en-US"/>
          </a:p>
        </p:txBody>
      </p:sp>
    </p:spTree>
    <p:extLst>
      <p:ext uri="{BB962C8B-B14F-4D97-AF65-F5344CB8AC3E}">
        <p14:creationId xmlns:p14="http://schemas.microsoft.com/office/powerpoint/2010/main" val="4083045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10505-252B-46B5-999C-BFE299C389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558300" y="5956137"/>
            <a:ext cx="1052508" cy="365125"/>
          </a:xfrm>
        </p:spPr>
        <p:txBody>
          <a:bodyPr/>
          <a:lstStyle/>
          <a:p>
            <a:fld id="{CB457E6C-C7A0-40D2-B1B7-8448450F4DB7}" type="slidenum">
              <a:rPr lang="en-US" smtClean="0"/>
              <a:t>‹#›</a:t>
            </a:fld>
            <a:endParaRPr lang="en-US"/>
          </a:p>
        </p:txBody>
      </p:sp>
    </p:spTree>
    <p:extLst>
      <p:ext uri="{BB962C8B-B14F-4D97-AF65-F5344CB8AC3E}">
        <p14:creationId xmlns:p14="http://schemas.microsoft.com/office/powerpoint/2010/main" val="1213182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6F410505-252B-46B5-999C-BFE299C38994}" type="datetimeFigureOut">
              <a:rPr lang="en-US" smtClean="0"/>
              <a:t>1/17/2025</a:t>
            </a:fld>
            <a:endParaRPr lang="en-US"/>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CB457E6C-C7A0-40D2-B1B7-8448450F4DB7}" type="slidenum">
              <a:rPr lang="en-US" smtClean="0"/>
              <a:t>‹#›</a:t>
            </a:fld>
            <a:endParaRPr lang="en-US"/>
          </a:p>
        </p:txBody>
      </p:sp>
    </p:spTree>
    <p:extLst>
      <p:ext uri="{BB962C8B-B14F-4D97-AF65-F5344CB8AC3E}">
        <p14:creationId xmlns:p14="http://schemas.microsoft.com/office/powerpoint/2010/main" val="2064495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410505-252B-46B5-999C-BFE299C38994}"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457E6C-C7A0-40D2-B1B7-8448450F4DB7}" type="slidenum">
              <a:rPr lang="en-US" smtClean="0"/>
              <a:t>‹#›</a:t>
            </a:fld>
            <a:endParaRPr lang="en-US"/>
          </a:p>
        </p:txBody>
      </p:sp>
    </p:spTree>
    <p:extLst>
      <p:ext uri="{BB962C8B-B14F-4D97-AF65-F5344CB8AC3E}">
        <p14:creationId xmlns:p14="http://schemas.microsoft.com/office/powerpoint/2010/main" val="3245293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410505-252B-46B5-999C-BFE299C38994}" type="datetimeFigureOut">
              <a:rPr lang="en-US" smtClean="0"/>
              <a:t>1/17/2025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B457E6C-C7A0-40D2-B1B7-8448450F4DB7}" type="slidenum">
              <a:rPr lang="en-US" smtClean="0"/>
              <a:t>‹#›</a:t>
            </a:fld>
            <a:endParaRPr lang="en-US"/>
          </a:p>
        </p:txBody>
      </p:sp>
    </p:spTree>
    <p:extLst>
      <p:ext uri="{BB962C8B-B14F-4D97-AF65-F5344CB8AC3E}">
        <p14:creationId xmlns:p14="http://schemas.microsoft.com/office/powerpoint/2010/main" val="289601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410505-252B-46B5-999C-BFE299C38994}" type="datetimeFigureOut">
              <a:rPr lang="en-US" smtClean="0"/>
              <a:t>1/17/2025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B457E6C-C7A0-40D2-B1B7-8448450F4DB7}" type="slidenum">
              <a:rPr lang="en-US" smtClean="0"/>
              <a:t>‹#›</a:t>
            </a:fld>
            <a:endParaRPr lang="en-US"/>
          </a:p>
        </p:txBody>
      </p:sp>
    </p:spTree>
    <p:extLst>
      <p:ext uri="{BB962C8B-B14F-4D97-AF65-F5344CB8AC3E}">
        <p14:creationId xmlns:p14="http://schemas.microsoft.com/office/powerpoint/2010/main" val="1610865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410505-252B-46B5-999C-BFE299C38994}" type="datetimeFigureOut">
              <a:rPr lang="en-US" smtClean="0"/>
              <a:t>1/17/2025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B457E6C-C7A0-40D2-B1B7-8448450F4DB7}" type="slidenum">
              <a:rPr lang="en-US" smtClean="0"/>
              <a:t>‹#›</a:t>
            </a:fld>
            <a:endParaRPr lang="en-US"/>
          </a:p>
        </p:txBody>
      </p:sp>
    </p:spTree>
    <p:extLst>
      <p:ext uri="{BB962C8B-B14F-4D97-AF65-F5344CB8AC3E}">
        <p14:creationId xmlns:p14="http://schemas.microsoft.com/office/powerpoint/2010/main" val="3569202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6F410505-252B-46B5-999C-BFE299C38994}" type="datetimeFigureOut">
              <a:rPr lang="en-US" smtClean="0"/>
              <a:t>1/17/2025</a:t>
            </a:fld>
            <a:endParaRPr lang="en-US"/>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CB457E6C-C7A0-40D2-B1B7-8448450F4DB7}" type="slidenum">
              <a:rPr lang="en-US" smtClean="0"/>
              <a:t>‹#›</a:t>
            </a:fld>
            <a:endParaRPr lang="en-US"/>
          </a:p>
        </p:txBody>
      </p:sp>
    </p:spTree>
    <p:extLst>
      <p:ext uri="{BB962C8B-B14F-4D97-AF65-F5344CB8AC3E}">
        <p14:creationId xmlns:p14="http://schemas.microsoft.com/office/powerpoint/2010/main" val="2560403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410505-252B-46B5-999C-BFE299C38994}"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457E6C-C7A0-40D2-B1B7-8448450F4DB7}" type="slidenum">
              <a:rPr lang="en-US" smtClean="0"/>
              <a:t>‹#›</a:t>
            </a:fld>
            <a:endParaRPr lang="en-US"/>
          </a:p>
        </p:txBody>
      </p:sp>
    </p:spTree>
    <p:extLst>
      <p:ext uri="{BB962C8B-B14F-4D97-AF65-F5344CB8AC3E}">
        <p14:creationId xmlns:p14="http://schemas.microsoft.com/office/powerpoint/2010/main" val="328095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410505-252B-46B5-999C-BFE299C389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457E6C-C7A0-40D2-B1B7-8448450F4DB7}" type="slidenum">
              <a:rPr lang="en-US" smtClean="0"/>
              <a:t>‹#›</a:t>
            </a:fld>
            <a:endParaRPr lang="en-US"/>
          </a:p>
        </p:txBody>
      </p:sp>
    </p:spTree>
    <p:extLst>
      <p:ext uri="{BB962C8B-B14F-4D97-AF65-F5344CB8AC3E}">
        <p14:creationId xmlns:p14="http://schemas.microsoft.com/office/powerpoint/2010/main" val="847776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6F410505-252B-46B5-999C-BFE299C38994}" type="datetimeFigureOut">
              <a:rPr lang="en-US" smtClean="0"/>
              <a:t>1/17/2025</a:t>
            </a:fld>
            <a:endParaRPr lang="en-US"/>
          </a:p>
        </p:txBody>
      </p:sp>
      <p:sp>
        <p:nvSpPr>
          <p:cNvPr id="5" name="Footer Placeholder 4"/>
          <p:cNvSpPr>
            <a:spLocks noGrp="1"/>
          </p:cNvSpPr>
          <p:nvPr>
            <p:ph type="ftr" sz="quarter" idx="11"/>
          </p:nvPr>
        </p:nvSpPr>
        <p:spPr>
          <a:xfrm>
            <a:off x="774923" y="5951811"/>
            <a:ext cx="7896279" cy="365125"/>
          </a:xfrm>
        </p:spPr>
        <p:txBody>
          <a:bodyPr/>
          <a:lstStyle/>
          <a:p>
            <a:endParaRPr lang="en-US"/>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CB457E6C-C7A0-40D2-B1B7-8448450F4DB7}" type="slidenum">
              <a:rPr lang="en-US" smtClean="0"/>
              <a:t>‹#›</a:t>
            </a:fld>
            <a:endParaRPr lang="en-US"/>
          </a:p>
        </p:txBody>
      </p:sp>
    </p:spTree>
    <p:extLst>
      <p:ext uri="{BB962C8B-B14F-4D97-AF65-F5344CB8AC3E}">
        <p14:creationId xmlns:p14="http://schemas.microsoft.com/office/powerpoint/2010/main" val="461485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6F410505-252B-46B5-999C-BFE299C38994}" type="datetimeFigureOut">
              <a:rPr lang="en-US" smtClean="0"/>
              <a:t>1/17/2025</a:t>
            </a:fld>
            <a:endParaRPr lang="en-US"/>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CB457E6C-C7A0-40D2-B1B7-8448450F4DB7}" type="slidenum">
              <a:rPr lang="en-US" smtClean="0"/>
              <a:t>‹#›</a:t>
            </a:fld>
            <a:endParaRPr lang="en-US"/>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369822007"/>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CFB78-616A-DA2B-EA73-05DB59C009DB}"/>
              </a:ext>
            </a:extLst>
          </p:cNvPr>
          <p:cNvSpPr>
            <a:spLocks noGrp="1"/>
          </p:cNvSpPr>
          <p:nvPr>
            <p:ph type="ctrTitle"/>
          </p:nvPr>
        </p:nvSpPr>
        <p:spPr>
          <a:xfrm>
            <a:off x="513940" y="1020431"/>
            <a:ext cx="11164119" cy="1943486"/>
          </a:xfrm>
        </p:spPr>
        <p:txBody>
          <a:bodyPr>
            <a:normAutofit/>
          </a:bodyPr>
          <a:lstStyle/>
          <a:p>
            <a:pPr algn="ctr"/>
            <a:r>
              <a:rPr lang="en-US" sz="4000" b="1" dirty="0">
                <a:effectLst/>
                <a:latin typeface="Times New Roman" panose="02020603050405020304" pitchFamily="18" charset="0"/>
                <a:ea typeface="Calibri" panose="020F0502020204030204" pitchFamily="34" charset="0"/>
                <a:cs typeface="Times New Roman" panose="02020603050405020304" pitchFamily="18" charset="0"/>
              </a:rPr>
              <a:t>Global Perspectives on AI Innovations in Education: The Role of ChatGPT</a:t>
            </a:r>
            <a:endParaRPr lang="en-US" sz="6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B99E3222-F9DD-7782-B07E-8060E120F46F}"/>
              </a:ext>
            </a:extLst>
          </p:cNvPr>
          <p:cNvSpPr txBox="1"/>
          <p:nvPr/>
        </p:nvSpPr>
        <p:spPr>
          <a:xfrm>
            <a:off x="5060730" y="3251420"/>
            <a:ext cx="6542689" cy="3067315"/>
          </a:xfrm>
          <a:prstGeom prst="rect">
            <a:avLst/>
          </a:prstGeom>
          <a:noFill/>
        </p:spPr>
        <p:txBody>
          <a:bodyPr wrap="square">
            <a:spAutoFit/>
          </a:bodyPr>
          <a:lstStyle/>
          <a:p>
            <a:pPr marL="0" marR="0" algn="r">
              <a:lnSpc>
                <a:spcPct val="115000"/>
              </a:lnSpc>
              <a:spcBef>
                <a:spcPts val="0"/>
              </a:spcBef>
              <a:spcAft>
                <a:spcPts val="1000"/>
              </a:spcAft>
            </a:pPr>
            <a:r>
              <a:rPr lang="en-US" sz="1800" b="1"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Ms. Rashi Bhati, </a:t>
            </a:r>
            <a:r>
              <a:rPr lang="en-US" sz="18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Assistant Professor, Department of Management, Mangalmay Institute of Management and Technology, Greater Noida, Uttar Pradesh</a:t>
            </a:r>
            <a:endParaRPr lang="en-US" sz="18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0"/>
              </a:spcAft>
            </a:pPr>
            <a:r>
              <a:rPr lang="en-US" sz="1800" b="1"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Dr. Diwakar Chaudhary, </a:t>
            </a:r>
            <a:r>
              <a:rPr lang="en-US" sz="18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Assistant Professor, Department of Management, Mangalmay Institute of Management and Technology, Greater Noida, Uttar Pradesh </a:t>
            </a:r>
            <a:endParaRPr lang="en-US" sz="18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0"/>
              </a:spcAft>
            </a:pPr>
            <a:r>
              <a:rPr lang="en-US" sz="1800" b="1"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Mr. Rishi Jain, </a:t>
            </a:r>
            <a:r>
              <a:rPr lang="en-US" sz="18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MBA Student, Department of Management, Mangalmay Institute of Management and Technology, Greater Noida, Uttar Pradesh</a:t>
            </a:r>
            <a:endParaRPr lang="en-US" sz="18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6927379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0BB4B-D642-5D2E-DF03-C460AE67C604}"/>
              </a:ext>
            </a:extLst>
          </p:cNvPr>
          <p:cNvSpPr>
            <a:spLocks noGrp="1"/>
          </p:cNvSpPr>
          <p:nvPr>
            <p:ph type="title"/>
          </p:nvPr>
        </p:nvSpPr>
        <p:spPr>
          <a:xfrm>
            <a:off x="581192" y="591798"/>
            <a:ext cx="11029616" cy="1013800"/>
          </a:xfrm>
        </p:spPr>
        <p:txBody>
          <a:bodyPr>
            <a:normAutofit/>
          </a:bodyPr>
          <a:lstStyle/>
          <a:p>
            <a:pPr algn="ctr"/>
            <a:r>
              <a:rPr lang="en-US" sz="5400" dirty="0">
                <a:latin typeface="Times New Roman" panose="02020603050405020304" pitchFamily="18" charset="0"/>
                <a:cs typeface="Times New Roman" panose="02020603050405020304" pitchFamily="18" charset="0"/>
              </a:rPr>
              <a:t>INTRODUCTION </a:t>
            </a:r>
          </a:p>
        </p:txBody>
      </p:sp>
      <p:sp>
        <p:nvSpPr>
          <p:cNvPr id="5" name="TextBox 4">
            <a:extLst>
              <a:ext uri="{FF2B5EF4-FFF2-40B4-BE49-F238E27FC236}">
                <a16:creationId xmlns:a16="http://schemas.microsoft.com/office/drawing/2014/main" id="{5E9B865B-F400-D824-480F-DECF13E22BB7}"/>
              </a:ext>
            </a:extLst>
          </p:cNvPr>
          <p:cNvSpPr txBox="1"/>
          <p:nvPr/>
        </p:nvSpPr>
        <p:spPr>
          <a:xfrm>
            <a:off x="173420" y="1798486"/>
            <a:ext cx="11792607" cy="5018490"/>
          </a:xfrm>
          <a:prstGeom prst="rect">
            <a:avLst/>
          </a:prstGeom>
          <a:noFill/>
        </p:spPr>
        <p:txBody>
          <a:bodyPr wrap="square">
            <a:spAutoFit/>
          </a:bodyPr>
          <a:lstStyle/>
          <a:p>
            <a:pPr marL="285750" marR="0" indent="-285750" algn="just">
              <a:lnSpc>
                <a:spcPct val="150000"/>
              </a:lnSpc>
              <a:spcBef>
                <a:spcPts val="600"/>
              </a:spcBef>
              <a:spcAft>
                <a:spcPts val="1800"/>
              </a:spcAft>
              <a:buFont typeface="Arial" panose="020B0604020202020204" pitchFamily="34" charset="0"/>
              <a:buChar char="•"/>
              <a:tabLst>
                <a:tab pos="1691640" algn="l"/>
                <a:tab pos="1841500" algn="l"/>
                <a:tab pos="2461260" algn="l"/>
              </a:tabLst>
            </a:pPr>
            <a:r>
              <a:rPr lang="en-US" sz="1800" dirty="0">
                <a:effectLst/>
                <a:latin typeface="Times New Roman" panose="02020603050405020304" pitchFamily="18" charset="0"/>
                <a:ea typeface="Corbel" panose="020B0503020204020204" pitchFamily="34" charset="0"/>
                <a:cs typeface="Mangal" panose="02040503050203030202" pitchFamily="18" charset="0"/>
              </a:rPr>
              <a:t>The</a:t>
            </a:r>
            <a:r>
              <a:rPr lang="en-US" sz="1800" spc="-1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release</a:t>
            </a:r>
            <a:r>
              <a:rPr lang="en-US" sz="1800" spc="-1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and</a:t>
            </a:r>
            <a:r>
              <a:rPr lang="en-US" sz="1800" spc="-1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rapid</a:t>
            </a:r>
            <a:r>
              <a:rPr lang="en-US" sz="1800" spc="-1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difference of</a:t>
            </a:r>
            <a:r>
              <a:rPr lang="en-US" sz="1800" spc="-4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ChatGPT</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have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caught</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the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attention</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of</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educators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worldwide.</a:t>
            </a:r>
            <a:r>
              <a:rPr lang="en-US" sz="1800" spc="-2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Some educators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are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enthusiastic</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about</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its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potential</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to</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support</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learning.</a:t>
            </a:r>
            <a:r>
              <a:rPr lang="en-US" sz="1800" spc="-40" dirty="0">
                <a:effectLst/>
                <a:latin typeface="Times New Roman" panose="02020603050405020304" pitchFamily="18" charset="0"/>
                <a:ea typeface="Corbel" panose="020B0503020204020204" pitchFamily="34" charset="0"/>
                <a:cs typeface="Mangal" panose="02040503050203030202" pitchFamily="18" charset="0"/>
              </a:rPr>
              <a:t> </a:t>
            </a:r>
          </a:p>
          <a:p>
            <a:pPr marL="285750" marR="0" indent="-285750" algn="just">
              <a:lnSpc>
                <a:spcPct val="150000"/>
              </a:lnSpc>
              <a:spcBef>
                <a:spcPts val="600"/>
              </a:spcBef>
              <a:spcAft>
                <a:spcPts val="1800"/>
              </a:spcAft>
              <a:buFont typeface="Arial" panose="020B0604020202020204" pitchFamily="34" charset="0"/>
              <a:buChar char="•"/>
              <a:tabLst>
                <a:tab pos="1691640" algn="l"/>
                <a:tab pos="1841500" algn="l"/>
                <a:tab pos="2461260" algn="l"/>
              </a:tabLst>
            </a:pPr>
            <a:r>
              <a:rPr lang="en-US" sz="1800" dirty="0">
                <a:effectLst/>
                <a:latin typeface="Times New Roman" panose="02020603050405020304" pitchFamily="18" charset="0"/>
                <a:ea typeface="Corbel" panose="020B0503020204020204" pitchFamily="34" charset="0"/>
                <a:cs typeface="Mangal" panose="02040503050203030202" pitchFamily="18" charset="0"/>
              </a:rPr>
              <a:t>Others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are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concerned</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about</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how it</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might</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circumvent</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learning</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opportunities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or</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contribute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to</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misinformation.</a:t>
            </a:r>
            <a:r>
              <a:rPr lang="en-US" sz="1800" spc="-65" dirty="0">
                <a:effectLst/>
                <a:latin typeface="Times New Roman" panose="02020603050405020304" pitchFamily="18" charset="0"/>
                <a:ea typeface="Corbel" panose="020B0503020204020204" pitchFamily="34" charset="0"/>
                <a:cs typeface="Mangal" panose="02040503050203030202" pitchFamily="18" charset="0"/>
              </a:rPr>
              <a:t> </a:t>
            </a:r>
          </a:p>
          <a:p>
            <a:pPr marL="285750" marR="0" indent="-285750" algn="just">
              <a:lnSpc>
                <a:spcPct val="150000"/>
              </a:lnSpc>
              <a:spcBef>
                <a:spcPts val="600"/>
              </a:spcBef>
              <a:spcAft>
                <a:spcPts val="1800"/>
              </a:spcAft>
              <a:buFont typeface="Arial" panose="020B0604020202020204" pitchFamily="34" charset="0"/>
              <a:buChar char="•"/>
              <a:tabLst>
                <a:tab pos="1691640" algn="l"/>
                <a:tab pos="1841500" algn="l"/>
                <a:tab pos="2461260" algn="l"/>
              </a:tabLst>
            </a:pPr>
            <a:r>
              <a:rPr lang="en-US" sz="1800" spc="-30" dirty="0">
                <a:effectLst/>
                <a:latin typeface="Times New Roman" panose="02020603050405020304" pitchFamily="18" charset="0"/>
                <a:ea typeface="Corbel" panose="020B0503020204020204" pitchFamily="34" charset="0"/>
                <a:cs typeface="Mangal" panose="02040503050203030202" pitchFamily="18" charset="0"/>
              </a:rPr>
              <a:t>To</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better</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understand</a:t>
            </a:r>
            <a:r>
              <a:rPr lang="en-US" sz="1800" spc="10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reactions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about</a:t>
            </a:r>
            <a:r>
              <a:rPr lang="en-US" sz="1800" spc="-4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ChatGPT</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concerning</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education,</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we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analyzed</a:t>
            </a:r>
            <a:r>
              <a:rPr lang="en-US" sz="1800" spc="-65" dirty="0">
                <a:effectLst/>
                <a:latin typeface="Times New Roman" panose="02020603050405020304" pitchFamily="18" charset="0"/>
                <a:ea typeface="Corbel" panose="020B0503020204020204" pitchFamily="34" charset="0"/>
                <a:cs typeface="Mangal" panose="02040503050203030202" pitchFamily="18" charset="0"/>
              </a:rPr>
              <a:t> </a:t>
            </a:r>
            <a:r>
              <a:rPr lang="en-US" sz="1800" spc="-10" dirty="0">
                <a:effectLst/>
                <a:latin typeface="Times New Roman" panose="02020603050405020304" pitchFamily="18" charset="0"/>
                <a:ea typeface="Corbel" panose="020B0503020204020204" pitchFamily="34" charset="0"/>
                <a:cs typeface="Mangal" panose="02040503050203030202" pitchFamily="18" charset="0"/>
              </a:rPr>
              <a:t>Twitter</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data</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(16,830,997</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tweets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from</a:t>
            </a:r>
            <a:r>
              <a:rPr lang="en-US" sz="1800" spc="11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5,541,457</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users).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p>
          <a:p>
            <a:pPr marL="285750" marR="0" indent="-285750" algn="just">
              <a:lnSpc>
                <a:spcPct val="150000"/>
              </a:lnSpc>
              <a:spcBef>
                <a:spcPts val="600"/>
              </a:spcBef>
              <a:spcAft>
                <a:spcPts val="1800"/>
              </a:spcAft>
              <a:buFont typeface="Arial" panose="020B0604020202020204" pitchFamily="34" charset="0"/>
              <a:buChar char="•"/>
              <a:tabLst>
                <a:tab pos="1691640" algn="l"/>
                <a:tab pos="1841500" algn="l"/>
                <a:tab pos="2461260" algn="l"/>
              </a:tabLst>
            </a:pPr>
            <a:r>
              <a:rPr lang="en-US" sz="1800" dirty="0">
                <a:effectLst/>
                <a:latin typeface="Times New Roman" panose="02020603050405020304" pitchFamily="18" charset="0"/>
                <a:ea typeface="Corbel" panose="020B0503020204020204" pitchFamily="34" charset="0"/>
                <a:cs typeface="Mangal" panose="02040503050203030202" pitchFamily="18" charset="0"/>
              </a:rPr>
              <a:t>Based</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on</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topic</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modeling</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and</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sentiment</a:t>
            </a:r>
            <a:r>
              <a:rPr lang="en-US" sz="1800" spc="1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analysis,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we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provide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an</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overview</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of</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global perceptions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and</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reactions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to</a:t>
            </a:r>
            <a:r>
              <a:rPr lang="en-US" sz="1800" spc="-4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ChatGPT</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regarding</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education.</a:t>
            </a:r>
            <a:r>
              <a:rPr lang="en-US" sz="1800" spc="-40" dirty="0">
                <a:effectLst/>
                <a:latin typeface="Times New Roman" panose="02020603050405020304" pitchFamily="18" charset="0"/>
                <a:ea typeface="Corbel" panose="020B0503020204020204" pitchFamily="34" charset="0"/>
                <a:cs typeface="Mangal" panose="02040503050203030202" pitchFamily="18" charset="0"/>
              </a:rPr>
              <a:t> </a:t>
            </a:r>
          </a:p>
          <a:p>
            <a:pPr marL="285750" marR="0" indent="-285750" algn="just">
              <a:lnSpc>
                <a:spcPct val="150000"/>
              </a:lnSpc>
              <a:spcBef>
                <a:spcPts val="600"/>
              </a:spcBef>
              <a:spcAft>
                <a:spcPts val="1800"/>
              </a:spcAft>
              <a:buFont typeface="Arial" panose="020B0604020202020204" pitchFamily="34" charset="0"/>
              <a:buChar char="•"/>
              <a:tabLst>
                <a:tab pos="1691640" algn="l"/>
                <a:tab pos="1841500" algn="l"/>
                <a:tab pos="2461260" algn="l"/>
              </a:tabLst>
            </a:pPr>
            <a:r>
              <a:rPr lang="en-US" sz="1800" dirty="0">
                <a:effectLst/>
                <a:latin typeface="Times New Roman" panose="02020603050405020304" pitchFamily="18" charset="0"/>
                <a:ea typeface="Corbel" panose="020B0503020204020204" pitchFamily="34" charset="0"/>
                <a:cs typeface="Mangal" panose="02040503050203030202" pitchFamily="18" charset="0"/>
              </a:rPr>
              <a:t>ChatGPT</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triggered</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massive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response on</a:t>
            </a:r>
            <a:r>
              <a:rPr lang="en-US" sz="1800" spc="-70" dirty="0">
                <a:effectLst/>
                <a:latin typeface="Times New Roman" panose="02020603050405020304" pitchFamily="18" charset="0"/>
                <a:ea typeface="Corbel" panose="020B0503020204020204" pitchFamily="34" charset="0"/>
                <a:cs typeface="Mangal" panose="02040503050203030202" pitchFamily="18" charset="0"/>
              </a:rPr>
              <a:t> </a:t>
            </a:r>
            <a:r>
              <a:rPr lang="en-US" sz="1800" spc="-15" dirty="0">
                <a:effectLst/>
                <a:latin typeface="Times New Roman" panose="02020603050405020304" pitchFamily="18" charset="0"/>
                <a:ea typeface="Corbel" panose="020B0503020204020204" pitchFamily="34" charset="0"/>
                <a:cs typeface="Mangal" panose="02040503050203030202" pitchFamily="18" charset="0"/>
              </a:rPr>
              <a:t>Twitter,</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with</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education</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being</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the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most</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tweeted</a:t>
            </a:r>
            <a:r>
              <a:rPr lang="en-US" sz="1800" spc="-1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content</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topic.</a:t>
            </a:r>
            <a:r>
              <a:rPr lang="en-US" sz="1800" spc="-65" dirty="0">
                <a:effectLst/>
                <a:latin typeface="Times New Roman" panose="02020603050405020304" pitchFamily="18" charset="0"/>
                <a:ea typeface="Corbel" panose="020B0503020204020204" pitchFamily="34" charset="0"/>
                <a:cs typeface="Mangal" panose="02040503050203030202" pitchFamily="18" charset="0"/>
              </a:rPr>
              <a:t> </a:t>
            </a:r>
            <a:r>
              <a:rPr lang="en-US" sz="1800" spc="-10" dirty="0">
                <a:effectLst/>
                <a:latin typeface="Times New Roman" panose="02020603050405020304" pitchFamily="18" charset="0"/>
                <a:ea typeface="Corbel" panose="020B0503020204020204" pitchFamily="34" charset="0"/>
                <a:cs typeface="Mangal" panose="02040503050203030202" pitchFamily="18" charset="0"/>
              </a:rPr>
              <a:t>Topics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ranged</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from</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specific</a:t>
            </a:r>
            <a:r>
              <a:rPr lang="en-US" sz="1800" spc="20" dirty="0">
                <a:effectLst/>
                <a:latin typeface="Times New Roman" panose="02020603050405020304" pitchFamily="18" charset="0"/>
                <a:ea typeface="Corbel" panose="020B0503020204020204" pitchFamily="34" charset="0"/>
                <a:cs typeface="Mangal" panose="02040503050203030202" pitchFamily="18" charset="0"/>
              </a:rPr>
              <a:t> </a:t>
            </a:r>
            <a:r>
              <a:rPr lang="en-US" sz="1800" spc="-5" dirty="0">
                <a:effectLst/>
                <a:latin typeface="Times New Roman" panose="02020603050405020304" pitchFamily="18" charset="0"/>
                <a:ea typeface="Corbel" panose="020B0503020204020204" pitchFamily="34" charset="0"/>
                <a:cs typeface="Mangal" panose="02040503050203030202" pitchFamily="18" charset="0"/>
              </a:rPr>
              <a:t>(e.g.,</a:t>
            </a:r>
            <a:r>
              <a:rPr lang="en-US" sz="1800" spc="14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cheating)</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to</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broad</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(e.g., </a:t>
            </a:r>
            <a:r>
              <a:rPr lang="en-US" sz="1800" dirty="0">
                <a:effectLst/>
                <a:latin typeface="Times New Roman" panose="02020603050405020304" pitchFamily="18" charset="0"/>
                <a:ea typeface="Corbel" panose="020B0503020204020204" pitchFamily="34" charset="0"/>
                <a:cs typeface="Mangal" panose="02040503050203030202" pitchFamily="18" charset="0"/>
              </a:rPr>
              <a:t>opportunities),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which</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were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discussed</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with</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mixed </a:t>
            </a:r>
            <a:r>
              <a:rPr lang="en-US" sz="1800" dirty="0">
                <a:effectLst/>
                <a:latin typeface="Times New Roman" panose="02020603050405020304" pitchFamily="18" charset="0"/>
                <a:ea typeface="Corbel" panose="020B0503020204020204" pitchFamily="34" charset="0"/>
                <a:cs typeface="Mangal" panose="02040503050203030202" pitchFamily="18" charset="0"/>
              </a:rPr>
              <a:t>sentiment.</a:t>
            </a:r>
            <a:r>
              <a:rPr lang="en-US" sz="1800" spc="-50" dirty="0">
                <a:effectLst/>
                <a:latin typeface="Times New Roman" panose="02020603050405020304" pitchFamily="18" charset="0"/>
                <a:ea typeface="Corbel" panose="020B0503020204020204" pitchFamily="34" charset="0"/>
                <a:cs typeface="Mangal" panose="02040503050203030202" pitchFamily="18" charset="0"/>
              </a:rPr>
              <a:t>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391312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0B6DE45-2304-E0ED-585E-BAD8C862314A}"/>
              </a:ext>
            </a:extLst>
          </p:cNvPr>
          <p:cNvSpPr txBox="1"/>
          <p:nvPr/>
        </p:nvSpPr>
        <p:spPr>
          <a:xfrm>
            <a:off x="2627" y="559787"/>
            <a:ext cx="12042227" cy="66915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spc="-15" dirty="0">
                <a:effectLst/>
                <a:latin typeface="Times New Roman" panose="02020603050405020304" pitchFamily="18" charset="0"/>
                <a:ea typeface="Corbel" panose="020B0503020204020204" pitchFamily="34" charset="0"/>
                <a:cs typeface="Mangal" panose="02040503050203030202" pitchFamily="18" charset="0"/>
              </a:rPr>
              <a:t>We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traced</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that</a:t>
            </a:r>
            <a:r>
              <a:rPr lang="en-US" sz="1800" spc="13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authority</a:t>
            </a:r>
            <a:r>
              <a:rPr lang="en-US" sz="1800" spc="-1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decisions</a:t>
            </a:r>
            <a:r>
              <a:rPr lang="en-US" sz="1800" spc="-1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may</a:t>
            </a:r>
            <a:r>
              <a:rPr lang="en-US" sz="1800" spc="-1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influence public</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opinions.</a:t>
            </a:r>
            <a:r>
              <a:rPr lang="en-US" sz="1800" spc="-50" dirty="0">
                <a:effectLst/>
                <a:latin typeface="Times New Roman" panose="02020603050405020304" pitchFamily="18" charset="0"/>
                <a:ea typeface="Corbel" panose="020B0503020204020204" pitchFamily="34" charset="0"/>
                <a:cs typeface="Mangal" panose="02040503050203030202" pitchFamily="18" charset="0"/>
              </a:rPr>
              <a:t> </a:t>
            </a:r>
          </a:p>
          <a:p>
            <a:pPr marL="285750" indent="-285750" algn="just">
              <a:lnSpc>
                <a:spcPct val="150000"/>
              </a:lnSpc>
              <a:buFont typeface="Arial" panose="020B0604020202020204" pitchFamily="34" charset="0"/>
              <a:buChar char="•"/>
            </a:pPr>
            <a:r>
              <a:rPr lang="en-US" sz="1800" spc="-15" dirty="0">
                <a:effectLst/>
                <a:latin typeface="Times New Roman" panose="02020603050405020304" pitchFamily="18" charset="0"/>
                <a:ea typeface="Corbel" panose="020B0503020204020204" pitchFamily="34" charset="0"/>
                <a:cs typeface="Mangal" panose="02040503050203030202" pitchFamily="18" charset="0"/>
              </a:rPr>
              <a:t>We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discussed</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that</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the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average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reaction</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on</a:t>
            </a:r>
            <a:r>
              <a:rPr lang="en-US" sz="1800" spc="-65" dirty="0">
                <a:effectLst/>
                <a:latin typeface="Times New Roman" panose="02020603050405020304" pitchFamily="18" charset="0"/>
                <a:ea typeface="Corbel" panose="020B0503020204020204" pitchFamily="34" charset="0"/>
                <a:cs typeface="Mangal" panose="02040503050203030202" pitchFamily="18" charset="0"/>
              </a:rPr>
              <a:t> </a:t>
            </a:r>
            <a:r>
              <a:rPr lang="en-US" sz="1800" spc="-10" dirty="0">
                <a:effectLst/>
                <a:latin typeface="Times New Roman" panose="02020603050405020304" pitchFamily="18" charset="0"/>
                <a:ea typeface="Corbel" panose="020B0503020204020204" pitchFamily="34" charset="0"/>
                <a:cs typeface="Mangal" panose="02040503050203030202" pitchFamily="18" charset="0"/>
              </a:rPr>
              <a:t>Twitter</a:t>
            </a:r>
            <a:r>
              <a:rPr lang="en-US" sz="1800" spc="115" dirty="0">
                <a:effectLst/>
                <a:latin typeface="Times New Roman" panose="02020603050405020304" pitchFamily="18" charset="0"/>
                <a:ea typeface="Corbel" panose="020B0503020204020204" pitchFamily="34" charset="0"/>
                <a:cs typeface="Mangal" panose="02040503050203030202" pitchFamily="18" charset="0"/>
              </a:rPr>
              <a:t> </a:t>
            </a:r>
            <a:r>
              <a:rPr lang="en-US" sz="1800" spc="-5" dirty="0">
                <a:effectLst/>
                <a:latin typeface="Times New Roman" panose="02020603050405020304" pitchFamily="18" charset="0"/>
                <a:ea typeface="Corbel" panose="020B0503020204020204" pitchFamily="34" charset="0"/>
                <a:cs typeface="Mangal" panose="02040503050203030202" pitchFamily="18" charset="0"/>
              </a:rPr>
              <a:t>(e.g.,</a:t>
            </a:r>
            <a:r>
              <a:rPr lang="en-US" sz="1800" spc="-1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using</a:t>
            </a:r>
            <a:r>
              <a:rPr lang="en-US" sz="1800" spc="-4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ChatGPT</a:t>
            </a:r>
            <a:r>
              <a:rPr lang="en-US" sz="1800" spc="-1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to</a:t>
            </a:r>
            <a:r>
              <a:rPr lang="en-US" sz="1800" spc="-1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cheat</a:t>
            </a:r>
            <a:r>
              <a:rPr lang="en-US" sz="1800" spc="-1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in</a:t>
            </a:r>
            <a:r>
              <a:rPr lang="en-US" sz="1800" spc="-1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exams)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different from</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discussions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in</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which</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education</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and</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teaching learning</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researchers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are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likely </a:t>
            </a:r>
            <a:r>
              <a:rPr lang="en-US" sz="1800" dirty="0">
                <a:effectLst/>
                <a:latin typeface="Times New Roman" panose="02020603050405020304" pitchFamily="18" charset="0"/>
                <a:ea typeface="Corbel" panose="020B0503020204020204" pitchFamily="34" charset="0"/>
                <a:cs typeface="Mangal" panose="02040503050203030202" pitchFamily="18" charset="0"/>
              </a:rPr>
              <a:t>to</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be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more</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interested</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(e.g.,</a:t>
            </a:r>
            <a:r>
              <a:rPr lang="en-US" sz="1800" spc="-4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ChatGPT</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an</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intelligent</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learning</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partner).</a:t>
            </a:r>
            <a:endParaRPr lang="en-US" spc="135" dirty="0">
              <a:latin typeface="Times New Roman" panose="02020603050405020304" pitchFamily="18" charset="0"/>
              <a:ea typeface="Corbel" panose="020B0503020204020204" pitchFamily="34" charset="0"/>
              <a:cs typeface="Mangal" panose="02040503050203030202" pitchFamily="18" charset="0"/>
            </a:endParaRP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orbel" panose="020B0503020204020204" pitchFamily="34" charset="0"/>
                <a:cs typeface="Mangal" panose="02040503050203030202" pitchFamily="18" charset="0"/>
              </a:rPr>
              <a:t>This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study</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provides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insights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into</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people’s </a:t>
            </a:r>
            <a:r>
              <a:rPr lang="en-US" sz="1800" dirty="0">
                <a:effectLst/>
                <a:latin typeface="Times New Roman" panose="02020603050405020304" pitchFamily="18" charset="0"/>
                <a:ea typeface="Corbel" panose="020B0503020204020204" pitchFamily="34" charset="0"/>
                <a:cs typeface="Mangal" panose="02040503050203030202" pitchFamily="18" charset="0"/>
              </a:rPr>
              <a:t>reactions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when</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new</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groundbreaking</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technology</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is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released</a:t>
            </a:r>
            <a:r>
              <a:rPr lang="en-US" sz="1800" spc="11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and</a:t>
            </a:r>
            <a:r>
              <a:rPr lang="en-US" sz="1800" spc="-1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implications</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for</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scientific and</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policy</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communication</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in</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rapidly</a:t>
            </a:r>
            <a:r>
              <a:rPr lang="en-US" sz="1800" spc="-5"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changing</a:t>
            </a:r>
            <a:r>
              <a:rPr lang="en-US" sz="1800" spc="-10" dirty="0">
                <a:effectLst/>
                <a:latin typeface="Times New Roman" panose="02020603050405020304" pitchFamily="18" charset="0"/>
                <a:ea typeface="Corbel" panose="020B0503020204020204" pitchFamily="34" charset="0"/>
                <a:cs typeface="Mangal" panose="02040503050203030202" pitchFamily="18" charset="0"/>
              </a:rPr>
              <a:t> </a:t>
            </a:r>
            <a:r>
              <a:rPr lang="en-US" sz="1800" dirty="0">
                <a:effectLst/>
                <a:latin typeface="Times New Roman" panose="02020603050405020304" pitchFamily="18" charset="0"/>
                <a:ea typeface="Corbel" panose="020B0503020204020204" pitchFamily="34" charset="0"/>
                <a:cs typeface="Mangal" panose="02040503050203030202" pitchFamily="18" charset="0"/>
              </a:rPr>
              <a:t>circumstances.</a:t>
            </a:r>
          </a:p>
          <a:p>
            <a:pPr marL="285750" indent="-285750" algn="just">
              <a:lnSpc>
                <a:spcPct val="150000"/>
              </a:lnSpc>
              <a:buFont typeface="Arial" panose="020B0604020202020204" pitchFamily="34" charset="0"/>
              <a:buChar char="•"/>
            </a:pP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rti</a:t>
            </a:r>
            <a:r>
              <a:rPr lang="en-US" sz="1800" spc="80" dirty="0">
                <a:effectLst/>
                <a:latin typeface="Times New Roman" panose="02020603050405020304" pitchFamily="18" charset="0"/>
                <a:ea typeface="Times New Roman" panose="02020603050405020304" pitchFamily="18" charset="0"/>
                <a:cs typeface="Times New Roman" panose="02020603050405020304" pitchFamily="18" charset="0"/>
              </a:rPr>
              <a:t>fi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cia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l int</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ellig</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en</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ce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(AI)</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ha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potent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l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tran</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sf</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orm</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1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eld</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f e</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duc</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tion, </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 i</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ts </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pp</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lica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tion</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s 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e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comin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4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incr</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ea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sin</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gly</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pr</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eva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lent</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assive</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discussion </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nd</a:t>
            </a:r>
            <a:r>
              <a:rPr lang="en-US" sz="18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adoption</a:t>
            </a:r>
            <a:r>
              <a:rPr lang="en-US" sz="18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Ch</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tGPT</a:t>
            </a:r>
            <a:r>
              <a:rPr lang="en-US" sz="18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llow</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ts</a:t>
            </a:r>
            <a:r>
              <a:rPr lang="en-US" sz="18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No</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ember</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30,</a:t>
            </a:r>
            <a:r>
              <a:rPr lang="en-US" sz="18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2022</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elease</a:t>
            </a:r>
            <a:r>
              <a:rPr lang="en-US" sz="1800" spc="5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ug</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ges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 that</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can</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rap</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ly</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han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ge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ho</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we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learn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ommuni</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7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285750" indent="-285750" algn="just">
              <a:lnSpc>
                <a:spcPct val="150000"/>
              </a:lnSpc>
              <a:buFont typeface="Arial" panose="020B0604020202020204" pitchFamily="34" charset="0"/>
              <a:buChar char="•"/>
            </a:pPr>
            <a:r>
              <a:rPr lang="en-US" sz="1800" spc="70" dirty="0">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 release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ChatGPT</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ge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rat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1800" spc="3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deal</a:t>
            </a:r>
            <a:r>
              <a:rPr lang="en-US" sz="18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exci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tement</a:t>
            </a:r>
            <a:r>
              <a:rPr lang="en-US" sz="18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trepidation</a:t>
            </a:r>
            <a:r>
              <a:rPr lang="en-US" sz="18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18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ts</a:t>
            </a:r>
            <a:r>
              <a:rPr lang="en-US" sz="18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possible</a:t>
            </a:r>
            <a:r>
              <a:rPr lang="en-US" sz="18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120" dirty="0">
                <a:effectLst/>
                <a:latin typeface="Times New Roman" panose="02020603050405020304" pitchFamily="18" charset="0"/>
                <a:ea typeface="Times New Roman" panose="02020603050405020304" pitchFamily="18" charset="0"/>
                <a:cs typeface="Times New Roman" panose="02020603050405020304" pitchFamily="18" charset="0"/>
              </a:rPr>
              <a:t>ff</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ects</a:t>
            </a:r>
            <a:r>
              <a:rPr lang="en-US" sz="18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18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ducation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200" dirty="0">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announcement</a:t>
            </a:r>
            <a:r>
              <a:rPr lang="en-US" sz="18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rom</a:t>
            </a:r>
            <a:r>
              <a:rPr lang="en-US" sz="18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Microsoft</a:t>
            </a:r>
            <a:r>
              <a:rPr lang="en-US" sz="1800" spc="4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make</a:t>
            </a:r>
            <a:r>
              <a:rPr lang="en-US" sz="18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pr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og</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ram</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like</a:t>
            </a:r>
            <a:r>
              <a:rPr lang="en-US" sz="18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ChatGPT</a:t>
            </a:r>
            <a:r>
              <a:rPr lang="en-US" sz="18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available</a:t>
            </a:r>
            <a:r>
              <a:rPr lang="en-US" sz="18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18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users</a:t>
            </a:r>
            <a:r>
              <a:rPr lang="en-US" sz="18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through</a:t>
            </a:r>
            <a:r>
              <a:rPr lang="en-US" sz="18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1800" spc="35" dirty="0">
                <a:effectLst/>
                <a:latin typeface="Times New Roman" panose="02020603050405020304" pitchFamily="18" charset="0"/>
                <a:ea typeface="Times New Roman" panose="02020603050405020304" pitchFamily="18" charset="0"/>
                <a:cs typeface="Times New Roman" panose="02020603050405020304" pitchFamily="18" charset="0"/>
              </a:rPr>
              <a:t> once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program</a:t>
            </a:r>
            <a:r>
              <a:rPr lang="en-US" sz="1800" spc="125"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hints</a:t>
            </a:r>
            <a:r>
              <a:rPr lang="en-US" sz="18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broad</a:t>
            </a:r>
            <a:r>
              <a:rPr lang="en-US" sz="18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impact</a:t>
            </a:r>
            <a:r>
              <a:rPr lang="en-US" sz="1800" spc="2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ho</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people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ma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soon</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leve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ge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tten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ommun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ic</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285750" indent="-285750" algn="just">
              <a:lnSpc>
                <a:spcPct val="150000"/>
              </a:lnSpc>
              <a:buFont typeface="Arial" panose="020B0604020202020204" pitchFamily="34" charset="0"/>
              <a:buChar char="•"/>
            </a:pP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ge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rat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ive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tools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h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ChatGPT</a:t>
            </a:r>
            <a:r>
              <a:rPr lang="en-US" sz="1800" spc="3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become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mor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nt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rat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nto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du</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du</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ator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mu</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addr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ess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crucial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que</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tion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about</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the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utur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eac</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3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learning.</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285750" indent="-285750" algn="just">
              <a:lnSpc>
                <a:spcPct val="150000"/>
              </a:lnSpc>
              <a:buFont typeface="Arial" panose="020B0604020202020204" pitchFamily="34" charset="0"/>
              <a:buChar char="•"/>
            </a:pP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tudents</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need</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under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tand</a:t>
            </a:r>
            <a:r>
              <a:rPr lang="en-US" sz="18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ho</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AI</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ks,</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t’s</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accordan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ce</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ha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len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ges,</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ho</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they</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can</a:t>
            </a:r>
            <a:r>
              <a:rPr lang="en-US" sz="1800" spc="4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harn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ess</a:t>
            </a:r>
            <a:r>
              <a:rPr lang="en-US" sz="18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ts</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po</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er</a:t>
            </a:r>
            <a:r>
              <a:rPr lang="en-US" sz="18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wi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thout</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reproducin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biases</a:t>
            </a:r>
            <a:r>
              <a:rPr lang="en-US" sz="18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inherent</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ts</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trainin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dat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Corbel" panose="020B0503020204020204" pitchFamily="34" charset="0"/>
              <a:cs typeface="Mangal" panose="02040503050203030202" pitchFamily="18" charset="0"/>
            </a:endParaRPr>
          </a:p>
          <a:p>
            <a:pPr marL="285750" indent="-285750" algn="just">
              <a:lnSpc>
                <a:spcPct val="150000"/>
              </a:lnSpc>
              <a:buFont typeface="Arial" panose="020B0604020202020204" pitchFamily="34" charset="0"/>
              <a:buChar char="•"/>
            </a:pPr>
            <a:endParaRPr lang="en-US" dirty="0"/>
          </a:p>
        </p:txBody>
      </p:sp>
    </p:spTree>
    <p:extLst>
      <p:ext uri="{BB962C8B-B14F-4D97-AF65-F5344CB8AC3E}">
        <p14:creationId xmlns:p14="http://schemas.microsoft.com/office/powerpoint/2010/main" val="658412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4B2979F-526D-88E6-23F3-A578D05873F9}"/>
              </a:ext>
            </a:extLst>
          </p:cNvPr>
          <p:cNvSpPr txBox="1"/>
          <p:nvPr/>
        </p:nvSpPr>
        <p:spPr>
          <a:xfrm>
            <a:off x="141890" y="606027"/>
            <a:ext cx="11871434" cy="575183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20" dirty="0">
                <a:effectLst/>
                <a:latin typeface="Times New Roman" panose="02020603050405020304" pitchFamily="18" charset="0"/>
                <a:ea typeface="Times New Roman" panose="02020603050405020304" pitchFamily="18" charset="0"/>
                <a:cs typeface="Times New Roman" panose="02020603050405020304" pitchFamily="18" charset="0"/>
              </a:rPr>
              <a:t>eac</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her</a:t>
            </a:r>
            <a:r>
              <a:rPr lang="en-US" sz="1800" spc="-2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ha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ve</a:t>
            </a:r>
            <a:r>
              <a:rPr lang="en-US" sz="18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walk</a:t>
            </a:r>
            <a:r>
              <a:rPr lang="en-US" sz="18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alon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4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de</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learning</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they</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pr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eexis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hab</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orroborat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nt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rro</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our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ces,</a:t>
            </a:r>
            <a:r>
              <a:rPr lang="en-US" sz="1800" spc="4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critical</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thinking,</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ethical</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use</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our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ces.</a:t>
            </a:r>
          </a:p>
          <a:p>
            <a:pPr marL="285750" marR="0" indent="-285750" algn="just">
              <a:lnSpc>
                <a:spcPct val="150000"/>
              </a:lnSpc>
              <a:spcBef>
                <a:spcPts val="600"/>
              </a:spcBef>
              <a:spcAft>
                <a:spcPts val="1800"/>
              </a:spcAft>
              <a:buFont typeface="Wingdings" panose="05000000000000000000" pitchFamily="2" charset="2"/>
              <a:buChar char="v"/>
            </a:pPr>
            <a:r>
              <a:rPr lang="en-US" sz="1800" b="1" u="sng" kern="0" dirty="0">
                <a:effectLst/>
                <a:latin typeface="Times New Roman" panose="02020603050405020304" pitchFamily="18" charset="0"/>
                <a:ea typeface="Corbel" panose="020B0503020204020204" pitchFamily="34" charset="0"/>
              </a:rPr>
              <a:t>Theoretical </a:t>
            </a:r>
            <a:r>
              <a:rPr lang="en-US" sz="1800" b="1" u="sng" kern="0" spc="-5" dirty="0">
                <a:effectLst/>
                <a:latin typeface="Times New Roman" panose="02020603050405020304" pitchFamily="18" charset="0"/>
                <a:ea typeface="Corbel" panose="020B0503020204020204" pitchFamily="34" charset="0"/>
              </a:rPr>
              <a:t>background</a:t>
            </a:r>
            <a:endParaRPr lang="en-US" sz="1800" b="1" u="sng" kern="0" dirty="0">
              <a:effectLst/>
              <a:latin typeface="Corbel" panose="020B0503020204020204" pitchFamily="34" charset="0"/>
              <a:ea typeface="Corbel" panose="020B0503020204020204" pitchFamily="34" charset="0"/>
            </a:endParaRP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What is ChatGPT? ChatGPT (https://openai.com/blog/chatgpt) is the latest release of the Generative Pre- trained Transformer (GPT) family of language models released by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OpenAI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(https://openai.com) on November 30, 2022.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 language model is a statistical model that can predict the probability of a sequence of words. With this capability, a language model can generate natural language in a human style.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Like all statistical models, a language model needs to be trained by many word sequences to calculate the probability of each sequence. The number of word sequences or the training corpus size used to train a model determines how much experience a model can gain about the language and, more importantly, the knowledge incorporated in the language.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ChatGPT is a large language model trained with data from the Internet and many scanned books. Brown et al.6 reported using a corpus of 499 billion words to train the GPT-3 model, which was the base model for ChatGPT </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ts</a:t>
            </a:r>
            <a:r>
              <a:rPr lang="en-US" sz="1800" spc="180" dirty="0">
                <a:effectLst/>
                <a:latin typeface="Times New Roman" panose="02020603050405020304" pitchFamily="18" charset="0"/>
                <a:ea typeface="Calibri" panose="020F0502020204030204" pitchFamily="34" charset="0"/>
                <a:cs typeface="Times New Roman" panose="02020603050405020304" pitchFamily="18" charset="0"/>
              </a:rPr>
              <a:t> fi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ele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se.</a:t>
            </a:r>
            <a:r>
              <a:rPr lang="en-US" sz="1800" spc="35"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pc="35" dirty="0">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buFont typeface="Courier New" panose="02070309020205020404" pitchFamily="49" charset="0"/>
              <a:buChar char="o"/>
            </a:pP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ChatGPT</a:t>
            </a:r>
            <a:r>
              <a:rPr lang="en-US" sz="1800"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no</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w</a:t>
            </a:r>
            <a:r>
              <a:rPr lang="en-US" sz="1800"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dra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ws</a:t>
            </a:r>
            <a:r>
              <a:rPr lang="en-US" sz="1800"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on</a:t>
            </a:r>
            <a:r>
              <a:rPr lang="en-US" sz="1800" spc="3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GPT</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-4,</a:t>
            </a:r>
            <a:r>
              <a:rPr lang="en-US" sz="1800"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much</a:t>
            </a:r>
            <a:r>
              <a:rPr lang="en-US" sz="1800"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er</a:t>
            </a:r>
            <a:r>
              <a:rPr lang="en-US" sz="1800"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and</a:t>
            </a:r>
            <a:r>
              <a:rPr lang="en-US" sz="1800"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mor</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po</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w</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er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u</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3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mode</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48961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3B00935-CC63-0E1C-155D-6FB0240733A9}"/>
              </a:ext>
            </a:extLst>
          </p:cNvPr>
          <p:cNvSpPr txBox="1"/>
          <p:nvPr/>
        </p:nvSpPr>
        <p:spPr>
          <a:xfrm>
            <a:off x="173420" y="645396"/>
            <a:ext cx="11808373" cy="5449377"/>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Opportunities</a:t>
            </a:r>
            <a:r>
              <a:rPr lang="en-US" sz="1800" b="1" spc="5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and</a:t>
            </a:r>
            <a:r>
              <a:rPr lang="en-US" sz="1800" b="1" spc="60"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risks</a:t>
            </a:r>
            <a:r>
              <a:rPr lang="en-US" sz="1800" b="1" spc="6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of</a:t>
            </a:r>
            <a:r>
              <a:rPr lang="en-US" sz="1800" b="1" spc="20"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ChatGPT</a:t>
            </a:r>
            <a:r>
              <a:rPr lang="en-US" sz="1800" b="1" spc="60"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for</a:t>
            </a:r>
            <a:r>
              <a:rPr lang="en-US" sz="1800" b="1" spc="6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education.</a:t>
            </a:r>
            <a:r>
              <a:rPr lang="en-US" sz="1800" b="1" spc="19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ChatGPT</a:t>
            </a:r>
            <a:r>
              <a:rPr lang="en-US" sz="1800"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and</a:t>
            </a:r>
            <a:r>
              <a:rPr lang="en-US" sz="1800" spc="4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other</a:t>
            </a:r>
            <a:r>
              <a:rPr lang="en-US" sz="1800" spc="4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la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ge</a:t>
            </a:r>
            <a:r>
              <a:rPr lang="en-US" sz="1800"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angua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ge</a:t>
            </a:r>
            <a:r>
              <a:rPr lang="en-US" sz="1800" spc="4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mode</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ls</a:t>
            </a:r>
            <a:r>
              <a:rPr lang="en-US" sz="1800" spc="4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an</a:t>
            </a:r>
            <a:r>
              <a:rPr lang="en-US" sz="1800" spc="15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potent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lly</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h</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ave</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la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r</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ge</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effect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eac</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hin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and</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arnin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pract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ice.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8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6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m</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ay</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cl</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ude</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in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ce,</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potent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30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to</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facili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tat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mor</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2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per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ona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lize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d</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and</a:t>
            </a:r>
            <a:r>
              <a:rPr lang="en-US" sz="1800" spc="2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ad</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pt</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ive</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arnin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g</a:t>
            </a:r>
            <a:r>
              <a:rPr lang="en-US" sz="1800" spc="11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and</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or</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ga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nize</a:t>
            </a:r>
            <a:r>
              <a:rPr lang="en-US" sz="1800" spc="2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sses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sment</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and</a:t>
            </a:r>
            <a:r>
              <a:rPr lang="en-US" sz="1800" spc="2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eval</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uation</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pro</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cesses</a:t>
            </a:r>
            <a:r>
              <a:rPr lang="en-US" sz="1800" spc="2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mor</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35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80" dirty="0">
                <a:effectLst/>
                <a:latin typeface="Times New Roman" panose="02020603050405020304" pitchFamily="18" charset="0"/>
                <a:ea typeface="Calibri" panose="020F0502020204030204" pitchFamily="34" charset="0"/>
                <a:cs typeface="Times New Roman" panose="02020603050405020304" pitchFamily="18" charset="0"/>
              </a:rPr>
              <a:t>ff</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icien</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tly.</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Als</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err="1">
                <a:effectLst/>
                <a:latin typeface="Times New Roman" panose="02020603050405020304" pitchFamily="18" charset="0"/>
                <a:ea typeface="Calibri" panose="020F0502020204030204" pitchFamily="34" charset="0"/>
                <a:cs typeface="Times New Roman" panose="02020603050405020304" pitchFamily="18" charset="0"/>
              </a:rPr>
              <a:t>K</a:t>
            </a:r>
            <a:r>
              <a:rPr lang="en-US" sz="1800" spc="-5" dirty="0" err="1">
                <a:effectLst/>
                <a:latin typeface="Times New Roman" panose="02020603050405020304" pitchFamily="18" charset="0"/>
                <a:ea typeface="Calibri" panose="020F0502020204030204" pitchFamily="34" charset="0"/>
                <a:cs typeface="Times New Roman" panose="02020603050405020304" pitchFamily="18" charset="0"/>
              </a:rPr>
              <a:t>asn</a:t>
            </a:r>
            <a:r>
              <a:rPr lang="en-US" sz="1800" spc="-10" dirty="0" err="1">
                <a:effectLst/>
                <a:latin typeface="Times New Roman" panose="02020603050405020304" pitchFamily="18" charset="0"/>
                <a:ea typeface="Calibri" panose="020F0502020204030204" pitchFamily="34" charset="0"/>
                <a:cs typeface="Times New Roman" panose="02020603050405020304" pitchFamily="18" charset="0"/>
              </a:rPr>
              <a:t>eci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et</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9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empha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size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potent</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i</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to</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co</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mpen</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sa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t</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5" dirty="0">
                <a:effectLst/>
                <a:latin typeface="Times New Roman" panose="02020603050405020304" pitchFamily="18" charset="0"/>
                <a:ea typeface="Calibri" panose="020F0502020204030204" pitchFamily="34" charset="0"/>
                <a:cs typeface="Times New Roman" panose="02020603050405020304" pitchFamily="18" charset="0"/>
              </a:rPr>
              <a:t>f</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ducationa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l</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di</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ad</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nta</a:t>
            </a:r>
            <a:r>
              <a:rPr lang="en-US" sz="1800" spc="-10" dirty="0">
                <a:effectLst/>
                <a:latin typeface="Times New Roman" panose="02020603050405020304" pitchFamily="18" charset="0"/>
                <a:ea typeface="Calibri" panose="020F0502020204030204" pitchFamily="34" charset="0"/>
                <a:cs typeface="Times New Roman" panose="02020603050405020304" pitchFamily="18" charset="0"/>
              </a:rPr>
              <a:t>ges.</a:t>
            </a:r>
            <a:r>
              <a:rPr lang="en-US" sz="1800" spc="5" dirty="0">
                <a:effectLst/>
                <a:latin typeface="Times New Roman" panose="02020603050405020304" pitchFamily="18" charset="0"/>
                <a:ea typeface="Calibri" panose="020F0502020204030204" pitchFamily="34" charset="0"/>
                <a:cs typeface="Times New Roman" panose="02020603050405020304" pitchFamily="18" charset="0"/>
              </a:rPr>
              <a:t> </a:t>
            </a:r>
          </a:p>
          <a:p>
            <a:pPr marL="285750" indent="-285750" algn="just">
              <a:lnSpc>
                <a:spcPct val="150000"/>
              </a:lnSpc>
              <a:buFont typeface="Wingdings" panose="05000000000000000000" pitchFamily="2" charset="2"/>
              <a:buChar char="v"/>
            </a:pP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Human</a:t>
            </a:r>
            <a:r>
              <a:rPr lang="en-US" sz="1800" b="1"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spc="-5" dirty="0">
                <a:effectLst/>
                <a:latin typeface="Times New Roman" panose="02020603050405020304" pitchFamily="18" charset="0"/>
                <a:ea typeface="Corbel" panose="020B0503020204020204" pitchFamily="34" charset="0"/>
                <a:cs typeface="Times New Roman" panose="02020603050405020304" pitchFamily="18" charset="0"/>
              </a:rPr>
              <a:t>reactions</a:t>
            </a:r>
            <a:r>
              <a:rPr lang="en-US" sz="1800" b="1"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to</a:t>
            </a:r>
            <a:r>
              <a:rPr lang="en-US" sz="1800" b="1" spc="10"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spc="-5" dirty="0">
                <a:effectLst/>
                <a:latin typeface="Times New Roman" panose="02020603050405020304" pitchFamily="18" charset="0"/>
                <a:ea typeface="Corbel" panose="020B0503020204020204" pitchFamily="34" charset="0"/>
                <a:cs typeface="Times New Roman" panose="02020603050405020304" pitchFamily="18" charset="0"/>
              </a:rPr>
              <a:t>groundbreaking</a:t>
            </a:r>
            <a:r>
              <a:rPr lang="en-US" sz="1800" b="1"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technological</a:t>
            </a:r>
            <a:r>
              <a:rPr lang="en-US" sz="1800" b="1"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spc="-5" dirty="0">
                <a:effectLst/>
                <a:latin typeface="Times New Roman" panose="02020603050405020304" pitchFamily="18" charset="0"/>
                <a:ea typeface="Corbel" panose="020B0503020204020204" pitchFamily="34" charset="0"/>
                <a:cs typeface="Times New Roman" panose="02020603050405020304" pitchFamily="18" charset="0"/>
              </a:rPr>
              <a:t>innovations.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New technologies like ChatGPT can only achieve their potential if they are used in pedagogically sound ways. Active use is likely if users have a positive attitude toward the technology. Numerous theories postulate the importance of rational processes for accepting and adapting technological innovations.</a:t>
            </a:r>
          </a:p>
          <a:p>
            <a:pPr marL="285750" indent="-285750" algn="just">
              <a:lnSpc>
                <a:spcPct val="150000"/>
              </a:lnSpc>
              <a:buFont typeface="Wingdings" panose="05000000000000000000" pitchFamily="2" charset="2"/>
              <a:buChar char="v"/>
            </a:pPr>
            <a:r>
              <a:rPr lang="en-US" sz="1800" b="1" spc="-10" dirty="0">
                <a:effectLst/>
                <a:latin typeface="Times New Roman" panose="02020603050405020304" pitchFamily="18" charset="0"/>
                <a:ea typeface="Corbel" panose="020B0503020204020204" pitchFamily="34" charset="0"/>
                <a:cs typeface="Times New Roman" panose="02020603050405020304" pitchFamily="18" charset="0"/>
              </a:rPr>
              <a:t>Twitter</a:t>
            </a:r>
            <a:r>
              <a:rPr lang="en-US" sz="1800" b="1"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data</a:t>
            </a:r>
            <a:r>
              <a:rPr lang="en-US" sz="1800" b="1"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as</a:t>
            </a:r>
            <a:r>
              <a:rPr lang="en-US" sz="1800" b="1"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a</a:t>
            </a:r>
            <a:r>
              <a:rPr lang="en-US" sz="1800" b="1"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measure</a:t>
            </a:r>
            <a:r>
              <a:rPr lang="en-US" sz="1800" b="1"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to gain</a:t>
            </a:r>
            <a:r>
              <a:rPr lang="en-US" sz="1800" b="1"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insights</a:t>
            </a:r>
            <a:r>
              <a:rPr lang="en-US" sz="1800" b="1"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into</a:t>
            </a:r>
            <a:r>
              <a:rPr lang="en-US" sz="1800" b="1" spc="-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human</a:t>
            </a:r>
            <a:r>
              <a:rPr lang="en-US" sz="1800" b="1" spc="-5" dirty="0">
                <a:effectLst/>
                <a:latin typeface="Times New Roman" panose="02020603050405020304" pitchFamily="18" charset="0"/>
                <a:ea typeface="Corbel" panose="020B0503020204020204" pitchFamily="34" charset="0"/>
                <a:cs typeface="Times New Roman" panose="02020603050405020304" pitchFamily="18" charset="0"/>
              </a:rPr>
              <a:t> reactions.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Twitter is a microblogging platform where registered users can post brief messages called tweets (up to 280 Unicode characters for non-paying users; tweets). Tweets can be linked to specific persons (through links [@]) or specific topics (via hashtags [#]). Users can follow other users’ tweets. Twitter provides access to real-time data that can capture the public perceptions on innovations like ChatGPT (another example CRISPR33), significant events (e.g., Arab spring, U.S. elections, COVID-19:34,35), or reforms36.</a:t>
            </a:r>
          </a:p>
        </p:txBody>
      </p:sp>
    </p:spTree>
    <p:extLst>
      <p:ext uri="{BB962C8B-B14F-4D97-AF65-F5344CB8AC3E}">
        <p14:creationId xmlns:p14="http://schemas.microsoft.com/office/powerpoint/2010/main" val="3083038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4EFE97-9EB9-D0B3-FC5C-9F3D4DB8E2AE}"/>
              </a:ext>
            </a:extLst>
          </p:cNvPr>
          <p:cNvSpPr txBox="1"/>
          <p:nvPr/>
        </p:nvSpPr>
        <p:spPr>
          <a:xfrm>
            <a:off x="80798" y="4555052"/>
            <a:ext cx="11868808" cy="1909946"/>
          </a:xfrm>
          <a:prstGeom prst="rect">
            <a:avLst/>
          </a:prstGeom>
          <a:noFill/>
        </p:spPr>
        <p:txBody>
          <a:bodyPr wrap="square">
            <a:spAutoFit/>
          </a:bodyPr>
          <a:lstStyle/>
          <a:p>
            <a:pPr marL="285750" marR="0" indent="-285750" algn="just">
              <a:lnSpc>
                <a:spcPct val="150000"/>
              </a:lnSpc>
              <a:spcBef>
                <a:spcPts val="600"/>
              </a:spcBef>
              <a:spcAft>
                <a:spcPts val="1800"/>
              </a:spcAft>
              <a:buFont typeface="Arial" panose="020B0604020202020204" pitchFamily="34" charset="0"/>
              <a:buChar char="•"/>
            </a:pPr>
            <a:r>
              <a:rPr lang="en-US" i="1" spc="-10" dirty="0">
                <a:effectLst/>
                <a:latin typeface="Times New Roman" panose="02020603050405020304" pitchFamily="18" charset="0"/>
                <a:ea typeface="Calibri" panose="020F0502020204030204" pitchFamily="34" charset="0"/>
                <a:cs typeface="Mangal" panose="02040503050203030202" pitchFamily="18" charset="0"/>
              </a:rPr>
              <a:t>(R</a:t>
            </a:r>
            <a:r>
              <a:rPr lang="en-US" i="1" spc="-5" dirty="0">
                <a:effectLst/>
                <a:latin typeface="Times New Roman" panose="02020603050405020304" pitchFamily="18" charset="0"/>
                <a:ea typeface="Calibri" panose="020F0502020204030204" pitchFamily="34" charset="0"/>
                <a:cs typeface="Mangal" panose="02040503050203030202" pitchFamily="18" charset="0"/>
              </a:rPr>
              <a:t>Q</a:t>
            </a:r>
            <a:r>
              <a:rPr lang="en-US" i="1" spc="-10" dirty="0">
                <a:effectLst/>
                <a:latin typeface="Times New Roman" panose="02020603050405020304" pitchFamily="18" charset="0"/>
                <a:ea typeface="Calibri" panose="020F0502020204030204" pitchFamily="34" charset="0"/>
                <a:cs typeface="Mangal" panose="02040503050203030202" pitchFamily="18" charset="0"/>
              </a:rPr>
              <a:t>1)</a:t>
            </a:r>
            <a:r>
              <a:rPr lang="en-US" i="1" spc="-110"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W</a:t>
            </a:r>
            <a:r>
              <a:rPr lang="en-US" i="1" spc="-15" dirty="0">
                <a:effectLst/>
                <a:latin typeface="Times New Roman" panose="02020603050405020304" pitchFamily="18" charset="0"/>
                <a:ea typeface="Calibri" panose="020F0502020204030204" pitchFamily="34" charset="0"/>
                <a:cs typeface="Mangal" panose="02040503050203030202" pitchFamily="18" charset="0"/>
              </a:rPr>
              <a:t>hat</a:t>
            </a:r>
            <a:r>
              <a:rPr lang="en-US" i="1" spc="-105" dirty="0">
                <a:effectLst/>
                <a:latin typeface="Times New Roman" panose="02020603050405020304" pitchFamily="18" charset="0"/>
                <a:ea typeface="Calibri" panose="020F0502020204030204" pitchFamily="34" charset="0"/>
                <a:cs typeface="Mangal" panose="02040503050203030202" pitchFamily="18" charset="0"/>
              </a:rPr>
              <a:t> </a:t>
            </a:r>
            <a:r>
              <a:rPr lang="en-US" i="1" dirty="0">
                <a:effectLst/>
                <a:latin typeface="Times New Roman" panose="02020603050405020304" pitchFamily="18" charset="0"/>
                <a:ea typeface="Calibri" panose="020F0502020204030204" pitchFamily="34" charset="0"/>
                <a:cs typeface="Mangal" panose="02040503050203030202" pitchFamily="18" charset="0"/>
              </a:rPr>
              <a:t>was</a:t>
            </a:r>
            <a:r>
              <a:rPr lang="en-US" i="1" spc="-110"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the</a:t>
            </a:r>
            <a:r>
              <a:rPr lang="en-US" i="1" spc="-105"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global</a:t>
            </a:r>
            <a:r>
              <a:rPr lang="en-US" i="1" spc="-105"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recept</a:t>
            </a:r>
            <a:r>
              <a:rPr lang="en-US" i="1" spc="-5" dirty="0">
                <a:effectLst/>
                <a:latin typeface="Times New Roman" panose="02020603050405020304" pitchFamily="18" charset="0"/>
                <a:ea typeface="Calibri" panose="020F0502020204030204" pitchFamily="34" charset="0"/>
                <a:cs typeface="Mangal" panose="02040503050203030202" pitchFamily="18" charset="0"/>
              </a:rPr>
              <a:t>i</a:t>
            </a:r>
            <a:r>
              <a:rPr lang="en-US" i="1" spc="-10" dirty="0">
                <a:effectLst/>
                <a:latin typeface="Times New Roman" panose="02020603050405020304" pitchFamily="18" charset="0"/>
                <a:ea typeface="Calibri" panose="020F0502020204030204" pitchFamily="34" charset="0"/>
                <a:cs typeface="Mangal" panose="02040503050203030202" pitchFamily="18" charset="0"/>
              </a:rPr>
              <a:t>o</a:t>
            </a:r>
            <a:r>
              <a:rPr lang="en-US" i="1" spc="-5" dirty="0">
                <a:effectLst/>
                <a:latin typeface="Times New Roman" panose="02020603050405020304" pitchFamily="18" charset="0"/>
                <a:ea typeface="Calibri" panose="020F0502020204030204" pitchFamily="34" charset="0"/>
                <a:cs typeface="Mangal" panose="02040503050203030202" pitchFamily="18" charset="0"/>
              </a:rPr>
              <a:t>n</a:t>
            </a:r>
            <a:r>
              <a:rPr lang="en-US" i="1" spc="-110"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o</a:t>
            </a:r>
            <a:r>
              <a:rPr lang="en-US" i="1" spc="-5" dirty="0">
                <a:effectLst/>
                <a:latin typeface="Times New Roman" panose="02020603050405020304" pitchFamily="18" charset="0"/>
                <a:ea typeface="Calibri" panose="020F0502020204030204" pitchFamily="34" charset="0"/>
                <a:cs typeface="Mangal" panose="02040503050203030202" pitchFamily="18" charset="0"/>
              </a:rPr>
              <a:t>n</a:t>
            </a:r>
            <a:r>
              <a:rPr lang="en-US" i="1" spc="-105"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T</a:t>
            </a:r>
            <a:r>
              <a:rPr lang="en-US" i="1" spc="-15" dirty="0">
                <a:effectLst/>
                <a:latin typeface="Times New Roman" panose="02020603050405020304" pitchFamily="18" charset="0"/>
                <a:ea typeface="Calibri" panose="020F0502020204030204" pitchFamily="34" charset="0"/>
                <a:cs typeface="Mangal" panose="02040503050203030202" pitchFamily="18" charset="0"/>
              </a:rPr>
              <a:t>w</a:t>
            </a:r>
            <a:r>
              <a:rPr lang="en-US" i="1" spc="-10" dirty="0">
                <a:effectLst/>
                <a:latin typeface="Times New Roman" panose="02020603050405020304" pitchFamily="18" charset="0"/>
                <a:ea typeface="Calibri" panose="020F0502020204030204" pitchFamily="34" charset="0"/>
                <a:cs typeface="Mangal" panose="02040503050203030202" pitchFamily="18" charset="0"/>
              </a:rPr>
              <a:t>i</a:t>
            </a:r>
            <a:r>
              <a:rPr lang="en-US" i="1" spc="-15" dirty="0">
                <a:effectLst/>
                <a:latin typeface="Times New Roman" panose="02020603050405020304" pitchFamily="18" charset="0"/>
                <a:ea typeface="Calibri" panose="020F0502020204030204" pitchFamily="34" charset="0"/>
                <a:cs typeface="Mangal" panose="02040503050203030202" pitchFamily="18" charset="0"/>
              </a:rPr>
              <a:t>tter</a:t>
            </a:r>
            <a:r>
              <a:rPr lang="en-US" i="1" spc="-105" dirty="0">
                <a:effectLst/>
                <a:latin typeface="Times New Roman" panose="02020603050405020304" pitchFamily="18" charset="0"/>
                <a:ea typeface="Calibri" panose="020F0502020204030204" pitchFamily="34" charset="0"/>
                <a:cs typeface="Mangal" panose="02040503050203030202" pitchFamily="18" charset="0"/>
              </a:rPr>
              <a:t> </a:t>
            </a:r>
            <a:r>
              <a:rPr lang="en-US" i="1" spc="-15" dirty="0">
                <a:effectLst/>
                <a:latin typeface="Times New Roman" panose="02020603050405020304" pitchFamily="18" charset="0"/>
                <a:ea typeface="Calibri" panose="020F0502020204030204" pitchFamily="34" charset="0"/>
                <a:cs typeface="Mangal" panose="02040503050203030202" pitchFamily="18" charset="0"/>
              </a:rPr>
              <a:t>abo</a:t>
            </a:r>
            <a:r>
              <a:rPr lang="en-US" i="1" spc="-10" dirty="0">
                <a:effectLst/>
                <a:latin typeface="Times New Roman" panose="02020603050405020304" pitchFamily="18" charset="0"/>
                <a:ea typeface="Calibri" panose="020F0502020204030204" pitchFamily="34" charset="0"/>
                <a:cs typeface="Mangal" panose="02040503050203030202" pitchFamily="18" charset="0"/>
              </a:rPr>
              <a:t>u</a:t>
            </a:r>
            <a:r>
              <a:rPr lang="en-US" i="1" spc="-15" dirty="0">
                <a:effectLst/>
                <a:latin typeface="Times New Roman" panose="02020603050405020304" pitchFamily="18" charset="0"/>
                <a:ea typeface="Calibri" panose="020F0502020204030204" pitchFamily="34" charset="0"/>
                <a:cs typeface="Mangal" panose="02040503050203030202" pitchFamily="18" charset="0"/>
              </a:rPr>
              <a:t>t</a:t>
            </a:r>
            <a:r>
              <a:rPr lang="en-US" i="1" spc="-110" dirty="0">
                <a:effectLst/>
                <a:latin typeface="Times New Roman" panose="02020603050405020304" pitchFamily="18" charset="0"/>
                <a:ea typeface="Calibri" panose="020F0502020204030204" pitchFamily="34" charset="0"/>
                <a:cs typeface="Mangal" panose="02040503050203030202" pitchFamily="18" charset="0"/>
              </a:rPr>
              <a:t> </a:t>
            </a:r>
            <a:r>
              <a:rPr lang="en-US" i="1" spc="-5" dirty="0">
                <a:effectLst/>
                <a:latin typeface="Times New Roman" panose="02020603050405020304" pitchFamily="18" charset="0"/>
                <a:ea typeface="Calibri" panose="020F0502020204030204" pitchFamily="34" charset="0"/>
                <a:cs typeface="Mangal" panose="02040503050203030202" pitchFamily="18" charset="0"/>
              </a:rPr>
              <a:t>Ch</a:t>
            </a:r>
            <a:r>
              <a:rPr lang="en-US" i="1" spc="-10" dirty="0">
                <a:effectLst/>
                <a:latin typeface="Times New Roman" panose="02020603050405020304" pitchFamily="18" charset="0"/>
                <a:ea typeface="Calibri" panose="020F0502020204030204" pitchFamily="34" charset="0"/>
                <a:cs typeface="Mangal" panose="02040503050203030202" pitchFamily="18" charset="0"/>
              </a:rPr>
              <a:t>at</a:t>
            </a:r>
            <a:r>
              <a:rPr lang="en-US" i="1" spc="-5" dirty="0">
                <a:effectLst/>
                <a:latin typeface="Times New Roman" panose="02020603050405020304" pitchFamily="18" charset="0"/>
                <a:ea typeface="Calibri" panose="020F0502020204030204" pitchFamily="34" charset="0"/>
                <a:cs typeface="Mangal" panose="02040503050203030202" pitchFamily="18" charset="0"/>
              </a:rPr>
              <a:t>GP</a:t>
            </a:r>
            <a:r>
              <a:rPr lang="en-US" i="1" spc="-10" dirty="0">
                <a:effectLst/>
                <a:latin typeface="Times New Roman" panose="02020603050405020304" pitchFamily="18" charset="0"/>
                <a:ea typeface="Calibri" panose="020F0502020204030204" pitchFamily="34" charset="0"/>
                <a:cs typeface="Mangal" panose="02040503050203030202" pitchFamily="18" charset="0"/>
              </a:rPr>
              <a:t>T?</a:t>
            </a:r>
            <a:endParaRPr lang="en-US" dirty="0">
              <a:effectLst/>
              <a:latin typeface="Calibri" panose="020F0502020204030204" pitchFamily="34" charset="0"/>
              <a:ea typeface="Calibri" panose="020F0502020204030204" pitchFamily="34" charset="0"/>
              <a:cs typeface="Mangal" panose="02040503050203030202" pitchFamily="18" charset="0"/>
            </a:endParaRPr>
          </a:p>
          <a:p>
            <a:pPr marL="285750" marR="0" indent="-285750" algn="just">
              <a:lnSpc>
                <a:spcPct val="150000"/>
              </a:lnSpc>
              <a:spcBef>
                <a:spcPts val="600"/>
              </a:spcBef>
              <a:spcAft>
                <a:spcPts val="1800"/>
              </a:spcAft>
              <a:buFont typeface="Arial" panose="020B0604020202020204" pitchFamily="34" charset="0"/>
              <a:buChar char="•"/>
            </a:pPr>
            <a:r>
              <a:rPr lang="en-US" i="1" dirty="0">
                <a:effectLst/>
                <a:latin typeface="Times New Roman" panose="02020603050405020304" pitchFamily="18" charset="0"/>
                <a:ea typeface="Calibri" panose="020F0502020204030204" pitchFamily="34" charset="0"/>
                <a:cs typeface="Mangal" panose="02040503050203030202" pitchFamily="18" charset="0"/>
              </a:rPr>
              <a:t>(RQ2)</a:t>
            </a:r>
            <a:r>
              <a:rPr lang="en-US" i="1" spc="-90" dirty="0">
                <a:effectLst/>
                <a:latin typeface="Times New Roman" panose="02020603050405020304" pitchFamily="18" charset="0"/>
                <a:ea typeface="Calibri" panose="020F0502020204030204" pitchFamily="34" charset="0"/>
                <a:cs typeface="Mangal" panose="02040503050203030202" pitchFamily="18" charset="0"/>
              </a:rPr>
              <a:t> </a:t>
            </a:r>
            <a:r>
              <a:rPr lang="en-US" i="1" spc="-5" dirty="0">
                <a:effectLst/>
                <a:latin typeface="Times New Roman" panose="02020603050405020304" pitchFamily="18" charset="0"/>
                <a:ea typeface="Calibri" panose="020F0502020204030204" pitchFamily="34" charset="0"/>
                <a:cs typeface="Mangal" panose="02040503050203030202" pitchFamily="18" charset="0"/>
              </a:rPr>
              <a:t>W</a:t>
            </a:r>
            <a:r>
              <a:rPr lang="en-US" i="1" spc="-10" dirty="0">
                <a:effectLst/>
                <a:latin typeface="Times New Roman" panose="02020603050405020304" pitchFamily="18" charset="0"/>
                <a:ea typeface="Calibri" panose="020F0502020204030204" pitchFamily="34" charset="0"/>
                <a:cs typeface="Mangal" panose="02040503050203030202" pitchFamily="18" charset="0"/>
              </a:rPr>
              <a:t>hat</a:t>
            </a:r>
            <a:r>
              <a:rPr lang="en-US" i="1" spc="-90"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top</a:t>
            </a:r>
            <a:r>
              <a:rPr lang="en-US" i="1" spc="-5" dirty="0">
                <a:effectLst/>
                <a:latin typeface="Times New Roman" panose="02020603050405020304" pitchFamily="18" charset="0"/>
                <a:ea typeface="Calibri" panose="020F0502020204030204" pitchFamily="34" charset="0"/>
                <a:cs typeface="Mangal" panose="02040503050203030202" pitchFamily="18" charset="0"/>
              </a:rPr>
              <a:t>i</a:t>
            </a:r>
            <a:r>
              <a:rPr lang="en-US" i="1" spc="-10" dirty="0">
                <a:effectLst/>
                <a:latin typeface="Times New Roman" panose="02020603050405020304" pitchFamily="18" charset="0"/>
                <a:ea typeface="Calibri" panose="020F0502020204030204" pitchFamily="34" charset="0"/>
                <a:cs typeface="Mangal" panose="02040503050203030202" pitchFamily="18" charset="0"/>
              </a:rPr>
              <a:t>cs</a:t>
            </a:r>
            <a:r>
              <a:rPr lang="en-US" i="1" spc="-90" dirty="0">
                <a:effectLst/>
                <a:latin typeface="Times New Roman" panose="02020603050405020304" pitchFamily="18" charset="0"/>
                <a:ea typeface="Calibri" panose="020F0502020204030204" pitchFamily="34" charset="0"/>
                <a:cs typeface="Mangal" panose="02040503050203030202" pitchFamily="18" charset="0"/>
              </a:rPr>
              <a:t> </a:t>
            </a:r>
            <a:r>
              <a:rPr lang="en-US" i="1" spc="-15" dirty="0">
                <a:effectLst/>
                <a:latin typeface="Times New Roman" panose="02020603050405020304" pitchFamily="18" charset="0"/>
                <a:ea typeface="Calibri" panose="020F0502020204030204" pitchFamily="34" charset="0"/>
                <a:cs typeface="Mangal" panose="02040503050203030202" pitchFamily="18" charset="0"/>
              </a:rPr>
              <a:t>related</a:t>
            </a:r>
            <a:r>
              <a:rPr lang="en-US" i="1" spc="-90"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to</a:t>
            </a:r>
            <a:r>
              <a:rPr lang="en-US" i="1" spc="-90" dirty="0">
                <a:effectLst/>
                <a:latin typeface="Times New Roman" panose="02020603050405020304" pitchFamily="18" charset="0"/>
                <a:ea typeface="Calibri" panose="020F0502020204030204" pitchFamily="34" charset="0"/>
                <a:cs typeface="Mangal" panose="02040503050203030202" pitchFamily="18" charset="0"/>
              </a:rPr>
              <a:t> </a:t>
            </a:r>
            <a:r>
              <a:rPr lang="en-US" i="1" dirty="0">
                <a:effectLst/>
                <a:latin typeface="Times New Roman" panose="02020603050405020304" pitchFamily="18" charset="0"/>
                <a:ea typeface="Calibri" panose="020F0502020204030204" pitchFamily="34" charset="0"/>
                <a:cs typeface="Mangal" panose="02040503050203030202" pitchFamily="18" charset="0"/>
              </a:rPr>
              <a:t>ChatGPT</a:t>
            </a:r>
            <a:r>
              <a:rPr lang="en-US" i="1" spc="-90" dirty="0">
                <a:effectLst/>
                <a:latin typeface="Times New Roman" panose="02020603050405020304" pitchFamily="18" charset="0"/>
                <a:ea typeface="Calibri" panose="020F0502020204030204" pitchFamily="34" charset="0"/>
                <a:cs typeface="Mangal" panose="02040503050203030202" pitchFamily="18" charset="0"/>
              </a:rPr>
              <a:t> </a:t>
            </a:r>
            <a:r>
              <a:rPr lang="en-US" i="1" dirty="0">
                <a:effectLst/>
                <a:latin typeface="Times New Roman" panose="02020603050405020304" pitchFamily="18" charset="0"/>
                <a:ea typeface="Calibri" panose="020F0502020204030204" pitchFamily="34" charset="0"/>
                <a:cs typeface="Mangal" panose="02040503050203030202" pitchFamily="18" charset="0"/>
              </a:rPr>
              <a:t>emerged</a:t>
            </a:r>
            <a:r>
              <a:rPr lang="en-US" i="1" spc="-90" dirty="0">
                <a:effectLst/>
                <a:latin typeface="Times New Roman" panose="02020603050405020304" pitchFamily="18" charset="0"/>
                <a:ea typeface="Calibri" panose="020F0502020204030204" pitchFamily="34" charset="0"/>
                <a:cs typeface="Mangal" panose="02040503050203030202" pitchFamily="18" charset="0"/>
              </a:rPr>
              <a:t> </a:t>
            </a:r>
            <a:r>
              <a:rPr lang="en-US" i="1" spc="-5" dirty="0">
                <a:effectLst/>
                <a:latin typeface="Times New Roman" panose="02020603050405020304" pitchFamily="18" charset="0"/>
                <a:ea typeface="Calibri" panose="020F0502020204030204" pitchFamily="34" charset="0"/>
                <a:cs typeface="Mangal" panose="02040503050203030202" pitchFamily="18" charset="0"/>
              </a:rPr>
              <a:t>in</a:t>
            </a:r>
            <a:r>
              <a:rPr lang="en-US" i="1" spc="-85"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the</a:t>
            </a:r>
            <a:r>
              <a:rPr lang="en-US" i="1" spc="-90"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ed</a:t>
            </a:r>
            <a:r>
              <a:rPr lang="en-US" i="1" spc="-5" dirty="0">
                <a:effectLst/>
                <a:latin typeface="Times New Roman" panose="02020603050405020304" pitchFamily="18" charset="0"/>
                <a:ea typeface="Calibri" panose="020F0502020204030204" pitchFamily="34" charset="0"/>
                <a:cs typeface="Mangal" panose="02040503050203030202" pitchFamily="18" charset="0"/>
              </a:rPr>
              <a:t>u</a:t>
            </a:r>
            <a:r>
              <a:rPr lang="en-US" i="1" spc="-10" dirty="0">
                <a:effectLst/>
                <a:latin typeface="Times New Roman" panose="02020603050405020304" pitchFamily="18" charset="0"/>
                <a:ea typeface="Calibri" panose="020F0502020204030204" pitchFamily="34" charset="0"/>
                <a:cs typeface="Mangal" panose="02040503050203030202" pitchFamily="18" charset="0"/>
              </a:rPr>
              <a:t>cat</a:t>
            </a:r>
            <a:r>
              <a:rPr lang="en-US" i="1" spc="-5" dirty="0">
                <a:effectLst/>
                <a:latin typeface="Times New Roman" panose="02020603050405020304" pitchFamily="18" charset="0"/>
                <a:ea typeface="Calibri" panose="020F0502020204030204" pitchFamily="34" charset="0"/>
                <a:cs typeface="Mangal" panose="02040503050203030202" pitchFamily="18" charset="0"/>
              </a:rPr>
              <a:t>i</a:t>
            </a:r>
            <a:r>
              <a:rPr lang="en-US" i="1" spc="-10" dirty="0">
                <a:effectLst/>
                <a:latin typeface="Times New Roman" panose="02020603050405020304" pitchFamily="18" charset="0"/>
                <a:ea typeface="Calibri" panose="020F0502020204030204" pitchFamily="34" charset="0"/>
                <a:cs typeface="Mangal" panose="02040503050203030202" pitchFamily="18" charset="0"/>
              </a:rPr>
              <a:t>o</a:t>
            </a:r>
            <a:r>
              <a:rPr lang="en-US" i="1" spc="-5" dirty="0">
                <a:effectLst/>
                <a:latin typeface="Times New Roman" panose="02020603050405020304" pitchFamily="18" charset="0"/>
                <a:ea typeface="Calibri" panose="020F0502020204030204" pitchFamily="34" charset="0"/>
                <a:cs typeface="Mangal" panose="02040503050203030202" pitchFamily="18" charset="0"/>
              </a:rPr>
              <a:t>n</a:t>
            </a:r>
            <a:r>
              <a:rPr lang="en-US" i="1" spc="-90"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top</a:t>
            </a:r>
            <a:r>
              <a:rPr lang="en-US" i="1" spc="-5" dirty="0">
                <a:effectLst/>
                <a:latin typeface="Times New Roman" panose="02020603050405020304" pitchFamily="18" charset="0"/>
                <a:ea typeface="Calibri" panose="020F0502020204030204" pitchFamily="34" charset="0"/>
                <a:cs typeface="Mangal" panose="02040503050203030202" pitchFamily="18" charset="0"/>
              </a:rPr>
              <a:t>i</a:t>
            </a:r>
            <a:r>
              <a:rPr lang="en-US" i="1" spc="-10" dirty="0">
                <a:effectLst/>
                <a:latin typeface="Times New Roman" panose="02020603050405020304" pitchFamily="18" charset="0"/>
                <a:ea typeface="Calibri" panose="020F0502020204030204" pitchFamily="34" charset="0"/>
                <a:cs typeface="Mangal" panose="02040503050203030202" pitchFamily="18" charset="0"/>
              </a:rPr>
              <a:t>cal</a:t>
            </a:r>
            <a:r>
              <a:rPr lang="en-US" i="1" spc="-90"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cl</a:t>
            </a:r>
            <a:r>
              <a:rPr lang="en-US" i="1" spc="-5" dirty="0">
                <a:effectLst/>
                <a:latin typeface="Times New Roman" panose="02020603050405020304" pitchFamily="18" charset="0"/>
                <a:ea typeface="Calibri" panose="020F0502020204030204" pitchFamily="34" charset="0"/>
                <a:cs typeface="Mangal" panose="02040503050203030202" pitchFamily="18" charset="0"/>
              </a:rPr>
              <a:t>u</a:t>
            </a:r>
            <a:r>
              <a:rPr lang="en-US" i="1" spc="-10" dirty="0">
                <a:effectLst/>
                <a:latin typeface="Times New Roman" panose="02020603050405020304" pitchFamily="18" charset="0"/>
                <a:ea typeface="Calibri" panose="020F0502020204030204" pitchFamily="34" charset="0"/>
                <a:cs typeface="Mangal" panose="02040503050203030202" pitchFamily="18" charset="0"/>
              </a:rPr>
              <a:t>ster</a:t>
            </a:r>
            <a:r>
              <a:rPr lang="en-US" i="1" spc="-90"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d</a:t>
            </a:r>
            <a:r>
              <a:rPr lang="en-US" i="1" spc="-5" dirty="0">
                <a:effectLst/>
                <a:latin typeface="Times New Roman" panose="02020603050405020304" pitchFamily="18" charset="0"/>
                <a:ea typeface="Calibri" panose="020F0502020204030204" pitchFamily="34" charset="0"/>
                <a:cs typeface="Mangal" panose="02040503050203030202" pitchFamily="18" charset="0"/>
              </a:rPr>
              <a:t>u</a:t>
            </a:r>
            <a:r>
              <a:rPr lang="en-US" i="1" spc="-10" dirty="0">
                <a:effectLst/>
                <a:latin typeface="Times New Roman" panose="02020603050405020304" pitchFamily="18" charset="0"/>
                <a:ea typeface="Calibri" panose="020F0502020204030204" pitchFamily="34" charset="0"/>
                <a:cs typeface="Mangal" panose="02040503050203030202" pitchFamily="18" charset="0"/>
              </a:rPr>
              <a:t>r</a:t>
            </a:r>
            <a:r>
              <a:rPr lang="en-US" i="1" spc="-5" dirty="0">
                <a:effectLst/>
                <a:latin typeface="Times New Roman" panose="02020603050405020304" pitchFamily="18" charset="0"/>
                <a:ea typeface="Calibri" panose="020F0502020204030204" pitchFamily="34" charset="0"/>
                <a:cs typeface="Mangal" panose="02040503050203030202" pitchFamily="18" charset="0"/>
              </a:rPr>
              <a:t>in</a:t>
            </a:r>
            <a:r>
              <a:rPr lang="en-US" i="1" spc="-10" dirty="0">
                <a:effectLst/>
                <a:latin typeface="Times New Roman" panose="02020603050405020304" pitchFamily="18" charset="0"/>
                <a:ea typeface="Calibri" panose="020F0502020204030204" pitchFamily="34" charset="0"/>
                <a:cs typeface="Mangal" panose="02040503050203030202" pitchFamily="18" charset="0"/>
              </a:rPr>
              <a:t>g</a:t>
            </a:r>
            <a:r>
              <a:rPr lang="en-US" i="1" spc="-90"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th</a:t>
            </a:r>
            <a:r>
              <a:rPr lang="en-US" i="1" spc="-5" dirty="0">
                <a:effectLst/>
                <a:latin typeface="Times New Roman" panose="02020603050405020304" pitchFamily="18" charset="0"/>
                <a:ea typeface="Calibri" panose="020F0502020204030204" pitchFamily="34" charset="0"/>
                <a:cs typeface="Mangal" panose="02040503050203030202" pitchFamily="18" charset="0"/>
              </a:rPr>
              <a:t>i</a:t>
            </a:r>
            <a:r>
              <a:rPr lang="en-US" i="1" spc="-10" dirty="0">
                <a:effectLst/>
                <a:latin typeface="Times New Roman" panose="02020603050405020304" pitchFamily="18" charset="0"/>
                <a:ea typeface="Calibri" panose="020F0502020204030204" pitchFamily="34" charset="0"/>
                <a:cs typeface="Mangal" panose="02040503050203030202" pitchFamily="18" charset="0"/>
              </a:rPr>
              <a:t>s</a:t>
            </a:r>
            <a:r>
              <a:rPr lang="en-US" i="1" spc="-90" dirty="0">
                <a:effectLst/>
                <a:latin typeface="Times New Roman" panose="02020603050405020304" pitchFamily="18" charset="0"/>
                <a:ea typeface="Calibri" panose="020F0502020204030204" pitchFamily="34" charset="0"/>
                <a:cs typeface="Mangal" panose="02040503050203030202" pitchFamily="18" charset="0"/>
              </a:rPr>
              <a:t> </a:t>
            </a:r>
            <a:r>
              <a:rPr lang="en-US" i="1" spc="-5" dirty="0">
                <a:effectLst/>
                <a:latin typeface="Times New Roman" panose="02020603050405020304" pitchFamily="18" charset="0"/>
                <a:ea typeface="Calibri" panose="020F0502020204030204" pitchFamily="34" charset="0"/>
                <a:cs typeface="Mangal" panose="02040503050203030202" pitchFamily="18" charset="0"/>
              </a:rPr>
              <a:t>ini</a:t>
            </a:r>
            <a:r>
              <a:rPr lang="en-US" i="1" spc="-10" dirty="0">
                <a:effectLst/>
                <a:latin typeface="Times New Roman" panose="02020603050405020304" pitchFamily="18" charset="0"/>
                <a:ea typeface="Calibri" panose="020F0502020204030204" pitchFamily="34" charset="0"/>
                <a:cs typeface="Mangal" panose="02040503050203030202" pitchFamily="18" charset="0"/>
              </a:rPr>
              <a:t>t</a:t>
            </a:r>
            <a:r>
              <a:rPr lang="en-US" i="1" spc="-5" dirty="0">
                <a:effectLst/>
                <a:latin typeface="Times New Roman" panose="02020603050405020304" pitchFamily="18" charset="0"/>
                <a:ea typeface="Calibri" panose="020F0502020204030204" pitchFamily="34" charset="0"/>
                <a:cs typeface="Mangal" panose="02040503050203030202" pitchFamily="18" charset="0"/>
              </a:rPr>
              <a:t>i</a:t>
            </a:r>
            <a:r>
              <a:rPr lang="en-US" i="1" spc="-10" dirty="0">
                <a:effectLst/>
                <a:latin typeface="Times New Roman" panose="02020603050405020304" pitchFamily="18" charset="0"/>
                <a:ea typeface="Calibri" panose="020F0502020204030204" pitchFamily="34" charset="0"/>
                <a:cs typeface="Mangal" panose="02040503050203030202" pitchFamily="18" charset="0"/>
              </a:rPr>
              <a:t>al</a:t>
            </a:r>
            <a:r>
              <a:rPr lang="en-US" i="1" spc="-85" dirty="0">
                <a:effectLst/>
                <a:latin typeface="Times New Roman" panose="02020603050405020304" pitchFamily="18" charset="0"/>
                <a:ea typeface="Calibri" panose="020F0502020204030204" pitchFamily="34" charset="0"/>
                <a:cs typeface="Mangal" panose="02040503050203030202" pitchFamily="18" charset="0"/>
              </a:rPr>
              <a:t> </a:t>
            </a:r>
            <a:r>
              <a:rPr lang="en-US" i="1" dirty="0">
                <a:effectLst/>
                <a:latin typeface="Times New Roman" panose="02020603050405020304" pitchFamily="18" charset="0"/>
                <a:ea typeface="Calibri" panose="020F0502020204030204" pitchFamily="34" charset="0"/>
                <a:cs typeface="Mangal" panose="02040503050203030202" pitchFamily="18" charset="0"/>
              </a:rPr>
              <a:t>period</a:t>
            </a:r>
            <a:r>
              <a:rPr lang="en-US" i="1" spc="455"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o</a:t>
            </a:r>
            <a:r>
              <a:rPr lang="en-US" i="1" spc="-5" dirty="0">
                <a:effectLst/>
                <a:latin typeface="Times New Roman" panose="02020603050405020304" pitchFamily="18" charset="0"/>
                <a:ea typeface="Calibri" panose="020F0502020204030204" pitchFamily="34" charset="0"/>
                <a:cs typeface="Mangal" panose="02040503050203030202" pitchFamily="18" charset="0"/>
              </a:rPr>
              <a:t>n</a:t>
            </a:r>
            <a:r>
              <a:rPr lang="en-US" i="1" spc="-35"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T</a:t>
            </a:r>
            <a:r>
              <a:rPr lang="en-US" i="1" spc="-15" dirty="0">
                <a:effectLst/>
                <a:latin typeface="Times New Roman" panose="02020603050405020304" pitchFamily="18" charset="0"/>
                <a:ea typeface="Calibri" panose="020F0502020204030204" pitchFamily="34" charset="0"/>
                <a:cs typeface="Mangal" panose="02040503050203030202" pitchFamily="18" charset="0"/>
              </a:rPr>
              <a:t>w</a:t>
            </a:r>
            <a:r>
              <a:rPr lang="en-US" i="1" spc="-10" dirty="0">
                <a:effectLst/>
                <a:latin typeface="Times New Roman" panose="02020603050405020304" pitchFamily="18" charset="0"/>
                <a:ea typeface="Calibri" panose="020F0502020204030204" pitchFamily="34" charset="0"/>
                <a:cs typeface="Mangal" panose="02040503050203030202" pitchFamily="18" charset="0"/>
              </a:rPr>
              <a:t>i</a:t>
            </a:r>
            <a:r>
              <a:rPr lang="en-US" i="1" spc="-15" dirty="0">
                <a:effectLst/>
                <a:latin typeface="Times New Roman" panose="02020603050405020304" pitchFamily="18" charset="0"/>
                <a:ea typeface="Calibri" panose="020F0502020204030204" pitchFamily="34" charset="0"/>
                <a:cs typeface="Mangal" panose="02040503050203030202" pitchFamily="18" charset="0"/>
              </a:rPr>
              <a:t>tter?</a:t>
            </a:r>
            <a:endParaRPr lang="en-US" dirty="0">
              <a:effectLst/>
              <a:latin typeface="Calibri" panose="020F0502020204030204" pitchFamily="34" charset="0"/>
              <a:ea typeface="Calibri" panose="020F0502020204030204" pitchFamily="34" charset="0"/>
              <a:cs typeface="Mangal" panose="02040503050203030202" pitchFamily="18" charset="0"/>
            </a:endParaRPr>
          </a:p>
          <a:p>
            <a:pPr marL="285750" marR="0" indent="-285750" algn="just">
              <a:lnSpc>
                <a:spcPct val="150000"/>
              </a:lnSpc>
              <a:spcBef>
                <a:spcPts val="600"/>
              </a:spcBef>
              <a:spcAft>
                <a:spcPts val="1800"/>
              </a:spcAft>
              <a:buFont typeface="Arial" panose="020B0604020202020204" pitchFamily="34" charset="0"/>
              <a:buChar char="•"/>
            </a:pPr>
            <a:r>
              <a:rPr lang="en-US" i="1" spc="-5" dirty="0">
                <a:effectLst/>
                <a:latin typeface="Times New Roman" panose="02020603050405020304" pitchFamily="18" charset="0"/>
                <a:ea typeface="Calibri" panose="020F0502020204030204" pitchFamily="34" charset="0"/>
                <a:cs typeface="Mangal" panose="02040503050203030202" pitchFamily="18" charset="0"/>
              </a:rPr>
              <a:t>(RQ</a:t>
            </a:r>
            <a:r>
              <a:rPr lang="en-US" i="1" spc="-10" dirty="0">
                <a:effectLst/>
                <a:latin typeface="Times New Roman" panose="02020603050405020304" pitchFamily="18" charset="0"/>
                <a:ea typeface="Calibri" panose="020F0502020204030204" pitchFamily="34" charset="0"/>
                <a:cs typeface="Mangal" panose="02040503050203030202" pitchFamily="18" charset="0"/>
              </a:rPr>
              <a:t>3)</a:t>
            </a:r>
            <a:r>
              <a:rPr lang="en-US" i="1" dirty="0">
                <a:effectLst/>
                <a:latin typeface="Times New Roman" panose="02020603050405020304" pitchFamily="18" charset="0"/>
                <a:ea typeface="Calibri" panose="020F0502020204030204" pitchFamily="34" charset="0"/>
                <a:cs typeface="Mangal" panose="02040503050203030202" pitchFamily="18" charset="0"/>
              </a:rPr>
              <a:t> </a:t>
            </a:r>
            <a:r>
              <a:rPr lang="en-US" i="1" spc="-15" dirty="0">
                <a:effectLst/>
                <a:latin typeface="Times New Roman" panose="02020603050405020304" pitchFamily="18" charset="0"/>
                <a:ea typeface="Calibri" panose="020F0502020204030204" pitchFamily="34" charset="0"/>
                <a:cs typeface="Mangal" panose="02040503050203030202" pitchFamily="18" charset="0"/>
              </a:rPr>
              <a:t>H</a:t>
            </a:r>
            <a:r>
              <a:rPr lang="en-US" i="1" spc="-20" dirty="0">
                <a:effectLst/>
                <a:latin typeface="Times New Roman" panose="02020603050405020304" pitchFamily="18" charset="0"/>
                <a:ea typeface="Calibri" panose="020F0502020204030204" pitchFamily="34" charset="0"/>
                <a:cs typeface="Mangal" panose="02040503050203030202" pitchFamily="18" charset="0"/>
              </a:rPr>
              <a:t>ow</a:t>
            </a:r>
            <a:r>
              <a:rPr lang="en-US" i="1"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were</a:t>
            </a:r>
            <a:r>
              <a:rPr lang="en-US" i="1" spc="5"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t</a:t>
            </a:r>
            <a:r>
              <a:rPr lang="en-US" i="1" spc="-5" dirty="0">
                <a:effectLst/>
                <a:latin typeface="Times New Roman" panose="02020603050405020304" pitchFamily="18" charset="0"/>
                <a:ea typeface="Calibri" panose="020F0502020204030204" pitchFamily="34" charset="0"/>
                <a:cs typeface="Mangal" panose="02040503050203030202" pitchFamily="18" charset="0"/>
              </a:rPr>
              <a:t>h</a:t>
            </a:r>
            <a:r>
              <a:rPr lang="en-US" i="1" spc="-10" dirty="0">
                <a:effectLst/>
                <a:latin typeface="Times New Roman" panose="02020603050405020304" pitchFamily="18" charset="0"/>
                <a:ea typeface="Calibri" panose="020F0502020204030204" pitchFamily="34" charset="0"/>
                <a:cs typeface="Mangal" panose="02040503050203030202" pitchFamily="18" charset="0"/>
              </a:rPr>
              <a:t>e</a:t>
            </a:r>
            <a:r>
              <a:rPr lang="en-US" i="1" dirty="0">
                <a:effectLst/>
                <a:latin typeface="Times New Roman" panose="02020603050405020304" pitchFamily="18" charset="0"/>
                <a:ea typeface="Calibri" panose="020F0502020204030204" pitchFamily="34" charset="0"/>
                <a:cs typeface="Mangal" panose="02040503050203030202" pitchFamily="18" charset="0"/>
              </a:rPr>
              <a:t> </a:t>
            </a:r>
            <a:r>
              <a:rPr lang="en-US" i="1" spc="-5" dirty="0">
                <a:effectLst/>
                <a:latin typeface="Times New Roman" panose="02020603050405020304" pitchFamily="18" charset="0"/>
                <a:ea typeface="Calibri" panose="020F0502020204030204" pitchFamily="34" charset="0"/>
                <a:cs typeface="Mangal" panose="02040503050203030202" pitchFamily="18" charset="0"/>
              </a:rPr>
              <a:t>m</a:t>
            </a:r>
            <a:r>
              <a:rPr lang="en-US" i="1" spc="-10" dirty="0">
                <a:effectLst/>
                <a:latin typeface="Times New Roman" panose="02020603050405020304" pitchFamily="18" charset="0"/>
                <a:ea typeface="Calibri" panose="020F0502020204030204" pitchFamily="34" charset="0"/>
                <a:cs typeface="Mangal" panose="02040503050203030202" pitchFamily="18" charset="0"/>
              </a:rPr>
              <a:t>ost</a:t>
            </a:r>
            <a:r>
              <a:rPr lang="en-US" i="1" spc="5"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pre</a:t>
            </a:r>
            <a:r>
              <a:rPr lang="en-US" i="1" spc="-5" dirty="0">
                <a:effectLst/>
                <a:latin typeface="Times New Roman" panose="02020603050405020304" pitchFamily="18" charset="0"/>
                <a:ea typeface="Calibri" panose="020F0502020204030204" pitchFamily="34" charset="0"/>
                <a:cs typeface="Mangal" panose="02040503050203030202" pitchFamily="18" charset="0"/>
              </a:rPr>
              <a:t>valen</a:t>
            </a:r>
            <a:r>
              <a:rPr lang="en-US" i="1" spc="-10" dirty="0">
                <a:effectLst/>
                <a:latin typeface="Times New Roman" panose="02020603050405020304" pitchFamily="18" charset="0"/>
                <a:ea typeface="Calibri" panose="020F0502020204030204" pitchFamily="34" charset="0"/>
                <a:cs typeface="Mangal" panose="02040503050203030202" pitchFamily="18" charset="0"/>
              </a:rPr>
              <a:t>t</a:t>
            </a:r>
            <a:r>
              <a:rPr lang="en-US" i="1" dirty="0">
                <a:effectLst/>
                <a:latin typeface="Times New Roman" panose="02020603050405020304" pitchFamily="18" charset="0"/>
                <a:ea typeface="Calibri" panose="020F0502020204030204" pitchFamily="34" charset="0"/>
                <a:cs typeface="Mangal" panose="02040503050203030202" pitchFamily="18" charset="0"/>
              </a:rPr>
              <a:t> </a:t>
            </a:r>
            <a:r>
              <a:rPr lang="en-US" i="1" spc="-15" dirty="0">
                <a:effectLst/>
                <a:latin typeface="Times New Roman" panose="02020603050405020304" pitchFamily="18" charset="0"/>
                <a:ea typeface="Calibri" panose="020F0502020204030204" pitchFamily="34" charset="0"/>
                <a:cs typeface="Mangal" panose="02040503050203030202" pitchFamily="18" charset="0"/>
              </a:rPr>
              <a:t>e</a:t>
            </a:r>
            <a:r>
              <a:rPr lang="en-US" i="1" spc="-10" dirty="0">
                <a:effectLst/>
                <a:latin typeface="Times New Roman" panose="02020603050405020304" pitchFamily="18" charset="0"/>
                <a:ea typeface="Calibri" panose="020F0502020204030204" pitchFamily="34" charset="0"/>
                <a:cs typeface="Mangal" panose="02040503050203030202" pitchFamily="18" charset="0"/>
              </a:rPr>
              <a:t>du</a:t>
            </a:r>
            <a:r>
              <a:rPr lang="en-US" i="1" spc="-15" dirty="0">
                <a:effectLst/>
                <a:latin typeface="Times New Roman" panose="02020603050405020304" pitchFamily="18" charset="0"/>
                <a:ea typeface="Calibri" panose="020F0502020204030204" pitchFamily="34" charset="0"/>
                <a:cs typeface="Mangal" panose="02040503050203030202" pitchFamily="18" charset="0"/>
              </a:rPr>
              <a:t>cat</a:t>
            </a:r>
            <a:r>
              <a:rPr lang="en-US" i="1" spc="-10" dirty="0">
                <a:effectLst/>
                <a:latin typeface="Times New Roman" panose="02020603050405020304" pitchFamily="18" charset="0"/>
                <a:ea typeface="Calibri" panose="020F0502020204030204" pitchFamily="34" charset="0"/>
                <a:cs typeface="Mangal" panose="02040503050203030202" pitchFamily="18" charset="0"/>
              </a:rPr>
              <a:t>i</a:t>
            </a:r>
            <a:r>
              <a:rPr lang="en-US" i="1" spc="-15" dirty="0">
                <a:effectLst/>
                <a:latin typeface="Times New Roman" panose="02020603050405020304" pitchFamily="18" charset="0"/>
                <a:ea typeface="Calibri" panose="020F0502020204030204" pitchFamily="34" charset="0"/>
                <a:cs typeface="Mangal" panose="02040503050203030202" pitchFamily="18" charset="0"/>
              </a:rPr>
              <a:t>o</a:t>
            </a:r>
            <a:r>
              <a:rPr lang="en-US" i="1" spc="-10" dirty="0">
                <a:effectLst/>
                <a:latin typeface="Times New Roman" panose="02020603050405020304" pitchFamily="18" charset="0"/>
                <a:ea typeface="Calibri" panose="020F0502020204030204" pitchFamily="34" charset="0"/>
                <a:cs typeface="Mangal" panose="02040503050203030202" pitchFamily="18" charset="0"/>
              </a:rPr>
              <a:t>n</a:t>
            </a:r>
            <a:r>
              <a:rPr lang="en-US" i="1" spc="-15" dirty="0">
                <a:effectLst/>
                <a:latin typeface="Times New Roman" panose="02020603050405020304" pitchFamily="18" charset="0"/>
                <a:ea typeface="Calibri" panose="020F0502020204030204" pitchFamily="34" charset="0"/>
                <a:cs typeface="Mangal" panose="02040503050203030202" pitchFamily="18" charset="0"/>
              </a:rPr>
              <a:t>al</a:t>
            </a:r>
            <a:r>
              <a:rPr lang="en-US" i="1"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top</a:t>
            </a:r>
            <a:r>
              <a:rPr lang="en-US" i="1" spc="-5" dirty="0">
                <a:effectLst/>
                <a:latin typeface="Times New Roman" panose="02020603050405020304" pitchFamily="18" charset="0"/>
                <a:ea typeface="Calibri" panose="020F0502020204030204" pitchFamily="34" charset="0"/>
                <a:cs typeface="Mangal" panose="02040503050203030202" pitchFamily="18" charset="0"/>
              </a:rPr>
              <a:t>i</a:t>
            </a:r>
            <a:r>
              <a:rPr lang="en-US" i="1" spc="-10" dirty="0">
                <a:effectLst/>
                <a:latin typeface="Times New Roman" panose="02020603050405020304" pitchFamily="18" charset="0"/>
                <a:ea typeface="Calibri" panose="020F0502020204030204" pitchFamily="34" charset="0"/>
                <a:cs typeface="Mangal" panose="02040503050203030202" pitchFamily="18" charset="0"/>
              </a:rPr>
              <a:t>cs</a:t>
            </a:r>
            <a:r>
              <a:rPr lang="en-US" i="1" spc="5" dirty="0">
                <a:effectLst/>
                <a:latin typeface="Times New Roman" panose="02020603050405020304" pitchFamily="18" charset="0"/>
                <a:ea typeface="Calibri" panose="020F0502020204030204" pitchFamily="34" charset="0"/>
                <a:cs typeface="Mangal" panose="02040503050203030202" pitchFamily="18" charset="0"/>
              </a:rPr>
              <a:t> </a:t>
            </a:r>
            <a:r>
              <a:rPr lang="en-US" i="1" spc="-15" dirty="0">
                <a:effectLst/>
                <a:latin typeface="Times New Roman" panose="02020603050405020304" pitchFamily="18" charset="0"/>
                <a:ea typeface="Calibri" panose="020F0502020204030204" pitchFamily="34" charset="0"/>
                <a:cs typeface="Mangal" panose="02040503050203030202" pitchFamily="18" charset="0"/>
              </a:rPr>
              <a:t>relate</a:t>
            </a:r>
            <a:r>
              <a:rPr lang="en-US" i="1" spc="-10" dirty="0">
                <a:effectLst/>
                <a:latin typeface="Times New Roman" panose="02020603050405020304" pitchFamily="18" charset="0"/>
                <a:ea typeface="Calibri" panose="020F0502020204030204" pitchFamily="34" charset="0"/>
                <a:cs typeface="Mangal" panose="02040503050203030202" pitchFamily="18" charset="0"/>
              </a:rPr>
              <a:t>d</a:t>
            </a:r>
            <a:r>
              <a:rPr lang="en-US" i="1"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to</a:t>
            </a:r>
            <a:r>
              <a:rPr lang="en-US" i="1" spc="5" dirty="0">
                <a:effectLst/>
                <a:latin typeface="Times New Roman" panose="02020603050405020304" pitchFamily="18" charset="0"/>
                <a:ea typeface="Calibri" panose="020F0502020204030204" pitchFamily="34" charset="0"/>
                <a:cs typeface="Mangal" panose="02040503050203030202" pitchFamily="18" charset="0"/>
              </a:rPr>
              <a:t> </a:t>
            </a:r>
            <a:r>
              <a:rPr lang="en-US" i="1" spc="-5" dirty="0">
                <a:effectLst/>
                <a:latin typeface="Times New Roman" panose="02020603050405020304" pitchFamily="18" charset="0"/>
                <a:ea typeface="Calibri" panose="020F0502020204030204" pitchFamily="34" charset="0"/>
                <a:cs typeface="Mangal" panose="02040503050203030202" pitchFamily="18" charset="0"/>
              </a:rPr>
              <a:t>ChatGPT</a:t>
            </a:r>
            <a:r>
              <a:rPr lang="en-US" i="1" dirty="0">
                <a:effectLst/>
                <a:latin typeface="Times New Roman" panose="02020603050405020304" pitchFamily="18" charset="0"/>
                <a:ea typeface="Calibri" panose="020F0502020204030204" pitchFamily="34" charset="0"/>
                <a:cs typeface="Mangal" panose="02040503050203030202" pitchFamily="18" charset="0"/>
              </a:rPr>
              <a:t> discussed</a:t>
            </a:r>
            <a:r>
              <a:rPr lang="en-US" i="1" spc="5"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o</a:t>
            </a:r>
            <a:r>
              <a:rPr lang="en-US" i="1" spc="-5" dirty="0">
                <a:effectLst/>
                <a:latin typeface="Times New Roman" panose="02020603050405020304" pitchFamily="18" charset="0"/>
                <a:ea typeface="Calibri" panose="020F0502020204030204" pitchFamily="34" charset="0"/>
                <a:cs typeface="Mangal" panose="02040503050203030202" pitchFamily="18" charset="0"/>
              </a:rPr>
              <a:t>n</a:t>
            </a:r>
            <a:r>
              <a:rPr lang="en-US" i="1" dirty="0">
                <a:effectLst/>
                <a:latin typeface="Times New Roman" panose="02020603050405020304" pitchFamily="18" charset="0"/>
                <a:ea typeface="Calibri" panose="020F0502020204030204" pitchFamily="34" charset="0"/>
                <a:cs typeface="Mangal" panose="02040503050203030202" pitchFamily="18" charset="0"/>
              </a:rPr>
              <a:t> </a:t>
            </a:r>
            <a:r>
              <a:rPr lang="en-US" i="1" spc="-10" dirty="0">
                <a:effectLst/>
                <a:latin typeface="Times New Roman" panose="02020603050405020304" pitchFamily="18" charset="0"/>
                <a:ea typeface="Calibri" panose="020F0502020204030204" pitchFamily="34" charset="0"/>
                <a:cs typeface="Mangal" panose="02040503050203030202" pitchFamily="18" charset="0"/>
              </a:rPr>
              <a:t>T</a:t>
            </a:r>
            <a:r>
              <a:rPr lang="en-US" i="1" spc="-15" dirty="0">
                <a:effectLst/>
                <a:latin typeface="Times New Roman" panose="02020603050405020304" pitchFamily="18" charset="0"/>
                <a:ea typeface="Calibri" panose="020F0502020204030204" pitchFamily="34" charset="0"/>
                <a:cs typeface="Mangal" panose="02040503050203030202" pitchFamily="18" charset="0"/>
              </a:rPr>
              <a:t>w</a:t>
            </a:r>
            <a:r>
              <a:rPr lang="en-US" i="1" spc="-10" dirty="0">
                <a:effectLst/>
                <a:latin typeface="Times New Roman" panose="02020603050405020304" pitchFamily="18" charset="0"/>
                <a:ea typeface="Calibri" panose="020F0502020204030204" pitchFamily="34" charset="0"/>
                <a:cs typeface="Mangal" panose="02040503050203030202" pitchFamily="18" charset="0"/>
              </a:rPr>
              <a:t>i</a:t>
            </a:r>
            <a:r>
              <a:rPr lang="en-US" i="1" spc="-15" dirty="0">
                <a:effectLst/>
                <a:latin typeface="Times New Roman" panose="02020603050405020304" pitchFamily="18" charset="0"/>
                <a:ea typeface="Calibri" panose="020F0502020204030204" pitchFamily="34" charset="0"/>
                <a:cs typeface="Mangal" panose="02040503050203030202" pitchFamily="18" charset="0"/>
              </a:rPr>
              <a:t>tter?</a:t>
            </a:r>
            <a:endParaRPr lang="en-US"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79BE3394-04F6-2107-0557-F3748626861D}"/>
              </a:ext>
            </a:extLst>
          </p:cNvPr>
          <p:cNvSpPr txBox="1"/>
          <p:nvPr/>
        </p:nvSpPr>
        <p:spPr>
          <a:xfrm>
            <a:off x="0" y="597634"/>
            <a:ext cx="12030404" cy="4197559"/>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Aims and research questions.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ChatGPT can potentially transform educational processes worldwide, but whether and how it does so may depend on how educators take it up. In this study, we aim to gain insights into an unvarnished and immediate global human reaction to the release of ChatGPT that goes beyond statements made by individual stakeholders in education. Our study may help estimate human reactions to technology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innova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tions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that can also be relevant to the education sector in the future (e.g., incorporating measures for acceptance of new educational technologies such as information on bene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or guidelines on how to use this technology directly when they are introduced). </a:t>
            </a:r>
            <a:r>
              <a:rPr lang="en-US" sz="1800" dirty="0">
                <a:effectLst/>
                <a:latin typeface="Times New Roman" panose="02020603050405020304" pitchFamily="18" charset="0"/>
                <a:ea typeface="Times New Roman" panose="02020603050405020304" pitchFamily="18" charset="0"/>
              </a:rPr>
              <a:t>In addition, we examine which education-related topics were discussed by users and which topics tend to be disregarded but should not be ignored in a critical discussion of ChatGPT in educational contexts. We focused on the following three research questions (RQs) in the </a:t>
            </a:r>
            <a:r>
              <a:rPr lang="en-US" sz="1800" dirty="0" err="1">
                <a:effectLst/>
                <a:latin typeface="Times New Roman" panose="02020603050405020304" pitchFamily="18" charset="0"/>
                <a:ea typeface="Times New Roman" panose="02020603050405020304" pitchFamily="18" charset="0"/>
              </a:rPr>
              <a:t>rst</a:t>
            </a:r>
            <a:r>
              <a:rPr lang="en-US" sz="1800" dirty="0">
                <a:effectLst/>
                <a:latin typeface="Times New Roman" panose="02020603050405020304" pitchFamily="18" charset="0"/>
                <a:ea typeface="Times New Roman" panose="02020603050405020304" pitchFamily="18" charset="0"/>
              </a:rPr>
              <a:t> two months a er the ChatGPT release (November 30, 2022):</a:t>
            </a:r>
          </a:p>
          <a:p>
            <a:pPr marL="285750" indent="-285750" algn="just">
              <a:lnSpc>
                <a:spcPct val="150000"/>
              </a:lnSpc>
              <a:buFont typeface="Wingdings" panose="05000000000000000000" pitchFamily="2" charset="2"/>
              <a:buChar char="v"/>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80047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9DEBE3-F388-0F37-E733-244B11849C30}"/>
              </a:ext>
            </a:extLst>
          </p:cNvPr>
          <p:cNvSpPr>
            <a:spLocks noGrp="1"/>
          </p:cNvSpPr>
          <p:nvPr>
            <p:ph type="title"/>
          </p:nvPr>
        </p:nvSpPr>
        <p:spPr>
          <a:xfrm>
            <a:off x="581192" y="702156"/>
            <a:ext cx="11029616" cy="905927"/>
          </a:xfrm>
        </p:spPr>
        <p:txBody>
          <a:bodyPr>
            <a:noAutofit/>
          </a:bodyPr>
          <a:lstStyle/>
          <a:p>
            <a:pPr algn="ctr"/>
            <a:r>
              <a:rPr lang="en-US" sz="5400" b="1" kern="0" dirty="0">
                <a:effectLst/>
                <a:latin typeface="Times New Roman" panose="02020603050405020304" pitchFamily="18" charset="0"/>
                <a:ea typeface="Corbel" panose="020B0503020204020204" pitchFamily="34" charset="0"/>
              </a:rPr>
              <a:t>Methods</a:t>
            </a:r>
            <a:endParaRPr lang="en-US" sz="5400" dirty="0"/>
          </a:p>
        </p:txBody>
      </p:sp>
      <p:sp>
        <p:nvSpPr>
          <p:cNvPr id="5" name="TextBox 4">
            <a:extLst>
              <a:ext uri="{FF2B5EF4-FFF2-40B4-BE49-F238E27FC236}">
                <a16:creationId xmlns:a16="http://schemas.microsoft.com/office/drawing/2014/main" id="{178B5F1A-7CCB-8D4B-DA3A-C1808DC08490}"/>
              </a:ext>
            </a:extLst>
          </p:cNvPr>
          <p:cNvSpPr txBox="1"/>
          <p:nvPr/>
        </p:nvSpPr>
        <p:spPr>
          <a:xfrm>
            <a:off x="0" y="1737111"/>
            <a:ext cx="11983108" cy="5120889"/>
          </a:xfrm>
          <a:prstGeom prst="rect">
            <a:avLst/>
          </a:prstGeom>
          <a:noFill/>
        </p:spPr>
        <p:txBody>
          <a:bodyPr wrap="square">
            <a:spAutoFit/>
          </a:bodyPr>
          <a:lstStyle/>
          <a:p>
            <a:pPr marL="285750" marR="0" indent="-285750" algn="just">
              <a:lnSpc>
                <a:spcPct val="150000"/>
              </a:lnSpc>
              <a:spcBef>
                <a:spcPts val="600"/>
              </a:spcBef>
              <a:spcAft>
                <a:spcPts val="1800"/>
              </a:spcAft>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Data</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collection</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50" dirty="0">
                <a:effectLst/>
                <a:latin typeface="Times New Roman" panose="02020603050405020304" pitchFamily="18" charset="0"/>
                <a:ea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rPr>
              <a:t>preparation.</a:t>
            </a:r>
            <a:r>
              <a:rPr lang="en-US" sz="1800" dirty="0">
                <a:effectLst/>
                <a:latin typeface="Times New Roman" panose="02020603050405020304" pitchFamily="18" charset="0"/>
                <a:ea typeface="Times New Roman" panose="02020603050405020304" pitchFamily="18" charset="0"/>
              </a:rPr>
              <a:t> . Using the Twitter API for Academic Research, we collected 16,830,997 tweets posted from November 30, 2022, to January 31, 2023. </a:t>
            </a:r>
          </a:p>
          <a:p>
            <a:pPr marL="285750" marR="0" indent="-285750" algn="just">
              <a:lnSpc>
                <a:spcPct val="150000"/>
              </a:lnSpc>
              <a:spcBef>
                <a:spcPts val="600"/>
              </a:spcBef>
              <a:spcAft>
                <a:spcPts val="1800"/>
              </a:spcAft>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We chose this rollout period to get an initial reaction from the public before many had spent much time thinking about or using ChatGPT. </a:t>
            </a:r>
          </a:p>
          <a:p>
            <a:pPr marL="285750" marR="0" indent="-285750" algn="just">
              <a:lnSpc>
                <a:spcPct val="150000"/>
              </a:lnSpc>
              <a:spcBef>
                <a:spcPts val="600"/>
              </a:spcBef>
              <a:spcAft>
                <a:spcPts val="1800"/>
              </a:spcAft>
              <a:buFont typeface="Wingdings" panose="05000000000000000000" pitchFamily="2" charset="2"/>
              <a:buChar char="§"/>
            </a:pPr>
            <a:r>
              <a:rPr lang="en-US" dirty="0">
                <a:latin typeface="Times New Roman" panose="02020603050405020304" pitchFamily="18" charset="0"/>
                <a:ea typeface="Times New Roman" panose="02020603050405020304" pitchFamily="18" charset="0"/>
              </a:rPr>
              <a:t>Th</a:t>
            </a:r>
            <a:r>
              <a:rPr lang="en-US" sz="1800" dirty="0">
                <a:effectLst/>
                <a:latin typeface="Times New Roman" panose="02020603050405020304" pitchFamily="18" charset="0"/>
                <a:ea typeface="Times New Roman" panose="02020603050405020304" pitchFamily="18" charset="0"/>
              </a:rPr>
              <a:t>e data collection procedure was as follows: first, we queried the Tweets that mentioned ChatGPT. Second, we identified and collected all conversations with either a sparking tweet (i.e., tweets that start a discussion) or a reply mentioning ChatGPT. </a:t>
            </a:r>
          </a:p>
          <a:p>
            <a:pPr marL="285750" marR="0" indent="-285750" algn="just">
              <a:lnSpc>
                <a:spcPct val="150000"/>
              </a:lnSpc>
              <a:spcBef>
                <a:spcPts val="600"/>
              </a:spcBef>
              <a:spcAft>
                <a:spcPts val="1800"/>
              </a:spcAft>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A conversation is defined as the sparking tweet and all other tweets directly replying to the sparking tweet. Notably, a conversation needs to include at least two different users. is led to 127,749 unique conversations. Notably, we found no mentions of ChatGPT on Twitter before November 30, 2022. </a:t>
            </a:r>
          </a:p>
        </p:txBody>
      </p:sp>
    </p:spTree>
    <p:extLst>
      <p:ext uri="{BB962C8B-B14F-4D97-AF65-F5344CB8AC3E}">
        <p14:creationId xmlns:p14="http://schemas.microsoft.com/office/powerpoint/2010/main" val="10683062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3B0250-4DC6-DC19-04A0-CC4AC50CB0D7}"/>
              </a:ext>
            </a:extLst>
          </p:cNvPr>
          <p:cNvSpPr txBox="1"/>
          <p:nvPr/>
        </p:nvSpPr>
        <p:spPr>
          <a:xfrm>
            <a:off x="2627" y="576124"/>
            <a:ext cx="12042227" cy="6259662"/>
          </a:xfrm>
          <a:prstGeom prst="rect">
            <a:avLst/>
          </a:prstGeom>
          <a:noFill/>
        </p:spPr>
        <p:txBody>
          <a:bodyPr wrap="square">
            <a:spAutoFit/>
          </a:bodyPr>
          <a:lstStyle/>
          <a:p>
            <a:pPr marL="285750" marR="0" indent="-285750" algn="just">
              <a:lnSpc>
                <a:spcPct val="150000"/>
              </a:lnSpc>
              <a:spcBef>
                <a:spcPts val="600"/>
              </a:spcBef>
              <a:spcAft>
                <a:spcPts val="1800"/>
              </a:spcAft>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We anonymized the data to protect users’ privacy by replacing Twitter-assigned tweet, author, and conversation identifiers with random numeric identifiers. </a:t>
            </a:r>
          </a:p>
          <a:p>
            <a:pPr marL="285750" marR="0" indent="-285750" algn="just">
              <a:lnSpc>
                <a:spcPct val="150000"/>
              </a:lnSpc>
              <a:spcBef>
                <a:spcPts val="600"/>
              </a:spcBef>
              <a:spcAft>
                <a:spcPts val="1800"/>
              </a:spcAft>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Email addresses and phone numbers were substituted with placeholders. Similarly, we replaced usernames with anonymous user identifiers. In addition, we removed tweets that were most likely generated by computer programs (i.e., bots) using unsupervised text-based and heuristics approaches. </a:t>
            </a:r>
          </a:p>
          <a:p>
            <a:pPr marL="285750" marR="0" indent="-285750" algn="just">
              <a:lnSpc>
                <a:spcPct val="150000"/>
              </a:lnSpc>
              <a:spcBef>
                <a:spcPts val="600"/>
              </a:spcBef>
              <a:spcAft>
                <a:spcPts val="1800"/>
              </a:spcAft>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First, we removed bots by removing those 257,858 accounts that posted more than ten tweets during the observation period, or contained the word bot in their screen name, or their screen name ended with app or included app followed by a non-letter symbol (self-declared bots). </a:t>
            </a:r>
          </a:p>
          <a:p>
            <a:pPr marL="285750" marR="0" indent="-285750" algn="just">
              <a:lnSpc>
                <a:spcPct val="150000"/>
              </a:lnSpc>
              <a:spcBef>
                <a:spcPts val="600"/>
              </a:spcBef>
              <a:spcAft>
                <a:spcPts val="1800"/>
              </a:spcAft>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We set the number of tweets threshold based on the assumption that bots are prone to tweet, on average, significantly more than humans38. </a:t>
            </a:r>
          </a:p>
          <a:p>
            <a:pPr marL="285750" marR="0" indent="-285750" algn="just">
              <a:lnSpc>
                <a:spcPct val="150000"/>
              </a:lnSpc>
              <a:spcBef>
                <a:spcPts val="600"/>
              </a:spcBef>
              <a:spcAft>
                <a:spcPts val="1800"/>
              </a:spcAft>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We also removed accounts from the dataset that posted more than 1000 tweets. Overall, 283 bots and their 80,389 tweets were deleted based on the first rule. </a:t>
            </a:r>
          </a:p>
        </p:txBody>
      </p:sp>
    </p:spTree>
    <p:extLst>
      <p:ext uri="{BB962C8B-B14F-4D97-AF65-F5344CB8AC3E}">
        <p14:creationId xmlns:p14="http://schemas.microsoft.com/office/powerpoint/2010/main" val="246158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59DA-6748-200D-3DB0-1B6E4C3D4D9F}"/>
              </a:ext>
            </a:extLst>
          </p:cNvPr>
          <p:cNvSpPr txBox="1"/>
          <p:nvPr/>
        </p:nvSpPr>
        <p:spPr>
          <a:xfrm>
            <a:off x="2627" y="484349"/>
            <a:ext cx="12042227" cy="6275051"/>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Second, we deleted repetitive tweets about unrelated topics (e.g., spam-like product advertisements or cryptocurrency). e groups of tweets were found by clustering the document (tweet) embeddings. is text-based approach is preferred over the available tools for bot detection, such as Botometer39, because of the large dataset size and heterogeneous nature of the data.</a:t>
            </a:r>
          </a:p>
          <a:p>
            <a:pPr marL="285750" indent="-285750" algn="just">
              <a:lnSpc>
                <a:spcPct val="15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In addition, modern bots are prone to behave in groups rather than individually. e text-based approach can capture coordinated behavior40. is led to a sample size of 16,743,036 tweets, 5,537,942 users, and 125,151 conversations. </a:t>
            </a:r>
          </a:p>
          <a:p>
            <a:pPr marL="285750" indent="-285750" algn="just">
              <a:lnSpc>
                <a:spcPct val="150000"/>
              </a:lnSpc>
              <a:buFont typeface="Wingdings" panose="05000000000000000000" pitchFamily="2" charset="2"/>
              <a:buChar char="§"/>
            </a:pP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Analytical</a:t>
            </a:r>
            <a:r>
              <a:rPr lang="en-US" sz="1800" b="1" spc="25" dirty="0">
                <a:effectLst/>
                <a:latin typeface="Times New Roman" panose="02020603050405020304" pitchFamily="18" charset="0"/>
                <a:ea typeface="Corbel" panose="020B0503020204020204" pitchFamily="34" charset="0"/>
                <a:cs typeface="Times New Roman" panose="02020603050405020304" pitchFamily="18" charset="0"/>
              </a:rPr>
              <a:t> </a:t>
            </a:r>
            <a:r>
              <a:rPr lang="en-US" sz="1800" b="1" dirty="0">
                <a:effectLst/>
                <a:latin typeface="Times New Roman" panose="02020603050405020304" pitchFamily="18" charset="0"/>
                <a:ea typeface="Corbel" panose="020B0503020204020204" pitchFamily="34" charset="0"/>
                <a:cs typeface="Times New Roman" panose="02020603050405020304" pitchFamily="18" charset="0"/>
              </a:rPr>
              <a:t>method.</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We applied a topic modeling procedure to gain insight into topics users discussed a er ChatGPT was released (RQ1 and RQ2). We selected only tweets in English, deleted empty tweets and duplicates, and removed user mentions starting with “@”, hashtags, and links in all tweets.</a:t>
            </a:r>
          </a:p>
          <a:p>
            <a:pPr marL="285750" indent="-285750" algn="just">
              <a:lnSpc>
                <a:spcPct val="150000"/>
              </a:lnSpc>
              <a:buFont typeface="Wingdings" panose="05000000000000000000" pitchFamily="2" charset="2"/>
              <a:buChar char="§"/>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Sentiment analysis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We performed sentiment analysis to gain insight into how users discussed ChatGPT a er it was released (RQ1 and RQ3). For this, we used all tweets in English, including conversations. e preprocessing procedure was identical to the one applied at the topic modeling step. Next, we used the rule-based model VADER to perform the sentiment analysis45, as VADER showed a high accuracy on Twitter data46 and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outper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formed other sentiment so ware like LIWC when using Twitter data on education47.</a:t>
            </a:r>
          </a:p>
          <a:p>
            <a:pPr marL="285750" indent="-285750" algn="just">
              <a:lnSpc>
                <a:spcPct val="150000"/>
              </a:lnSpc>
              <a:buFont typeface="Wingdings" panose="05000000000000000000" pitchFamily="2" charset="2"/>
              <a:buChar char="§"/>
            </a:pPr>
            <a:r>
              <a:rPr lang="en-US" sz="1800" b="1" dirty="0">
                <a:effectLst/>
                <a:latin typeface="Times New Roman" panose="02020603050405020304" pitchFamily="18" charset="0"/>
                <a:ea typeface="Times New Roman" panose="02020603050405020304" pitchFamily="18" charset="0"/>
              </a:rPr>
              <a:t>Ethical approval</a:t>
            </a:r>
            <a:r>
              <a:rPr lang="en-US" sz="1800" dirty="0">
                <a:effectLst/>
                <a:latin typeface="Times New Roman" panose="02020603050405020304" pitchFamily="18" charset="0"/>
                <a:ea typeface="Times New Roman" panose="02020603050405020304" pitchFamily="18" charset="0"/>
              </a:rPr>
              <a:t>. An ethics committee approved the study and the collection of the data. It con </a:t>
            </a:r>
            <a:r>
              <a:rPr lang="en-US" sz="1800" dirty="0" err="1">
                <a:effectLst/>
                <a:latin typeface="Times New Roman" panose="02020603050405020304" pitchFamily="18" charset="0"/>
                <a:ea typeface="Times New Roman" panose="02020603050405020304" pitchFamily="18" charset="0"/>
              </a:rPr>
              <a:t>rmed</a:t>
            </a:r>
            <a:r>
              <a:rPr lang="en-US" sz="1800" dirty="0">
                <a:effectLst/>
                <a:latin typeface="Times New Roman" panose="02020603050405020304" pitchFamily="18" charset="0"/>
                <a:ea typeface="Times New Roman" panose="02020603050405020304" pitchFamily="18" charset="0"/>
              </a:rPr>
              <a:t> that the procedures aligned with ethical research standards with human subjects (date of approval: 09-02-2023, le number: AZ.: A2.5.4-275_bi).</a:t>
            </a:r>
          </a:p>
        </p:txBody>
      </p:sp>
    </p:spTree>
    <p:extLst>
      <p:ext uri="{BB962C8B-B14F-4D97-AF65-F5344CB8AC3E}">
        <p14:creationId xmlns:p14="http://schemas.microsoft.com/office/powerpoint/2010/main" val="3836940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8A26F-3512-7320-DEC6-39561CE756E6}"/>
              </a:ext>
            </a:extLst>
          </p:cNvPr>
          <p:cNvSpPr>
            <a:spLocks noGrp="1"/>
          </p:cNvSpPr>
          <p:nvPr>
            <p:ph type="title"/>
          </p:nvPr>
        </p:nvSpPr>
        <p:spPr>
          <a:xfrm>
            <a:off x="581192" y="702156"/>
            <a:ext cx="11029616" cy="827099"/>
          </a:xfrm>
        </p:spPr>
        <p:txBody>
          <a:bodyPr>
            <a:noAutofit/>
          </a:bodyPr>
          <a:lstStyle/>
          <a:p>
            <a:pPr algn="ctr"/>
            <a:r>
              <a:rPr lang="en-US" sz="5400" b="1" dirty="0">
                <a:latin typeface="Times New Roman" panose="02020603050405020304" pitchFamily="18" charset="0"/>
                <a:cs typeface="Times New Roman" panose="02020603050405020304" pitchFamily="18" charset="0"/>
              </a:rPr>
              <a:t>result</a:t>
            </a:r>
          </a:p>
        </p:txBody>
      </p:sp>
      <p:sp>
        <p:nvSpPr>
          <p:cNvPr id="5" name="TextBox 4">
            <a:extLst>
              <a:ext uri="{FF2B5EF4-FFF2-40B4-BE49-F238E27FC236}">
                <a16:creationId xmlns:a16="http://schemas.microsoft.com/office/drawing/2014/main" id="{30CB2F94-D632-9ABC-7EFF-76ED8C2DE3F8}"/>
              </a:ext>
            </a:extLst>
          </p:cNvPr>
          <p:cNvSpPr txBox="1"/>
          <p:nvPr/>
        </p:nvSpPr>
        <p:spPr>
          <a:xfrm>
            <a:off x="2627" y="1764905"/>
            <a:ext cx="12057993" cy="5028556"/>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The global reception of ChatGPT (RQ1).</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To gain insights into the global reception on Twitter about ChatGPT, we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rst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looked at all 16,743,036 tweets (without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identi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ed bots and spam) of the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rst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two months a er the release of ChatGPT that include the term ChatGPT and tweets in related conversations (for descriptive statistics regarding the number of likes, retweets, replies, and quotes see Table 1A,B). </a:t>
            </a:r>
            <a:r>
              <a:rPr lang="en-US" sz="1800" dirty="0">
                <a:effectLst/>
                <a:latin typeface="Times New Roman" panose="02020603050405020304" pitchFamily="18" charset="0"/>
                <a:ea typeface="Times New Roman" panose="02020603050405020304" pitchFamily="18" charset="0"/>
              </a:rPr>
              <a:t>We found that the number of tweets per day increased on average from 0 tweets before November 30, 2022, to over 550,000 tweets per day at the end of January (Fig. 1A,B). is number is impressive compared to the number of tweets related to other prominent hashtags in the past. For instance, in their analyses of the social media response (i.e., Twitter) to the Black Lives Matter debate, Ince et al.48 found that the Hashtag #BlackLivesMatter (including di </a:t>
            </a:r>
            <a:r>
              <a:rPr lang="en-US" sz="1800" dirty="0" err="1">
                <a:effectLst/>
                <a:latin typeface="Times New Roman" panose="02020603050405020304" pitchFamily="18" charset="0"/>
                <a:ea typeface="Times New Roman" panose="02020603050405020304" pitchFamily="18" charset="0"/>
              </a:rPr>
              <a:t>erent</a:t>
            </a:r>
            <a:r>
              <a:rPr lang="en-US" sz="1800" dirty="0">
                <a:effectLst/>
                <a:latin typeface="Times New Roman" panose="02020603050405020304" pitchFamily="18" charset="0"/>
                <a:ea typeface="Times New Roman" panose="02020603050405020304" pitchFamily="18" charset="0"/>
              </a:rPr>
              <a:t> spellings) was mentioned 660,000 times from the beginning of 2014 to November 2014. A more current comparison is the number of tweets regarding vaccine manufacturers AstraZeneca/Oxford, P </a:t>
            </a:r>
            <a:r>
              <a:rPr lang="en-US" sz="1800" dirty="0" err="1">
                <a:effectLst/>
                <a:latin typeface="Times New Roman" panose="02020603050405020304" pitchFamily="18" charset="0"/>
                <a:ea typeface="Times New Roman" panose="02020603050405020304" pitchFamily="18" charset="0"/>
              </a:rPr>
              <a:t>zer</a:t>
            </a:r>
            <a:r>
              <a:rPr lang="en-US" sz="1800" dirty="0">
                <a:effectLst/>
                <a:latin typeface="Times New Roman" panose="02020603050405020304" pitchFamily="18" charset="0"/>
                <a:ea typeface="Times New Roman" panose="02020603050405020304" pitchFamily="18" charset="0"/>
              </a:rPr>
              <a:t>/BioNTech, and Moderna dur- </a:t>
            </a:r>
            <a:r>
              <a:rPr lang="en-US" sz="1800" dirty="0" err="1">
                <a:effectLst/>
                <a:latin typeface="Times New Roman" panose="02020603050405020304" pitchFamily="18" charset="0"/>
                <a:ea typeface="Times New Roman" panose="02020603050405020304" pitchFamily="18" charset="0"/>
              </a:rPr>
              <a:t>ing</a:t>
            </a:r>
            <a:r>
              <a:rPr lang="en-US" sz="1800" dirty="0">
                <a:effectLst/>
                <a:latin typeface="Times New Roman" panose="02020603050405020304" pitchFamily="18" charset="0"/>
                <a:ea typeface="Times New Roman" panose="02020603050405020304" pitchFamily="18" charset="0"/>
              </a:rPr>
              <a:t> the COVID-19 pandemic. From December 1, 2020, to March 31, 2021, </a:t>
            </a:r>
            <a:r>
              <a:rPr lang="en-US" sz="1800" dirty="0" err="1">
                <a:effectLst/>
                <a:latin typeface="Times New Roman" panose="02020603050405020304" pitchFamily="18" charset="0"/>
                <a:ea typeface="Times New Roman" panose="02020603050405020304" pitchFamily="18" charset="0"/>
              </a:rPr>
              <a:t>Marcec</a:t>
            </a:r>
            <a:r>
              <a:rPr lang="en-US" sz="1800" dirty="0">
                <a:effectLst/>
                <a:latin typeface="Times New Roman" panose="02020603050405020304" pitchFamily="18" charset="0"/>
                <a:ea typeface="Times New Roman" panose="02020603050405020304" pitchFamily="18" charset="0"/>
              </a:rPr>
              <a:t> and Likic49 retrieved 701,891 tweets in English. </a:t>
            </a:r>
          </a:p>
          <a:p>
            <a:pPr algn="just">
              <a:lnSpc>
                <a:spcPct val="150000"/>
              </a:lnSpc>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39922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40A72E3-32F7-1BAC-9C19-32184C04CFA4}"/>
              </a:ext>
            </a:extLst>
          </p:cNvPr>
          <p:cNvGraphicFramePr>
            <a:graphicFrameLocks noGrp="1"/>
          </p:cNvGraphicFramePr>
          <p:nvPr>
            <p:extLst>
              <p:ext uri="{D42A27DB-BD31-4B8C-83A1-F6EECF244321}">
                <p14:modId xmlns:p14="http://schemas.microsoft.com/office/powerpoint/2010/main" val="857885751"/>
              </p:ext>
            </p:extLst>
          </p:nvPr>
        </p:nvGraphicFramePr>
        <p:xfrm>
          <a:off x="1174530" y="2396353"/>
          <a:ext cx="9155825" cy="3172576"/>
        </p:xfrm>
        <a:graphic>
          <a:graphicData uri="http://schemas.openxmlformats.org/drawingml/2006/table">
            <a:tbl>
              <a:tblPr firstRow="1" firstCol="1" lastRow="1" lastCol="1" bandRow="1" bandCol="1">
                <a:tableStyleId>{5C22544A-7EE6-4342-B048-85BDC9FD1C3A}</a:tableStyleId>
              </a:tblPr>
              <a:tblGrid>
                <a:gridCol w="2293447">
                  <a:extLst>
                    <a:ext uri="{9D8B030D-6E8A-4147-A177-3AD203B41FA5}">
                      <a16:colId xmlns:a16="http://schemas.microsoft.com/office/drawing/2014/main" val="3520171215"/>
                    </a:ext>
                  </a:extLst>
                </a:gridCol>
                <a:gridCol w="1010976">
                  <a:extLst>
                    <a:ext uri="{9D8B030D-6E8A-4147-A177-3AD203B41FA5}">
                      <a16:colId xmlns:a16="http://schemas.microsoft.com/office/drawing/2014/main" val="703945078"/>
                    </a:ext>
                  </a:extLst>
                </a:gridCol>
                <a:gridCol w="813700">
                  <a:extLst>
                    <a:ext uri="{9D8B030D-6E8A-4147-A177-3AD203B41FA5}">
                      <a16:colId xmlns:a16="http://schemas.microsoft.com/office/drawing/2014/main" val="2775867498"/>
                    </a:ext>
                  </a:extLst>
                </a:gridCol>
                <a:gridCol w="195162">
                  <a:extLst>
                    <a:ext uri="{9D8B030D-6E8A-4147-A177-3AD203B41FA5}">
                      <a16:colId xmlns:a16="http://schemas.microsoft.com/office/drawing/2014/main" val="1166706621"/>
                    </a:ext>
                  </a:extLst>
                </a:gridCol>
                <a:gridCol w="1137743">
                  <a:extLst>
                    <a:ext uri="{9D8B030D-6E8A-4147-A177-3AD203B41FA5}">
                      <a16:colId xmlns:a16="http://schemas.microsoft.com/office/drawing/2014/main" val="1129835668"/>
                    </a:ext>
                  </a:extLst>
                </a:gridCol>
                <a:gridCol w="610598">
                  <a:extLst>
                    <a:ext uri="{9D8B030D-6E8A-4147-A177-3AD203B41FA5}">
                      <a16:colId xmlns:a16="http://schemas.microsoft.com/office/drawing/2014/main" val="1303509436"/>
                    </a:ext>
                  </a:extLst>
                </a:gridCol>
                <a:gridCol w="695111">
                  <a:extLst>
                    <a:ext uri="{9D8B030D-6E8A-4147-A177-3AD203B41FA5}">
                      <a16:colId xmlns:a16="http://schemas.microsoft.com/office/drawing/2014/main" val="2998273505"/>
                    </a:ext>
                  </a:extLst>
                </a:gridCol>
                <a:gridCol w="694056">
                  <a:extLst>
                    <a:ext uri="{9D8B030D-6E8A-4147-A177-3AD203B41FA5}">
                      <a16:colId xmlns:a16="http://schemas.microsoft.com/office/drawing/2014/main" val="757843784"/>
                    </a:ext>
                  </a:extLst>
                </a:gridCol>
                <a:gridCol w="694056">
                  <a:extLst>
                    <a:ext uri="{9D8B030D-6E8A-4147-A177-3AD203B41FA5}">
                      <a16:colId xmlns:a16="http://schemas.microsoft.com/office/drawing/2014/main" val="1160519923"/>
                    </a:ext>
                  </a:extLst>
                </a:gridCol>
                <a:gridCol w="1010976">
                  <a:extLst>
                    <a:ext uri="{9D8B030D-6E8A-4147-A177-3AD203B41FA5}">
                      <a16:colId xmlns:a16="http://schemas.microsoft.com/office/drawing/2014/main" val="4255731963"/>
                    </a:ext>
                  </a:extLst>
                </a:gridCol>
              </a:tblGrid>
              <a:tr h="288416">
                <a:tc>
                  <a:txBody>
                    <a:bodyPr/>
                    <a:lstStyle/>
                    <a:p>
                      <a:pPr marL="0" marR="0" algn="ctr">
                        <a:lnSpc>
                          <a:spcPct val="150000"/>
                        </a:lnSpc>
                        <a:spcBef>
                          <a:spcPts val="0"/>
                        </a:spcBef>
                        <a:spcAft>
                          <a:spcPts val="0"/>
                        </a:spcAft>
                      </a:pPr>
                      <a:r>
                        <a:rPr lang="en-US" sz="1400" dirty="0">
                          <a:effectLst/>
                        </a:rPr>
                        <a:t> </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6195" marR="0" algn="ctr">
                        <a:lnSpc>
                          <a:spcPct val="150000"/>
                        </a:lnSpc>
                        <a:spcBef>
                          <a:spcPts val="0"/>
                        </a:spcBef>
                        <a:spcAft>
                          <a:spcPts val="0"/>
                        </a:spcAft>
                      </a:pPr>
                      <a:r>
                        <a:rPr lang="en-US" sz="1400">
                          <a:effectLst/>
                        </a:rPr>
                        <a:t>M</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gridSpan="2">
                  <a:txBody>
                    <a:bodyPr/>
                    <a:lstStyle/>
                    <a:p>
                      <a:pPr marL="36195" marR="0" algn="ctr">
                        <a:lnSpc>
                          <a:spcPct val="150000"/>
                        </a:lnSpc>
                        <a:spcBef>
                          <a:spcPts val="0"/>
                        </a:spcBef>
                        <a:spcAft>
                          <a:spcPts val="0"/>
                        </a:spcAft>
                      </a:pPr>
                      <a:r>
                        <a:rPr lang="en-US" sz="1400" spc="-10" dirty="0">
                          <a:effectLst/>
                        </a:rPr>
                        <a:t>Me</a:t>
                      </a:r>
                      <a:r>
                        <a:rPr lang="en-US" sz="1400" spc="-5" dirty="0">
                          <a:effectLst/>
                        </a:rPr>
                        <a:t>di</a:t>
                      </a:r>
                      <a:r>
                        <a:rPr lang="en-US" sz="1400" spc="-10" dirty="0">
                          <a:effectLst/>
                        </a:rPr>
                        <a:t>a</a:t>
                      </a:r>
                      <a:r>
                        <a:rPr lang="en-US" sz="1400" spc="-5" dirty="0">
                          <a:effectLst/>
                        </a:rPr>
                        <a:t>n</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hMerge="1">
                  <a:txBody>
                    <a:bodyPr/>
                    <a:lstStyle/>
                    <a:p>
                      <a:pPr marL="36195" marR="0" algn="ctr">
                        <a:lnSpc>
                          <a:spcPct val="150000"/>
                        </a:lnSpc>
                        <a:spcBef>
                          <a:spcPts val="0"/>
                        </a:spcBef>
                        <a:spcAft>
                          <a:spcPts val="0"/>
                        </a:spcAft>
                      </a:pP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6195" marR="0" algn="ctr">
                        <a:lnSpc>
                          <a:spcPct val="150000"/>
                        </a:lnSpc>
                        <a:spcBef>
                          <a:spcPts val="0"/>
                        </a:spcBef>
                        <a:spcAft>
                          <a:spcPts val="0"/>
                        </a:spcAft>
                      </a:pPr>
                      <a:r>
                        <a:rPr lang="en-US" sz="1400" spc="-5">
                          <a:effectLst/>
                        </a:rPr>
                        <a:t>SD</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6195" marR="0" algn="ctr">
                        <a:lnSpc>
                          <a:spcPct val="150000"/>
                        </a:lnSpc>
                        <a:spcBef>
                          <a:spcPts val="0"/>
                        </a:spcBef>
                        <a:spcAft>
                          <a:spcPts val="0"/>
                        </a:spcAft>
                      </a:pPr>
                      <a:r>
                        <a:rPr lang="en-US" sz="1400">
                          <a:effectLst/>
                        </a:rPr>
                        <a:t>min</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6195" marR="0" algn="ctr">
                        <a:lnSpc>
                          <a:spcPct val="150000"/>
                        </a:lnSpc>
                        <a:spcBef>
                          <a:spcPts val="0"/>
                        </a:spcBef>
                        <a:spcAft>
                          <a:spcPts val="0"/>
                        </a:spcAft>
                      </a:pPr>
                      <a:r>
                        <a:rPr lang="en-US" sz="1400">
                          <a:effectLst/>
                        </a:rPr>
                        <a:t>25%</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50%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75%</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spc="-10">
                          <a:effectLst/>
                        </a:rPr>
                        <a:t>Max</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extLst>
                  <a:ext uri="{0D108BD9-81ED-4DB2-BD59-A6C34878D82A}">
                    <a16:rowId xmlns:a16="http://schemas.microsoft.com/office/drawing/2014/main" val="3397522108"/>
                  </a:ext>
                </a:extLst>
              </a:tr>
              <a:tr h="288416">
                <a:tc>
                  <a:txBody>
                    <a:bodyPr/>
                    <a:lstStyle/>
                    <a:p>
                      <a:pPr marL="35560" marR="0" algn="ctr">
                        <a:lnSpc>
                          <a:spcPct val="150000"/>
                        </a:lnSpc>
                        <a:spcBef>
                          <a:spcPts val="0"/>
                        </a:spcBef>
                        <a:spcAft>
                          <a:spcPts val="0"/>
                        </a:spcAft>
                      </a:pPr>
                      <a:r>
                        <a:rPr lang="en-US" sz="1400">
                          <a:effectLst/>
                        </a:rPr>
                        <a:t>(A)</a:t>
                      </a:r>
                      <a:r>
                        <a:rPr lang="en-US" sz="1400" spc="-75">
                          <a:effectLst/>
                        </a:rPr>
                        <a:t> </a:t>
                      </a:r>
                      <a:r>
                        <a:rPr lang="en-US" sz="1400">
                          <a:effectLst/>
                        </a:rPr>
                        <a:t>All</a:t>
                      </a:r>
                      <a:r>
                        <a:rPr lang="en-US" sz="1400" spc="-75">
                          <a:effectLst/>
                        </a:rPr>
                        <a:t> </a:t>
                      </a:r>
                      <a:r>
                        <a:rPr lang="en-US" sz="1400" spc="-5">
                          <a:effectLst/>
                        </a:rPr>
                        <a:t>t</a:t>
                      </a:r>
                      <a:r>
                        <a:rPr lang="en-US" sz="1400" spc="-10">
                          <a:effectLst/>
                        </a:rPr>
                        <a:t>we</a:t>
                      </a:r>
                      <a:r>
                        <a:rPr lang="en-US" sz="1400" spc="-5">
                          <a:effectLst/>
                        </a:rPr>
                        <a:t>etsa</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gridSpan="9">
                  <a:txBody>
                    <a:bodyPr/>
                    <a:lstStyle/>
                    <a:p>
                      <a:pPr marL="0" marR="0" algn="ctr">
                        <a:lnSpc>
                          <a:spcPct val="115000"/>
                        </a:lnSpc>
                        <a:spcBef>
                          <a:spcPts val="0"/>
                        </a:spcBef>
                        <a:spcAft>
                          <a:spcPts val="1000"/>
                        </a:spcAft>
                      </a:pPr>
                      <a:r>
                        <a:rPr lang="en-US" sz="1200" dirty="0">
                          <a:effectLst/>
                        </a:rPr>
                        <a:t> </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651528167"/>
                  </a:ext>
                </a:extLst>
              </a:tr>
              <a:tr h="288416">
                <a:tc>
                  <a:txBody>
                    <a:bodyPr/>
                    <a:lstStyle/>
                    <a:p>
                      <a:pPr marL="55880" marR="0" algn="ctr">
                        <a:lnSpc>
                          <a:spcPct val="150000"/>
                        </a:lnSpc>
                        <a:spcBef>
                          <a:spcPts val="0"/>
                        </a:spcBef>
                        <a:spcAft>
                          <a:spcPts val="0"/>
                        </a:spcAft>
                      </a:pPr>
                      <a:r>
                        <a:rPr lang="en-US" sz="1400" spc="-10">
                          <a:effectLst/>
                        </a:rPr>
                        <a:t>Li</a:t>
                      </a:r>
                      <a:r>
                        <a:rPr lang="en-US" sz="1400" spc="-5">
                          <a:effectLst/>
                        </a:rPr>
                        <a:t>k</a:t>
                      </a:r>
                      <a:r>
                        <a:rPr lang="en-US" sz="1400" spc="-10">
                          <a:effectLst/>
                        </a:rPr>
                        <a:t>es</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6195" marR="0" algn="ctr">
                        <a:lnSpc>
                          <a:spcPct val="150000"/>
                        </a:lnSpc>
                        <a:spcBef>
                          <a:spcPts val="0"/>
                        </a:spcBef>
                        <a:spcAft>
                          <a:spcPts val="0"/>
                        </a:spcAft>
                      </a:pPr>
                      <a:r>
                        <a:rPr lang="en-US" sz="1400" dirty="0">
                          <a:effectLst/>
                        </a:rPr>
                        <a:t>4.568</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6195" marR="0" algn="ctr">
                        <a:lnSpc>
                          <a:spcPct val="150000"/>
                        </a:lnSpc>
                        <a:spcBef>
                          <a:spcPts val="0"/>
                        </a:spcBef>
                        <a:spcAft>
                          <a:spcPts val="0"/>
                        </a:spcAft>
                      </a:pPr>
                      <a:r>
                        <a:rPr lang="en-US" sz="1400" dirty="0">
                          <a:effectLst/>
                        </a:rPr>
                        <a:t>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gridSpan="2">
                  <a:txBody>
                    <a:bodyPr/>
                    <a:lstStyle/>
                    <a:p>
                      <a:pPr marL="36195" marR="0" algn="ctr">
                        <a:lnSpc>
                          <a:spcPct val="150000"/>
                        </a:lnSpc>
                        <a:spcBef>
                          <a:spcPts val="0"/>
                        </a:spcBef>
                        <a:spcAft>
                          <a:spcPts val="0"/>
                        </a:spcAft>
                      </a:pPr>
                      <a:r>
                        <a:rPr lang="en-US" sz="1400">
                          <a:effectLst/>
                        </a:rPr>
                        <a:t>236.468</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hMerge="1">
                  <a:txBody>
                    <a:bodyPr/>
                    <a:lstStyle/>
                    <a:p>
                      <a:pPr marL="36195" marR="0" algn="ctr">
                        <a:lnSpc>
                          <a:spcPct val="150000"/>
                        </a:lnSpc>
                        <a:spcBef>
                          <a:spcPts val="0"/>
                        </a:spcBef>
                        <a:spcAft>
                          <a:spcPts val="0"/>
                        </a:spcAft>
                      </a:pPr>
                      <a:r>
                        <a:rPr lang="en-US" sz="1400" dirty="0">
                          <a:effectLst/>
                        </a:rPr>
                        <a:t>236.468</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6195" marR="0" algn="ctr">
                        <a:lnSpc>
                          <a:spcPct val="150000"/>
                        </a:lnSpc>
                        <a:spcBef>
                          <a:spcPts val="0"/>
                        </a:spcBef>
                        <a:spcAft>
                          <a:spcPts val="0"/>
                        </a:spcAft>
                      </a:pPr>
                      <a:r>
                        <a:rPr lang="en-US" sz="1400" dirty="0">
                          <a:effectLst/>
                        </a:rPr>
                        <a:t>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6195"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1</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176,848</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extLst>
                  <a:ext uri="{0D108BD9-81ED-4DB2-BD59-A6C34878D82A}">
                    <a16:rowId xmlns:a16="http://schemas.microsoft.com/office/drawing/2014/main" val="1174733331"/>
                  </a:ext>
                </a:extLst>
              </a:tr>
              <a:tr h="288416">
                <a:tc>
                  <a:txBody>
                    <a:bodyPr/>
                    <a:lstStyle/>
                    <a:p>
                      <a:pPr marL="55880" marR="0" algn="ctr">
                        <a:lnSpc>
                          <a:spcPct val="150000"/>
                        </a:lnSpc>
                        <a:spcBef>
                          <a:spcPts val="0"/>
                        </a:spcBef>
                        <a:spcAft>
                          <a:spcPts val="0"/>
                        </a:spcAft>
                      </a:pPr>
                      <a:r>
                        <a:rPr lang="en-US" sz="1400" spc="-10">
                          <a:effectLst/>
                        </a:rPr>
                        <a:t>R</a:t>
                      </a:r>
                      <a:r>
                        <a:rPr lang="en-US" sz="1400" spc="-5">
                          <a:effectLst/>
                        </a:rPr>
                        <a:t>et</a:t>
                      </a:r>
                      <a:r>
                        <a:rPr lang="en-US" sz="1400" spc="-10">
                          <a:effectLst/>
                        </a:rPr>
                        <a:t>we</a:t>
                      </a:r>
                      <a:r>
                        <a:rPr lang="en-US" sz="1400" spc="-5">
                          <a:effectLst/>
                        </a:rPr>
                        <a:t>ets</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229.981</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gridSpan="2">
                  <a:txBody>
                    <a:bodyPr/>
                    <a:lstStyle/>
                    <a:p>
                      <a:pPr marL="35560" marR="0" algn="ctr">
                        <a:lnSpc>
                          <a:spcPct val="150000"/>
                        </a:lnSpc>
                        <a:spcBef>
                          <a:spcPts val="0"/>
                        </a:spcBef>
                        <a:spcAft>
                          <a:spcPts val="0"/>
                        </a:spcAft>
                      </a:pPr>
                      <a:r>
                        <a:rPr lang="en-US" sz="1400">
                          <a:effectLst/>
                        </a:rPr>
                        <a:t>1688.009</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hMerge="1">
                  <a:txBody>
                    <a:bodyPr/>
                    <a:lstStyle/>
                    <a:p>
                      <a:pPr marL="35560" marR="0" algn="ctr">
                        <a:lnSpc>
                          <a:spcPct val="150000"/>
                        </a:lnSpc>
                        <a:spcBef>
                          <a:spcPts val="0"/>
                        </a:spcBef>
                        <a:spcAft>
                          <a:spcPts val="0"/>
                        </a:spcAft>
                      </a:pPr>
                      <a:r>
                        <a:rPr lang="en-US" sz="1400" dirty="0">
                          <a:effectLst/>
                        </a:rPr>
                        <a:t>1688.009</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dirty="0">
                          <a:effectLst/>
                        </a:rPr>
                        <a:t>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dirty="0">
                          <a:effectLst/>
                        </a:rPr>
                        <a:t>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dirty="0">
                          <a:effectLst/>
                        </a:rPr>
                        <a:t>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35,579</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extLst>
                  <a:ext uri="{0D108BD9-81ED-4DB2-BD59-A6C34878D82A}">
                    <a16:rowId xmlns:a16="http://schemas.microsoft.com/office/drawing/2014/main" val="4039178205"/>
                  </a:ext>
                </a:extLst>
              </a:tr>
              <a:tr h="288416">
                <a:tc>
                  <a:txBody>
                    <a:bodyPr/>
                    <a:lstStyle/>
                    <a:p>
                      <a:pPr marL="55880" marR="0" algn="ctr">
                        <a:lnSpc>
                          <a:spcPct val="150000"/>
                        </a:lnSpc>
                        <a:spcBef>
                          <a:spcPts val="0"/>
                        </a:spcBef>
                        <a:spcAft>
                          <a:spcPts val="0"/>
                        </a:spcAft>
                      </a:pPr>
                      <a:r>
                        <a:rPr lang="en-US" sz="1400" spc="-10" dirty="0">
                          <a:effectLst/>
                        </a:rPr>
                        <a:t>R</a:t>
                      </a:r>
                      <a:r>
                        <a:rPr lang="en-US" sz="1400" spc="-5" dirty="0">
                          <a:effectLst/>
                        </a:rPr>
                        <a:t>ep</a:t>
                      </a:r>
                      <a:r>
                        <a:rPr lang="en-US" sz="1400" spc="-10" dirty="0">
                          <a:effectLst/>
                        </a:rPr>
                        <a:t>lies</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0.391</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gridSpan="2">
                  <a:txBody>
                    <a:bodyPr/>
                    <a:lstStyle/>
                    <a:p>
                      <a:pPr marL="35560" marR="0" algn="ctr">
                        <a:lnSpc>
                          <a:spcPct val="150000"/>
                        </a:lnSpc>
                        <a:spcBef>
                          <a:spcPts val="0"/>
                        </a:spcBef>
                        <a:spcAft>
                          <a:spcPts val="0"/>
                        </a:spcAft>
                      </a:pPr>
                      <a:r>
                        <a:rPr lang="en-US" sz="1400">
                          <a:effectLst/>
                        </a:rPr>
                        <a:t>13.761</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hMerge="1">
                  <a:txBody>
                    <a:bodyPr/>
                    <a:lstStyle/>
                    <a:p>
                      <a:pPr marL="35560" marR="0" algn="ctr">
                        <a:lnSpc>
                          <a:spcPct val="150000"/>
                        </a:lnSpc>
                        <a:spcBef>
                          <a:spcPts val="0"/>
                        </a:spcBef>
                        <a:spcAft>
                          <a:spcPts val="0"/>
                        </a:spcAft>
                      </a:pPr>
                      <a:r>
                        <a:rPr lang="en-US" sz="1400">
                          <a:effectLst/>
                        </a:rPr>
                        <a:t>13.761</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dirty="0">
                          <a:effectLst/>
                        </a:rPr>
                        <a:t>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dirty="0">
                          <a:effectLst/>
                        </a:rPr>
                        <a:t>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17,185</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extLst>
                  <a:ext uri="{0D108BD9-81ED-4DB2-BD59-A6C34878D82A}">
                    <a16:rowId xmlns:a16="http://schemas.microsoft.com/office/drawing/2014/main" val="341733831"/>
                  </a:ext>
                </a:extLst>
              </a:tr>
              <a:tr h="288416">
                <a:tc>
                  <a:txBody>
                    <a:bodyPr/>
                    <a:lstStyle/>
                    <a:p>
                      <a:pPr marL="55880" marR="0" algn="ctr">
                        <a:lnSpc>
                          <a:spcPct val="150000"/>
                        </a:lnSpc>
                        <a:spcBef>
                          <a:spcPts val="0"/>
                        </a:spcBef>
                        <a:spcAft>
                          <a:spcPts val="0"/>
                        </a:spcAft>
                      </a:pPr>
                      <a:r>
                        <a:rPr lang="en-US" sz="1400" spc="-5">
                          <a:effectLst/>
                        </a:rPr>
                        <a:t>Quot</a:t>
                      </a:r>
                      <a:r>
                        <a:rPr lang="en-US" sz="1400" spc="-10">
                          <a:effectLst/>
                        </a:rPr>
                        <a:t>es</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0.036</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gridSpan="2">
                  <a:txBody>
                    <a:bodyPr/>
                    <a:lstStyle/>
                    <a:p>
                      <a:pPr marL="35560" marR="0" algn="ctr">
                        <a:lnSpc>
                          <a:spcPct val="150000"/>
                        </a:lnSpc>
                        <a:spcBef>
                          <a:spcPts val="0"/>
                        </a:spcBef>
                        <a:spcAft>
                          <a:spcPts val="0"/>
                        </a:spcAft>
                      </a:pPr>
                      <a:r>
                        <a:rPr lang="en-US" sz="1400" dirty="0">
                          <a:effectLst/>
                        </a:rPr>
                        <a:t>3.449</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hMerge="1">
                  <a:txBody>
                    <a:bodyPr/>
                    <a:lstStyle/>
                    <a:p>
                      <a:pPr marL="35560" marR="0" algn="ctr">
                        <a:lnSpc>
                          <a:spcPct val="150000"/>
                        </a:lnSpc>
                        <a:spcBef>
                          <a:spcPts val="0"/>
                        </a:spcBef>
                        <a:spcAft>
                          <a:spcPts val="0"/>
                        </a:spcAft>
                      </a:pPr>
                      <a:r>
                        <a:rPr lang="en-US" sz="1400">
                          <a:effectLst/>
                        </a:rPr>
                        <a:t>3.449</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dirty="0">
                          <a:effectLst/>
                        </a:rPr>
                        <a:t>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dirty="0">
                          <a:effectLst/>
                        </a:rPr>
                        <a:t>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4925" marR="0" algn="ctr">
                        <a:lnSpc>
                          <a:spcPct val="150000"/>
                        </a:lnSpc>
                        <a:spcBef>
                          <a:spcPts val="0"/>
                        </a:spcBef>
                        <a:spcAft>
                          <a:spcPts val="0"/>
                        </a:spcAft>
                      </a:pPr>
                      <a:r>
                        <a:rPr lang="en-US" sz="1400">
                          <a:effectLst/>
                        </a:rPr>
                        <a:t>4612</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extLst>
                  <a:ext uri="{0D108BD9-81ED-4DB2-BD59-A6C34878D82A}">
                    <a16:rowId xmlns:a16="http://schemas.microsoft.com/office/drawing/2014/main" val="2015479333"/>
                  </a:ext>
                </a:extLst>
              </a:tr>
              <a:tr h="288416">
                <a:tc>
                  <a:txBody>
                    <a:bodyPr/>
                    <a:lstStyle/>
                    <a:p>
                      <a:pPr marL="35560" marR="0" algn="ctr">
                        <a:lnSpc>
                          <a:spcPct val="150000"/>
                        </a:lnSpc>
                        <a:spcBef>
                          <a:spcPts val="0"/>
                        </a:spcBef>
                        <a:spcAft>
                          <a:spcPts val="0"/>
                        </a:spcAft>
                      </a:pPr>
                      <a:r>
                        <a:rPr lang="en-US" sz="1400">
                          <a:effectLst/>
                        </a:rPr>
                        <a:t>(B)</a:t>
                      </a:r>
                      <a:r>
                        <a:rPr lang="en-US" sz="1400" spc="-65">
                          <a:effectLst/>
                        </a:rPr>
                        <a:t> </a:t>
                      </a:r>
                      <a:r>
                        <a:rPr lang="en-US" sz="1400" spc="-10">
                          <a:effectLst/>
                        </a:rPr>
                        <a:t>S</a:t>
                      </a:r>
                      <a:r>
                        <a:rPr lang="en-US" sz="1400" spc="-5">
                          <a:effectLst/>
                        </a:rPr>
                        <a:t>parkin</a:t>
                      </a:r>
                      <a:r>
                        <a:rPr lang="en-US" sz="1400" spc="-10">
                          <a:effectLst/>
                        </a:rPr>
                        <a:t>g</a:t>
                      </a:r>
                      <a:r>
                        <a:rPr lang="en-US" sz="1400" spc="-65">
                          <a:effectLst/>
                        </a:rPr>
                        <a:t> </a:t>
                      </a:r>
                      <a:r>
                        <a:rPr lang="en-US" sz="1400" spc="-5">
                          <a:effectLst/>
                        </a:rPr>
                        <a:t>t</a:t>
                      </a:r>
                      <a:r>
                        <a:rPr lang="en-US" sz="1400" spc="-10">
                          <a:effectLst/>
                        </a:rPr>
                        <a:t>we</a:t>
                      </a:r>
                      <a:r>
                        <a:rPr lang="en-US" sz="1400" spc="-5">
                          <a:effectLst/>
                        </a:rPr>
                        <a:t>etsb</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gridSpan="9">
                  <a:txBody>
                    <a:bodyPr/>
                    <a:lstStyle/>
                    <a:p>
                      <a:pPr marL="0" marR="0" algn="ctr">
                        <a:lnSpc>
                          <a:spcPct val="115000"/>
                        </a:lnSpc>
                        <a:spcBef>
                          <a:spcPts val="0"/>
                        </a:spcBef>
                        <a:spcAft>
                          <a:spcPts val="1000"/>
                        </a:spcAft>
                      </a:pPr>
                      <a:r>
                        <a:rPr lang="en-US" sz="1200" dirty="0">
                          <a:effectLst/>
                        </a:rPr>
                        <a:t> </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25414590"/>
                  </a:ext>
                </a:extLst>
              </a:tr>
              <a:tr h="288416">
                <a:tc>
                  <a:txBody>
                    <a:bodyPr/>
                    <a:lstStyle/>
                    <a:p>
                      <a:pPr marL="55880" marR="0" algn="ctr">
                        <a:lnSpc>
                          <a:spcPct val="150000"/>
                        </a:lnSpc>
                        <a:spcBef>
                          <a:spcPts val="0"/>
                        </a:spcBef>
                        <a:spcAft>
                          <a:spcPts val="0"/>
                        </a:spcAft>
                      </a:pPr>
                      <a:r>
                        <a:rPr lang="en-US" sz="1400" spc="-10">
                          <a:effectLst/>
                        </a:rPr>
                        <a:t>Li</a:t>
                      </a:r>
                      <a:r>
                        <a:rPr lang="en-US" sz="1400" spc="-5">
                          <a:effectLst/>
                        </a:rPr>
                        <a:t>k</a:t>
                      </a:r>
                      <a:r>
                        <a:rPr lang="en-US" sz="1400" spc="-10">
                          <a:effectLst/>
                        </a:rPr>
                        <a:t>es</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6195" marR="0" algn="ctr">
                        <a:lnSpc>
                          <a:spcPct val="150000"/>
                        </a:lnSpc>
                        <a:spcBef>
                          <a:spcPts val="0"/>
                        </a:spcBef>
                        <a:spcAft>
                          <a:spcPts val="0"/>
                        </a:spcAft>
                      </a:pPr>
                      <a:r>
                        <a:rPr lang="en-US" sz="1400">
                          <a:effectLst/>
                        </a:rPr>
                        <a:t>76.837</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gridSpan="2">
                  <a:txBody>
                    <a:bodyPr/>
                    <a:lstStyle/>
                    <a:p>
                      <a:pPr marL="36195" marR="0" algn="ctr">
                        <a:lnSpc>
                          <a:spcPct val="150000"/>
                        </a:lnSpc>
                        <a:spcBef>
                          <a:spcPts val="0"/>
                        </a:spcBef>
                        <a:spcAft>
                          <a:spcPts val="0"/>
                        </a:spcAft>
                      </a:pPr>
                      <a:r>
                        <a:rPr lang="en-US" sz="1400">
                          <a:effectLst/>
                        </a:rPr>
                        <a:t>4</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hMerge="1">
                  <a:txBody>
                    <a:bodyPr/>
                    <a:lstStyle/>
                    <a:p>
                      <a:pPr marL="36195" marR="0" algn="ctr">
                        <a:lnSpc>
                          <a:spcPct val="150000"/>
                        </a:lnSpc>
                        <a:spcBef>
                          <a:spcPts val="0"/>
                        </a:spcBef>
                        <a:spcAft>
                          <a:spcPts val="0"/>
                        </a:spcAft>
                      </a:pP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6195" marR="0" algn="ctr">
                        <a:lnSpc>
                          <a:spcPct val="150000"/>
                        </a:lnSpc>
                        <a:spcBef>
                          <a:spcPts val="0"/>
                        </a:spcBef>
                        <a:spcAft>
                          <a:spcPts val="0"/>
                        </a:spcAft>
                      </a:pPr>
                      <a:r>
                        <a:rPr lang="en-US" sz="1400">
                          <a:effectLst/>
                        </a:rPr>
                        <a:t>972.979</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6195"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6195" marR="0" algn="ctr">
                        <a:lnSpc>
                          <a:spcPct val="150000"/>
                        </a:lnSpc>
                        <a:spcBef>
                          <a:spcPts val="0"/>
                        </a:spcBef>
                        <a:spcAft>
                          <a:spcPts val="0"/>
                        </a:spcAft>
                      </a:pPr>
                      <a:r>
                        <a:rPr lang="en-US" sz="1400">
                          <a:effectLst/>
                        </a:rPr>
                        <a:t>1</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dirty="0">
                          <a:effectLst/>
                        </a:rPr>
                        <a:t>4</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dirty="0">
                          <a:effectLst/>
                        </a:rPr>
                        <a:t>16</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dirty="0">
                          <a:effectLst/>
                        </a:rPr>
                        <a:t>159,790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extLst>
                  <a:ext uri="{0D108BD9-81ED-4DB2-BD59-A6C34878D82A}">
                    <a16:rowId xmlns:a16="http://schemas.microsoft.com/office/drawing/2014/main" val="2982101895"/>
                  </a:ext>
                </a:extLst>
              </a:tr>
              <a:tr h="288416">
                <a:tc>
                  <a:txBody>
                    <a:bodyPr/>
                    <a:lstStyle/>
                    <a:p>
                      <a:pPr marL="55880" marR="0" algn="ctr">
                        <a:lnSpc>
                          <a:spcPct val="150000"/>
                        </a:lnSpc>
                        <a:spcBef>
                          <a:spcPts val="0"/>
                        </a:spcBef>
                        <a:spcAft>
                          <a:spcPts val="0"/>
                        </a:spcAft>
                      </a:pPr>
                      <a:r>
                        <a:rPr lang="en-US" sz="1400" spc="-10">
                          <a:effectLst/>
                        </a:rPr>
                        <a:t>R</a:t>
                      </a:r>
                      <a:r>
                        <a:rPr lang="en-US" sz="1400" spc="-5">
                          <a:effectLst/>
                        </a:rPr>
                        <a:t>et</a:t>
                      </a:r>
                      <a:r>
                        <a:rPr lang="en-US" sz="1400" spc="-10">
                          <a:effectLst/>
                        </a:rPr>
                        <a:t>we</a:t>
                      </a:r>
                      <a:r>
                        <a:rPr lang="en-US" sz="1400" spc="-5">
                          <a:effectLst/>
                        </a:rPr>
                        <a:t>ets</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13.026</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gridSpan="2">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hMerge="1">
                  <a:txBody>
                    <a:bodyPr/>
                    <a:lstStyle/>
                    <a:p>
                      <a:pPr marL="35560" marR="0" algn="ctr">
                        <a:lnSpc>
                          <a:spcPct val="150000"/>
                        </a:lnSpc>
                        <a:spcBef>
                          <a:spcPts val="0"/>
                        </a:spcBef>
                        <a:spcAft>
                          <a:spcPts val="0"/>
                        </a:spcAft>
                      </a:pP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186.667</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dirty="0">
                          <a:effectLst/>
                        </a:rPr>
                        <a:t>0</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2</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dirty="0">
                          <a:effectLst/>
                        </a:rPr>
                        <a:t>35,568</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extLst>
                  <a:ext uri="{0D108BD9-81ED-4DB2-BD59-A6C34878D82A}">
                    <a16:rowId xmlns:a16="http://schemas.microsoft.com/office/drawing/2014/main" val="3167743610"/>
                  </a:ext>
                </a:extLst>
              </a:tr>
              <a:tr h="288416">
                <a:tc>
                  <a:txBody>
                    <a:bodyPr/>
                    <a:lstStyle/>
                    <a:p>
                      <a:pPr marL="55880" marR="0" algn="ctr">
                        <a:lnSpc>
                          <a:spcPct val="150000"/>
                        </a:lnSpc>
                        <a:spcBef>
                          <a:spcPts val="0"/>
                        </a:spcBef>
                        <a:spcAft>
                          <a:spcPts val="0"/>
                        </a:spcAft>
                      </a:pPr>
                      <a:r>
                        <a:rPr lang="en-US" sz="1400" spc="-10">
                          <a:effectLst/>
                        </a:rPr>
                        <a:t>R</a:t>
                      </a:r>
                      <a:r>
                        <a:rPr lang="en-US" sz="1400" spc="-5">
                          <a:effectLst/>
                        </a:rPr>
                        <a:t>ep</a:t>
                      </a:r>
                      <a:r>
                        <a:rPr lang="en-US" sz="1400" spc="-10">
                          <a:effectLst/>
                        </a:rPr>
                        <a:t>lies</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6.556</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gridSpan="2">
                  <a:txBody>
                    <a:bodyPr/>
                    <a:lstStyle/>
                    <a:p>
                      <a:pPr marL="35560" marR="0" algn="ctr">
                        <a:lnSpc>
                          <a:spcPct val="150000"/>
                        </a:lnSpc>
                        <a:spcBef>
                          <a:spcPts val="0"/>
                        </a:spcBef>
                        <a:spcAft>
                          <a:spcPts val="0"/>
                        </a:spcAft>
                      </a:pPr>
                      <a:r>
                        <a:rPr lang="en-US" sz="1400">
                          <a:effectLst/>
                        </a:rPr>
                        <a:t>1</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hMerge="1">
                  <a:txBody>
                    <a:bodyPr/>
                    <a:lstStyle/>
                    <a:p>
                      <a:pPr marL="35560" marR="0" algn="ctr">
                        <a:lnSpc>
                          <a:spcPct val="150000"/>
                        </a:lnSpc>
                        <a:spcBef>
                          <a:spcPts val="0"/>
                        </a:spcBef>
                        <a:spcAft>
                          <a:spcPts val="0"/>
                        </a:spcAft>
                      </a:pP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100.024</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1</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1</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1</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dirty="0">
                          <a:effectLst/>
                        </a:rPr>
                        <a:t>3</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dirty="0">
                          <a:effectLst/>
                        </a:rPr>
                        <a:t>17,185</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extLst>
                  <a:ext uri="{0D108BD9-81ED-4DB2-BD59-A6C34878D82A}">
                    <a16:rowId xmlns:a16="http://schemas.microsoft.com/office/drawing/2014/main" val="329891829"/>
                  </a:ext>
                </a:extLst>
              </a:tr>
              <a:tr h="288416">
                <a:tc>
                  <a:txBody>
                    <a:bodyPr/>
                    <a:lstStyle/>
                    <a:p>
                      <a:pPr marL="55880" marR="0" algn="ctr">
                        <a:lnSpc>
                          <a:spcPct val="150000"/>
                        </a:lnSpc>
                        <a:spcBef>
                          <a:spcPts val="0"/>
                        </a:spcBef>
                        <a:spcAft>
                          <a:spcPts val="0"/>
                        </a:spcAft>
                      </a:pPr>
                      <a:r>
                        <a:rPr lang="en-US" sz="1400" spc="-5">
                          <a:effectLst/>
                        </a:rPr>
                        <a:t>Quot</a:t>
                      </a:r>
                      <a:r>
                        <a:rPr lang="en-US" sz="1400" spc="-10">
                          <a:effectLst/>
                        </a:rPr>
                        <a:t>es</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1.708</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gridSpan="2">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hMerge="1">
                  <a:txBody>
                    <a:bodyPr/>
                    <a:lstStyle/>
                    <a:p>
                      <a:pPr marL="35560" marR="0" algn="ctr">
                        <a:lnSpc>
                          <a:spcPct val="150000"/>
                        </a:lnSpc>
                        <a:spcBef>
                          <a:spcPts val="0"/>
                        </a:spcBef>
                        <a:spcAft>
                          <a:spcPts val="0"/>
                        </a:spcAft>
                      </a:pP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27.571</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a:effectLst/>
                        </a:rPr>
                        <a:t>0</a:t>
                      </a:r>
                      <a:endParaRPr lang="en-US" sz="120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tc>
                  <a:txBody>
                    <a:bodyPr/>
                    <a:lstStyle/>
                    <a:p>
                      <a:pPr marL="35560" marR="0" algn="ctr">
                        <a:lnSpc>
                          <a:spcPct val="150000"/>
                        </a:lnSpc>
                        <a:spcBef>
                          <a:spcPts val="0"/>
                        </a:spcBef>
                        <a:spcAft>
                          <a:spcPts val="0"/>
                        </a:spcAft>
                      </a:pPr>
                      <a:r>
                        <a:rPr lang="en-US" sz="1400" dirty="0">
                          <a:effectLst/>
                        </a:rPr>
                        <a:t>4612</a:t>
                      </a:r>
                      <a:endParaRPr lang="en-US" sz="1200" dirty="0">
                        <a:effectLst/>
                        <a:latin typeface="Calibri" panose="020F0502020204030204" pitchFamily="34" charset="0"/>
                        <a:ea typeface="Calibri" panose="020F0502020204030204" pitchFamily="34" charset="0"/>
                        <a:cs typeface="Mangal" panose="02040503050203030202" pitchFamily="18" charset="0"/>
                      </a:endParaRPr>
                    </a:p>
                  </a:txBody>
                  <a:tcPr marL="58815" marR="58815" marT="0" marB="0"/>
                </a:tc>
                <a:extLst>
                  <a:ext uri="{0D108BD9-81ED-4DB2-BD59-A6C34878D82A}">
                    <a16:rowId xmlns:a16="http://schemas.microsoft.com/office/drawing/2014/main" val="1262691851"/>
                  </a:ext>
                </a:extLst>
              </a:tr>
            </a:tbl>
          </a:graphicData>
        </a:graphic>
      </p:graphicFrame>
      <p:sp>
        <p:nvSpPr>
          <p:cNvPr id="4" name="TextBox 3">
            <a:extLst>
              <a:ext uri="{FF2B5EF4-FFF2-40B4-BE49-F238E27FC236}">
                <a16:creationId xmlns:a16="http://schemas.microsoft.com/office/drawing/2014/main" id="{30A768BB-551D-4162-B476-C657BD1A1EC8}"/>
              </a:ext>
            </a:extLst>
          </p:cNvPr>
          <p:cNvSpPr txBox="1"/>
          <p:nvPr/>
        </p:nvSpPr>
        <p:spPr>
          <a:xfrm>
            <a:off x="0" y="563305"/>
            <a:ext cx="11504887" cy="1704569"/>
          </a:xfrm>
          <a:prstGeom prst="rect">
            <a:avLst/>
          </a:prstGeom>
          <a:noFill/>
        </p:spPr>
        <p:txBody>
          <a:bodyPr wrap="square">
            <a:spAutoFit/>
          </a:bodyPr>
          <a:lstStyle/>
          <a:p>
            <a:pPr marL="285750" marR="0" indent="-285750" algn="just">
              <a:lnSpc>
                <a:spcPct val="150000"/>
              </a:lnSpc>
              <a:spcBef>
                <a:spcPts val="600"/>
              </a:spcBef>
              <a:spcAft>
                <a:spcPts val="1800"/>
              </a:spcAft>
              <a:buFont typeface="Wingdings" panose="05000000000000000000" pitchFamily="2" charset="2"/>
              <a:buChar char="v"/>
            </a:pPr>
            <a:r>
              <a:rPr lang="en-US" sz="1800" dirty="0">
                <a:effectLst/>
                <a:latin typeface="Times New Roman" panose="02020603050405020304" pitchFamily="18" charset="0"/>
                <a:ea typeface="Times New Roman" panose="02020603050405020304" pitchFamily="18" charset="0"/>
              </a:rPr>
              <a:t>An overview of the ten most prevalent topics in education discussed on Twitter is given in Table 1. e most prevalent topic in the education topical cluster consisted of statements regarding the opportunities, limitations, and consequences of using ChatGPT in educational processes in general (Table 1). ese statements comprised 22% of all conversations (see T1 in Table 1). For instance, the functions of ChatGPT for educational processes </a:t>
            </a:r>
          </a:p>
        </p:txBody>
      </p:sp>
      <p:sp>
        <p:nvSpPr>
          <p:cNvPr id="6" name="TextBox 5">
            <a:extLst>
              <a:ext uri="{FF2B5EF4-FFF2-40B4-BE49-F238E27FC236}">
                <a16:creationId xmlns:a16="http://schemas.microsoft.com/office/drawing/2014/main" id="{FC45E97B-7845-78C7-D555-40E6242AAFA1}"/>
              </a:ext>
            </a:extLst>
          </p:cNvPr>
          <p:cNvSpPr txBox="1"/>
          <p:nvPr/>
        </p:nvSpPr>
        <p:spPr>
          <a:xfrm>
            <a:off x="914401" y="5568929"/>
            <a:ext cx="9485586" cy="1289071"/>
          </a:xfrm>
          <a:prstGeom prst="rect">
            <a:avLst/>
          </a:prstGeom>
          <a:noFill/>
        </p:spPr>
        <p:txBody>
          <a:bodyPr wrap="square">
            <a:spAutoFit/>
          </a:bodyPr>
          <a:lstStyle/>
          <a:p>
            <a:pPr marL="0" marR="0" algn="ctr">
              <a:lnSpc>
                <a:spcPct val="150000"/>
              </a:lnSpc>
              <a:spcBef>
                <a:spcPts val="600"/>
              </a:spcBef>
              <a:spcAft>
                <a:spcPts val="1800"/>
              </a:spcAft>
            </a:pPr>
            <a:r>
              <a:rPr lang="en-US" sz="1800" b="1" spc="-25" dirty="0">
                <a:effectLst/>
                <a:latin typeface="Times New Roman" panose="02020603050405020304" pitchFamily="18" charset="0"/>
                <a:ea typeface="Times New Roman" panose="02020603050405020304" pitchFamily="18" charset="0"/>
                <a:cs typeface="Times New Roman" panose="02020603050405020304" pitchFamily="18" charset="0"/>
              </a:rPr>
              <a:t>Tab</a:t>
            </a:r>
            <a:r>
              <a:rPr lang="en-US" sz="1800" b="1" spc="-20" dirty="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b="1" spc="-25"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b="1"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1800" b="1"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cr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pt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ive</a:t>
            </a:r>
            <a:r>
              <a:rPr lang="en-US" sz="18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tat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ics</a:t>
            </a:r>
            <a:r>
              <a:rPr lang="en-US" sz="18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li</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ret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weets,</a:t>
            </a:r>
            <a:r>
              <a:rPr lang="en-US" sz="18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rep</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lies,</a:t>
            </a:r>
            <a:r>
              <a:rPr lang="en-US" sz="18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18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quot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3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ese</a:t>
            </a:r>
            <a:r>
              <a:rPr lang="en-US" sz="18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tat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ics</a:t>
            </a:r>
            <a:r>
              <a:rPr lang="en-US" sz="18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ef</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er</a:t>
            </a:r>
            <a:r>
              <a:rPr lang="en-US" sz="18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18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i="1" spc="-1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16,743,036</a:t>
            </a:r>
            <a:r>
              <a:rPr lang="en-US" sz="18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we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ets</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rom</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No</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ember</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30,</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2022,</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Ja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nu</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31,</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2023.</a:t>
            </a:r>
            <a:r>
              <a:rPr lang="en-US" sz="18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30" dirty="0">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ese</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tat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ics</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ef</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er</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i="1" spc="-1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spc="-1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125,151</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we</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ets</a:t>
            </a:r>
            <a:r>
              <a:rPr lang="en-US" sz="18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rom</a:t>
            </a:r>
            <a:r>
              <a:rPr lang="en-US" sz="1800" spc="2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No</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ember</a:t>
            </a:r>
            <a:r>
              <a:rPr lang="en-US" sz="18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30,</a:t>
            </a:r>
            <a:r>
              <a:rPr lang="en-US" sz="18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2022,</a:t>
            </a:r>
            <a:r>
              <a:rPr lang="en-US" sz="18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5"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18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Ja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nu</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spc="-1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spc="-15" dirty="0">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31,</a:t>
            </a:r>
            <a:r>
              <a:rPr lang="en-US" sz="18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2023.</a:t>
            </a:r>
            <a:endParaRPr lang="en-US" sz="1100" dirty="0">
              <a:effectLst/>
              <a:latin typeface="Times New Roman" panose="02020603050405020304" pitchFamily="18"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9127921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B3E40-802B-F351-2AC1-25AD3BA312C2}"/>
              </a:ext>
            </a:extLst>
          </p:cNvPr>
          <p:cNvSpPr>
            <a:spLocks noGrp="1"/>
          </p:cNvSpPr>
          <p:nvPr>
            <p:ph type="title"/>
          </p:nvPr>
        </p:nvSpPr>
        <p:spPr>
          <a:xfrm>
            <a:off x="581192" y="702156"/>
            <a:ext cx="11029616" cy="842865"/>
          </a:xfrm>
        </p:spPr>
        <p:txBody>
          <a:bodyPr>
            <a:normAutofit fontScale="90000"/>
          </a:bodyPr>
          <a:lstStyle/>
          <a:p>
            <a:pPr algn="ctr"/>
            <a:r>
              <a:rPr lang="en-US" sz="5400" b="1" cap="none" dirty="0">
                <a:effectLst/>
                <a:latin typeface="Times New Roman" panose="02020603050405020304" pitchFamily="18" charset="0"/>
                <a:ea typeface="Times New Roman" panose="02020603050405020304" pitchFamily="18" charset="0"/>
              </a:rPr>
              <a:t>DISCUSSION </a:t>
            </a:r>
            <a:endParaRPr lang="en-US" sz="5400" cap="none" dirty="0"/>
          </a:p>
        </p:txBody>
      </p:sp>
      <p:sp>
        <p:nvSpPr>
          <p:cNvPr id="6" name="TextBox 5">
            <a:extLst>
              <a:ext uri="{FF2B5EF4-FFF2-40B4-BE49-F238E27FC236}">
                <a16:creationId xmlns:a16="http://schemas.microsoft.com/office/drawing/2014/main" id="{0BC9ADD1-F598-4604-F4E7-5BE74EEB0012}"/>
              </a:ext>
            </a:extLst>
          </p:cNvPr>
          <p:cNvSpPr txBox="1"/>
          <p:nvPr/>
        </p:nvSpPr>
        <p:spPr>
          <a:xfrm>
            <a:off x="177361" y="1795092"/>
            <a:ext cx="11804431" cy="128984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Fourth, although the </a:t>
            </a:r>
            <a:r>
              <a:rPr lang="en-US" sz="1800" dirty="0" err="1">
                <a:effectLst/>
                <a:latin typeface="Times New Roman" panose="02020603050405020304" pitchFamily="18" charset="0"/>
                <a:ea typeface="Times New Roman" panose="02020603050405020304" pitchFamily="18" charset="0"/>
              </a:rPr>
              <a:t>ndings</a:t>
            </a:r>
            <a:r>
              <a:rPr lang="en-US" sz="1800" dirty="0">
                <a:effectLst/>
                <a:latin typeface="Times New Roman" panose="02020603050405020304" pitchFamily="18" charset="0"/>
                <a:ea typeface="Times New Roman" panose="02020603050405020304" pitchFamily="18" charset="0"/>
              </a:rPr>
              <a:t> indicated that ChatGPT was generally discussed positively in the </a:t>
            </a:r>
            <a:r>
              <a:rPr lang="en-US" sz="1800" dirty="0" err="1">
                <a:effectLst/>
                <a:latin typeface="Times New Roman" panose="02020603050405020304" pitchFamily="18" charset="0"/>
                <a:ea typeface="Times New Roman" panose="02020603050405020304" pitchFamily="18" charset="0"/>
              </a:rPr>
              <a:t>rst</a:t>
            </a:r>
            <a:r>
              <a:rPr lang="en-US" sz="1800" dirty="0">
                <a:effectLst/>
                <a:latin typeface="Times New Roman" panose="02020603050405020304" pitchFamily="18" charset="0"/>
                <a:ea typeface="Times New Roman" panose="02020603050405020304" pitchFamily="18" charset="0"/>
              </a:rPr>
              <a:t> 2 months a er </a:t>
            </a:r>
            <a:r>
              <a:rPr lang="en-US" sz="1800" dirty="0" err="1">
                <a:effectLst/>
                <a:latin typeface="Times New Roman" panose="02020603050405020304" pitchFamily="18" charset="0"/>
                <a:ea typeface="Times New Roman" panose="02020603050405020304" pitchFamily="18" charset="0"/>
              </a:rPr>
              <a:t>ChatGPT’s</a:t>
            </a:r>
            <a:r>
              <a:rPr lang="en-US" sz="1800" dirty="0">
                <a:effectLst/>
                <a:latin typeface="Times New Roman" panose="02020603050405020304" pitchFamily="18" charset="0"/>
                <a:ea typeface="Times New Roman" panose="02020603050405020304" pitchFamily="18" charset="0"/>
              </a:rPr>
              <a:t> release, the statements regarding education were more mixed. is aligns with previous research on perceptions of technological innovations, which showed that users face most innovations with varying </a:t>
            </a:r>
            <a:r>
              <a:rPr lang="en-US" sz="1800" dirty="0" err="1">
                <a:effectLst/>
                <a:latin typeface="Times New Roman" panose="02020603050405020304" pitchFamily="18" charset="0"/>
                <a:ea typeface="Times New Roman" panose="02020603050405020304" pitchFamily="18" charset="0"/>
              </a:rPr>
              <a:t>expec</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tations</a:t>
            </a:r>
            <a:r>
              <a:rPr lang="en-US" sz="1800" dirty="0">
                <a:effectLst/>
                <a:latin typeface="Times New Roman" panose="02020603050405020304" pitchFamily="18" charset="0"/>
                <a:ea typeface="Times New Roman" panose="02020603050405020304" pitchFamily="18" charset="0"/>
              </a:rPr>
              <a:t> and emotions. </a:t>
            </a:r>
            <a:endParaRPr lang="en-US" dirty="0"/>
          </a:p>
        </p:txBody>
      </p:sp>
      <p:pic>
        <p:nvPicPr>
          <p:cNvPr id="7" name="image8.jpeg">
            <a:extLst>
              <a:ext uri="{FF2B5EF4-FFF2-40B4-BE49-F238E27FC236}">
                <a16:creationId xmlns:a16="http://schemas.microsoft.com/office/drawing/2014/main" id="{56D2D78C-1B25-B628-8EA7-64C0F08D3918}"/>
              </a:ext>
            </a:extLst>
          </p:cNvPr>
          <p:cNvPicPr>
            <a:picLocks noChangeAspect="1"/>
          </p:cNvPicPr>
          <p:nvPr/>
        </p:nvPicPr>
        <p:blipFill>
          <a:blip r:embed="rId2" cstate="print"/>
          <a:stretch>
            <a:fillRect/>
          </a:stretch>
        </p:blipFill>
        <p:spPr>
          <a:xfrm>
            <a:off x="3563007" y="3084932"/>
            <a:ext cx="4231728" cy="2705137"/>
          </a:xfrm>
          <a:prstGeom prst="rect">
            <a:avLst/>
          </a:prstGeom>
        </p:spPr>
      </p:pic>
      <p:sp>
        <p:nvSpPr>
          <p:cNvPr id="11" name="TextBox 10">
            <a:extLst>
              <a:ext uri="{FF2B5EF4-FFF2-40B4-BE49-F238E27FC236}">
                <a16:creationId xmlns:a16="http://schemas.microsoft.com/office/drawing/2014/main" id="{9594284F-A77A-BA15-45A5-EA0194CFE377}"/>
              </a:ext>
            </a:extLst>
          </p:cNvPr>
          <p:cNvSpPr txBox="1"/>
          <p:nvPr/>
        </p:nvSpPr>
        <p:spPr>
          <a:xfrm>
            <a:off x="1765738" y="5788299"/>
            <a:ext cx="9080937" cy="958404"/>
          </a:xfrm>
          <a:prstGeom prst="rect">
            <a:avLst/>
          </a:prstGeom>
          <a:noFill/>
        </p:spPr>
        <p:txBody>
          <a:bodyPr wrap="square">
            <a:spAutoFit/>
          </a:bodyPr>
          <a:lstStyle/>
          <a:p>
            <a:pPr marL="0" marR="0" algn="ctr">
              <a:lnSpc>
                <a:spcPct val="150000"/>
              </a:lnSpc>
              <a:spcBef>
                <a:spcPts val="600"/>
              </a:spcBef>
              <a:spcAft>
                <a:spcPts val="1800"/>
              </a:spcAft>
            </a:pPr>
            <a:r>
              <a:rPr lang="en-US" sz="2400" b="1" baseline="-25000" dirty="0">
                <a:effectLst/>
                <a:latin typeface="Times New Roman" panose="02020603050405020304" pitchFamily="18" charset="0"/>
                <a:ea typeface="Calibri" panose="020F0502020204030204" pitchFamily="34" charset="0"/>
                <a:cs typeface="Mangal" panose="02040503050203030202" pitchFamily="18" charset="0"/>
              </a:rPr>
              <a:t>Figure 1</a:t>
            </a:r>
            <a:r>
              <a:rPr lang="en-US" sz="2400" baseline="-25000" dirty="0">
                <a:effectLst/>
                <a:latin typeface="Times New Roman" panose="02020603050405020304" pitchFamily="18" charset="0"/>
                <a:ea typeface="Calibri" panose="020F0502020204030204" pitchFamily="34" charset="0"/>
                <a:cs typeface="Mangal" panose="02040503050203030202" pitchFamily="18" charset="0"/>
              </a:rPr>
              <a:t>. Sentiment in education per day. e vertical line is plotted on January 5, 2023, which was the day when the proportion of negative tweets was greater than the proportion of positive tweets for the first time.</a:t>
            </a:r>
            <a:endParaRPr lang="en-US" sz="14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159800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6C4B536-A1BB-34A9-9F36-36ADD27C93BF}"/>
              </a:ext>
            </a:extLst>
          </p:cNvPr>
          <p:cNvSpPr txBox="1"/>
          <p:nvPr/>
        </p:nvSpPr>
        <p:spPr>
          <a:xfrm>
            <a:off x="161595" y="614295"/>
            <a:ext cx="11835963" cy="5033879"/>
          </a:xfrm>
          <a:prstGeom prst="rect">
            <a:avLst/>
          </a:prstGeom>
          <a:noFill/>
        </p:spPr>
        <p:txBody>
          <a:bodyPr wrap="square">
            <a:spAutoFit/>
          </a:bodyPr>
          <a:lstStyle/>
          <a:p>
            <a:pPr marL="285750" indent="-285750" algn="just">
              <a:lnSpc>
                <a:spcPct val="150000"/>
              </a:lnSpc>
              <a:spcBef>
                <a:spcPts val="600"/>
              </a:spcBef>
              <a:spcAft>
                <a:spcPts val="1800"/>
              </a:spcAft>
              <a:buFont typeface="Wingdings" panose="05000000000000000000" pitchFamily="2" charset="2"/>
              <a:buChar char="v"/>
            </a:pP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Limitations and future research</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e results of this study must be interpreted considering at least the following limitations. First, although we have thoroughly prepared the data for the analyses, problems arise due to bots. Bots are computer programs that perform automated tasks, such as automatically retweeting tweets with a </a:t>
            </a:r>
            <a:r>
              <a:rPr lang="en-US" sz="1800" dirty="0" err="1">
                <a:effectLst/>
                <a:latin typeface="Times New Roman" panose="02020603050405020304" pitchFamily="18" charset="0"/>
                <a:ea typeface="Times New Roman" panose="02020603050405020304" pitchFamily="18" charset="0"/>
                <a:cs typeface="Mangal" panose="02040503050203030202" pitchFamily="18" charset="0"/>
              </a:rPr>
              <a:t>speci</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c hashtag. Bots are challenging to detect because their behavior constantly changes as technology advances40. We used heuristics and text-based approaches to identify and remove tweets posted by bots from our data but cannot guarantee that tweets from bots are still present in the data used. Second, due to our limitation of Tweets to those in English, our geographical focus is around 57% North America. us, our </a:t>
            </a:r>
            <a:r>
              <a:rPr lang="en-US" sz="1800" dirty="0" err="1">
                <a:effectLst/>
                <a:latin typeface="Times New Roman" panose="02020603050405020304" pitchFamily="18" charset="0"/>
                <a:ea typeface="Times New Roman" panose="02020603050405020304" pitchFamily="18" charset="0"/>
                <a:cs typeface="Mangal" panose="02040503050203030202" pitchFamily="18" charset="0"/>
              </a:rPr>
              <a:t>ndings</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may not be generalizable to other regions. </a:t>
            </a:r>
            <a:r>
              <a:rPr lang="en-US" sz="1800" dirty="0" err="1">
                <a:effectLst/>
                <a:latin typeface="Times New Roman" panose="02020603050405020304" pitchFamily="18" charset="0"/>
                <a:ea typeface="Times New Roman" panose="02020603050405020304" pitchFamily="18" charset="0"/>
                <a:cs typeface="Mangal" panose="02040503050203030202" pitchFamily="18" charset="0"/>
              </a:rPr>
              <a:t>ird</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insight into the sample used for this study is limited by the </a:t>
            </a:r>
            <a:r>
              <a:rPr lang="en-US" sz="1800" dirty="0" err="1">
                <a:effectLst/>
                <a:latin typeface="Times New Roman" panose="02020603050405020304" pitchFamily="18" charset="0"/>
                <a:ea typeface="Times New Roman" panose="02020603050405020304" pitchFamily="18" charset="0"/>
                <a:cs typeface="Mangal" panose="02040503050203030202" pitchFamily="18" charset="0"/>
              </a:rPr>
              <a:t>informa</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a:t>
            </a:r>
            <a:r>
              <a:rPr lang="en-US" sz="1800" dirty="0" err="1">
                <a:effectLst/>
                <a:latin typeface="Times New Roman" panose="02020603050405020304" pitchFamily="18" charset="0"/>
                <a:ea typeface="Times New Roman" panose="02020603050405020304" pitchFamily="18" charset="0"/>
                <a:cs typeface="Mangal" panose="02040503050203030202" pitchFamily="18" charset="0"/>
              </a:rPr>
              <a:t>tion</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available through the Twitter API. For instance, we could not accurately determine whether politicians, academics, entrepreneurs, or opportunists tweeted. However, we were able to provide some general insights into the sample by analyzing, for instance, the sample’s experience with Twitter (operationalized by Twitter sign-up date) or the users’ reach (operationalized by number of followers; see Figs. D and E and Table A in the </a:t>
            </a:r>
            <a:r>
              <a:rPr lang="en-US" sz="1800" dirty="0" err="1">
                <a:effectLst/>
                <a:latin typeface="Times New Roman" panose="02020603050405020304" pitchFamily="18" charset="0"/>
                <a:ea typeface="Times New Roman" panose="02020603050405020304" pitchFamily="18" charset="0"/>
                <a:cs typeface="Mangal" panose="02040503050203030202" pitchFamily="18" charset="0"/>
              </a:rPr>
              <a:t>appen</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dix). Fourth, we analyzed only the </a:t>
            </a:r>
            <a:r>
              <a:rPr lang="en-US" sz="1800" dirty="0" err="1">
                <a:effectLst/>
                <a:latin typeface="Times New Roman" panose="02020603050405020304" pitchFamily="18" charset="0"/>
                <a:ea typeface="Times New Roman" panose="02020603050405020304" pitchFamily="18" charset="0"/>
                <a:cs typeface="Mangal" panose="02040503050203030202" pitchFamily="18" charset="0"/>
              </a:rPr>
              <a:t>rst</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two months of conversations on Twitter a er the release of ChatGPT.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315931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ACB3D-BB73-9B19-F7CB-7B966F805208}"/>
              </a:ext>
            </a:extLst>
          </p:cNvPr>
          <p:cNvSpPr>
            <a:spLocks noGrp="1"/>
          </p:cNvSpPr>
          <p:nvPr>
            <p:ph type="title"/>
          </p:nvPr>
        </p:nvSpPr>
        <p:spPr>
          <a:xfrm>
            <a:off x="581192" y="702156"/>
            <a:ext cx="11029616" cy="874396"/>
          </a:xfrm>
        </p:spPr>
        <p:txBody>
          <a:bodyPr>
            <a:normAutofit fontScale="90000"/>
          </a:bodyPr>
          <a:lstStyle/>
          <a:p>
            <a:pPr algn="ctr"/>
            <a:r>
              <a:rPr lang="en-US" sz="5400" b="1" dirty="0">
                <a:effectLst/>
                <a:latin typeface="Times New Roman" panose="02020603050405020304" pitchFamily="18" charset="0"/>
                <a:ea typeface="Times New Roman" panose="02020603050405020304" pitchFamily="18" charset="0"/>
                <a:cs typeface="Mangal" panose="02040503050203030202" pitchFamily="18" charset="0"/>
              </a:rPr>
              <a:t>Conclusion </a:t>
            </a:r>
            <a:endParaRPr lang="en-US" sz="5400" dirty="0"/>
          </a:p>
        </p:txBody>
      </p:sp>
      <p:sp>
        <p:nvSpPr>
          <p:cNvPr id="5" name="TextBox 4">
            <a:extLst>
              <a:ext uri="{FF2B5EF4-FFF2-40B4-BE49-F238E27FC236}">
                <a16:creationId xmlns:a16="http://schemas.microsoft.com/office/drawing/2014/main" id="{C30504ED-E85D-BC47-95A6-8B40620E0438}"/>
              </a:ext>
            </a:extLst>
          </p:cNvPr>
          <p:cNvSpPr txBox="1"/>
          <p:nvPr/>
        </p:nvSpPr>
        <p:spPr>
          <a:xfrm>
            <a:off x="177362" y="1789016"/>
            <a:ext cx="12014638" cy="5121658"/>
          </a:xfrm>
          <a:prstGeom prst="rect">
            <a:avLst/>
          </a:prstGeom>
          <a:noFill/>
        </p:spPr>
        <p:txBody>
          <a:bodyPr wrap="square">
            <a:spAutoFit/>
          </a:bodyPr>
          <a:lstStyle/>
          <a:p>
            <a:pPr marL="285750" marR="0" indent="-285750" algn="just">
              <a:lnSpc>
                <a:spcPct val="150000"/>
              </a:lnSpc>
              <a:spcBef>
                <a:spcPts val="600"/>
              </a:spcBef>
              <a:spcAft>
                <a:spcPts val="18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To conclude, ChatGPT is perhaps unique in how it exploded into the conversation and is only comparable to digital tools such as the Internet and computers that have proven to be of similar transformative magnitude. </a:t>
            </a:r>
            <a:endParaRPr lang="en-US" sz="1600" dirty="0">
              <a:latin typeface="Calibri" panose="020F0502020204030204" pitchFamily="34" charset="0"/>
              <a:ea typeface="Times New Roman" panose="02020603050405020304" pitchFamily="18" charset="0"/>
              <a:cs typeface="Mangal" panose="02040503050203030202" pitchFamily="18" charset="0"/>
            </a:endParaRPr>
          </a:p>
          <a:p>
            <a:pPr marL="285750" marR="0" indent="-285750" algn="just">
              <a:lnSpc>
                <a:spcPct val="150000"/>
              </a:lnSpc>
              <a:spcBef>
                <a:spcPts val="600"/>
              </a:spcBef>
              <a:spcAft>
                <a:spcPts val="18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The availability of social media, particularly Twitter, allowed many people to learn about and discuss generative AI quickly.</a:t>
            </a:r>
          </a:p>
          <a:p>
            <a:pPr marL="285750" marR="0" indent="-285750" algn="just">
              <a:lnSpc>
                <a:spcPct val="150000"/>
              </a:lnSpc>
              <a:spcBef>
                <a:spcPts val="600"/>
              </a:spcBef>
              <a:spcAft>
                <a:spcPts val="18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rPr>
              <a:t>ChatGPT was also particularly impressive in its capabilities, far more functional, accessible, and conversational than other publicly available large language models. is ability for a worldwide conversation in real-time about the exploration of a potentially transformative digital tool is illustrated by the over half a mil- lion daily tweets we see only two months a er </a:t>
            </a:r>
            <a:r>
              <a:rPr lang="en-US" sz="1800" dirty="0" err="1">
                <a:effectLst/>
                <a:latin typeface="Times New Roman" panose="02020603050405020304" pitchFamily="18" charset="0"/>
                <a:ea typeface="Times New Roman" panose="02020603050405020304" pitchFamily="18" charset="0"/>
              </a:rPr>
              <a:t>ChatGPT’s</a:t>
            </a:r>
            <a:r>
              <a:rPr lang="en-US" sz="1800" dirty="0">
                <a:effectLst/>
                <a:latin typeface="Times New Roman" panose="02020603050405020304" pitchFamily="18" charset="0"/>
                <a:ea typeface="Times New Roman" panose="02020603050405020304" pitchFamily="18" charset="0"/>
              </a:rPr>
              <a:t> release. </a:t>
            </a:r>
          </a:p>
          <a:p>
            <a:pPr marL="285750" marR="0" indent="-285750" algn="just">
              <a:lnSpc>
                <a:spcPct val="150000"/>
              </a:lnSpc>
              <a:spcBef>
                <a:spcPts val="600"/>
              </a:spcBef>
              <a:spcAft>
                <a:spcPts val="1800"/>
              </a:spcAft>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I</a:t>
            </a:r>
            <a:r>
              <a:rPr lang="en-US" sz="1800" dirty="0">
                <a:effectLst/>
                <a:latin typeface="Times New Roman" panose="02020603050405020304" pitchFamily="18" charset="0"/>
                <a:ea typeface="Times New Roman" panose="02020603050405020304" pitchFamily="18" charset="0"/>
              </a:rPr>
              <a:t>s rapid awareness in a space with an active academic user base allowed educators to participate in learning about and exploring the use of this new tool (and for many, over an academic break period when they perhaps had time and capacity more than usual).</a:t>
            </a:r>
            <a:endParaRPr lang="en-US" dirty="0"/>
          </a:p>
        </p:txBody>
      </p:sp>
    </p:spTree>
    <p:extLst>
      <p:ext uri="{BB962C8B-B14F-4D97-AF65-F5344CB8AC3E}">
        <p14:creationId xmlns:p14="http://schemas.microsoft.com/office/powerpoint/2010/main" val="36725152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7D1EC-8CD5-C03D-8EFE-329673E0B8F6}"/>
              </a:ext>
            </a:extLst>
          </p:cNvPr>
          <p:cNvSpPr>
            <a:spLocks noGrp="1"/>
          </p:cNvSpPr>
          <p:nvPr>
            <p:ph type="title"/>
          </p:nvPr>
        </p:nvSpPr>
        <p:spPr>
          <a:xfrm>
            <a:off x="581192" y="702155"/>
            <a:ext cx="11029616" cy="827099"/>
          </a:xfrm>
        </p:spPr>
        <p:txBody>
          <a:bodyPr>
            <a:normAutofit fontScale="90000"/>
          </a:bodyPr>
          <a:lstStyle/>
          <a:p>
            <a:pPr algn="ctr"/>
            <a:r>
              <a:rPr lang="en-US" sz="5400" b="1" dirty="0">
                <a:effectLst/>
                <a:latin typeface="Times New Roman" panose="02020603050405020304" pitchFamily="18" charset="0"/>
                <a:ea typeface="Times New Roman" panose="02020603050405020304" pitchFamily="18" charset="0"/>
                <a:cs typeface="Mangal" panose="02040503050203030202" pitchFamily="18" charset="0"/>
              </a:rPr>
              <a:t>Data availability </a:t>
            </a:r>
            <a:endParaRPr lang="en-US" sz="5400" dirty="0"/>
          </a:p>
        </p:txBody>
      </p:sp>
      <p:sp>
        <p:nvSpPr>
          <p:cNvPr id="5" name="TextBox 4">
            <a:extLst>
              <a:ext uri="{FF2B5EF4-FFF2-40B4-BE49-F238E27FC236}">
                <a16:creationId xmlns:a16="http://schemas.microsoft.com/office/drawing/2014/main" id="{0E2ACD30-C3F8-F92E-EC55-AA6B1CB95223}"/>
              </a:ext>
            </a:extLst>
          </p:cNvPr>
          <p:cNvSpPr txBox="1"/>
          <p:nvPr/>
        </p:nvSpPr>
        <p:spPr>
          <a:xfrm>
            <a:off x="394138" y="1970690"/>
            <a:ext cx="11477296" cy="2017668"/>
          </a:xfrm>
          <a:prstGeom prst="rect">
            <a:avLst/>
          </a:prstGeom>
          <a:noFill/>
        </p:spPr>
        <p:txBody>
          <a:bodyPr wrap="square">
            <a:spAutoFit/>
          </a:bodyPr>
          <a:lstStyle/>
          <a:p>
            <a:pPr marL="285750" marR="0" indent="-285750" algn="just">
              <a:lnSpc>
                <a:spcPct val="150000"/>
              </a:lnSpc>
              <a:spcBef>
                <a:spcPts val="600"/>
              </a:spcBef>
              <a:spcAft>
                <a:spcPts val="18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The datasets generated and analyzed during the current study are not publicly available as we use Twitter data that cannot be completely anonymized without </a:t>
            </a:r>
            <a:r>
              <a:rPr lang="en-US" sz="1800" dirty="0" err="1">
                <a:effectLst/>
                <a:latin typeface="Times New Roman" panose="02020603050405020304" pitchFamily="18" charset="0"/>
                <a:ea typeface="Times New Roman" panose="02020603050405020304" pitchFamily="18" charset="0"/>
                <a:cs typeface="Mangal" panose="02040503050203030202" pitchFamily="18" charset="0"/>
              </a:rPr>
              <a:t>signi</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cant e ort (i.e., individuals are identifiable through the tweets) but are available from the corresponding author on a reasonable request.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285750" marR="0" indent="-285750" algn="just">
              <a:lnSpc>
                <a:spcPct val="150000"/>
              </a:lnSpc>
              <a:spcBef>
                <a:spcPts val="600"/>
              </a:spcBef>
              <a:spcAft>
                <a:spcPts val="18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Received: 20 April 2023; Accepted: 7 September 2023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213088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9F098-3260-CEA5-7296-FA11858BA9CC}"/>
              </a:ext>
            </a:extLst>
          </p:cNvPr>
          <p:cNvSpPr>
            <a:spLocks noGrp="1"/>
          </p:cNvSpPr>
          <p:nvPr>
            <p:ph type="title"/>
          </p:nvPr>
        </p:nvSpPr>
        <p:spPr/>
        <p:txBody>
          <a:bodyPr>
            <a:normAutofit/>
          </a:bodyPr>
          <a:lstStyle/>
          <a:p>
            <a:pPr algn="ctr"/>
            <a:r>
              <a:rPr lang="en-US" sz="5400" b="1" dirty="0">
                <a:effectLst/>
                <a:latin typeface="Times New Roman" panose="02020603050405020304" pitchFamily="18" charset="0"/>
                <a:ea typeface="Times New Roman" panose="02020603050405020304" pitchFamily="18" charset="0"/>
                <a:cs typeface="Mangal" panose="02040503050203030202" pitchFamily="18" charset="0"/>
              </a:rPr>
              <a:t>References </a:t>
            </a:r>
            <a:endParaRPr lang="en-US" sz="5400" dirty="0"/>
          </a:p>
        </p:txBody>
      </p:sp>
      <p:sp>
        <p:nvSpPr>
          <p:cNvPr id="5" name="TextBox 4">
            <a:extLst>
              <a:ext uri="{FF2B5EF4-FFF2-40B4-BE49-F238E27FC236}">
                <a16:creationId xmlns:a16="http://schemas.microsoft.com/office/drawing/2014/main" id="{230F5843-46F3-5CDE-9CC0-5EB657FA518C}"/>
              </a:ext>
            </a:extLst>
          </p:cNvPr>
          <p:cNvSpPr txBox="1"/>
          <p:nvPr/>
        </p:nvSpPr>
        <p:spPr>
          <a:xfrm>
            <a:off x="256190" y="1849711"/>
            <a:ext cx="11935810" cy="5126212"/>
          </a:xfrm>
          <a:prstGeom prst="rect">
            <a:avLst/>
          </a:prstGeom>
          <a:noFill/>
        </p:spPr>
        <p:txBody>
          <a:bodyPr wrap="square">
            <a:spAutoFit/>
          </a:bodyPr>
          <a:lstStyle/>
          <a:p>
            <a:pPr marL="285750" marR="0" indent="-285750" algn="just">
              <a:lnSpc>
                <a:spcPct val="150000"/>
              </a:lnSpc>
              <a:spcBef>
                <a:spcPts val="600"/>
              </a:spcBef>
              <a:spcAft>
                <a:spcPts val="1800"/>
              </a:spcAft>
              <a:buFont typeface="Wingdings" panose="05000000000000000000" pitchFamily="2" charset="2"/>
              <a:buChar char="ü"/>
            </a:pP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UNESCO. Beijing Consensus on arti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cial</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intelligence and education. United Nations Educational,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Scienti</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c and Cultural Organization (2019). </a:t>
            </a:r>
            <a:endParaRPr lang="en-US" sz="1600" i="1" dirty="0">
              <a:effectLst/>
              <a:latin typeface="Calibri" panose="020F0502020204030204" pitchFamily="34" charset="0"/>
              <a:ea typeface="Calibri" panose="020F0502020204030204" pitchFamily="34" charset="0"/>
              <a:cs typeface="Mangal" panose="02040503050203030202" pitchFamily="18" charset="0"/>
            </a:endParaRPr>
          </a:p>
          <a:p>
            <a:pPr marL="285750" marR="0" indent="-285750" algn="just">
              <a:lnSpc>
                <a:spcPct val="150000"/>
              </a:lnSpc>
              <a:spcBef>
                <a:spcPts val="600"/>
              </a:spcBef>
              <a:spcAft>
                <a:spcPts val="1800"/>
              </a:spcAft>
              <a:buFont typeface="Wingdings" panose="05000000000000000000" pitchFamily="2" charset="2"/>
              <a:buChar char="ü"/>
            </a:pP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Kasneci</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E., Sessler, K.,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Küchemann</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S.,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Bannert</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M., Dementieva, D., Fischer, F., Gasser, U., Groh, G.,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Günnemann</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S.,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Hüllermeier</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E.,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Krusche</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S.,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Kutyniok</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G.,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Michaeli</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T.,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Nerdel</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C.,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Pfe</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er, J.,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Poquet</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O.,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Sailer</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M., Schmidt, A., Seidel, T.,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Kasneci</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G. ChatGPT for good? On opportunities and challenges of large language models for education. Learn.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Indiv</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Di . 103, 102274. https://doi.org/ 10.1016/j.lindif.2023.102274 (2023). </a:t>
            </a:r>
            <a:endParaRPr lang="en-US" sz="1600" i="1" dirty="0">
              <a:effectLst/>
              <a:latin typeface="Calibri" panose="020F0502020204030204" pitchFamily="34" charset="0"/>
              <a:ea typeface="Calibri" panose="020F0502020204030204" pitchFamily="34" charset="0"/>
              <a:cs typeface="Mangal" panose="02040503050203030202" pitchFamily="18" charset="0"/>
            </a:endParaRPr>
          </a:p>
          <a:p>
            <a:pPr marL="285750" marR="0" indent="-285750" algn="just">
              <a:lnSpc>
                <a:spcPct val="150000"/>
              </a:lnSpc>
              <a:spcBef>
                <a:spcPts val="600"/>
              </a:spcBef>
              <a:spcAft>
                <a:spcPts val="1800"/>
              </a:spcAft>
              <a:buFont typeface="Wingdings" panose="05000000000000000000" pitchFamily="2" charset="2"/>
              <a:buChar char="ü"/>
            </a:pP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Warren, T.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Microso</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to demo its new ChatGPT-like AI in Word, PowerPoint, and Outlook soon. e Verge. https://www.theve rge.com/2023/2/10/23593980/</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microso</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 -</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bing</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a:t>
            </a:r>
            <a:r>
              <a:rPr lang="en-US" sz="1800" i="1" dirty="0" err="1">
                <a:effectLst/>
                <a:latin typeface="Times New Roman" panose="02020603050405020304" pitchFamily="18" charset="0"/>
                <a:ea typeface="Times New Roman" panose="02020603050405020304" pitchFamily="18" charset="0"/>
                <a:cs typeface="Mangal" panose="02040503050203030202" pitchFamily="18" charset="0"/>
              </a:rPr>
              <a:t>chatgpt</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-ai-teams-outlook-integration (2023). </a:t>
            </a:r>
            <a:endParaRPr lang="en-US" sz="1600" i="1" dirty="0">
              <a:effectLst/>
              <a:latin typeface="Calibri" panose="020F0502020204030204" pitchFamily="34" charset="0"/>
              <a:ea typeface="Calibri" panose="020F0502020204030204" pitchFamily="34" charset="0"/>
              <a:cs typeface="Mangal" panose="02040503050203030202" pitchFamily="18" charset="0"/>
            </a:endParaRPr>
          </a:p>
          <a:p>
            <a:pPr marL="285750" marR="0" indent="-285750" algn="just">
              <a:lnSpc>
                <a:spcPct val="150000"/>
              </a:lnSpc>
              <a:spcBef>
                <a:spcPts val="600"/>
              </a:spcBef>
              <a:spcAft>
                <a:spcPts val="1800"/>
              </a:spcAft>
              <a:buFont typeface="Wingdings" panose="05000000000000000000" pitchFamily="2" charset="2"/>
              <a:buChar char="ü"/>
            </a:pP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Rudolph, J., Tan, S., &amp; Tan, S. ChatGPT: Bullshit spewer or the end of traditional assessments in higher education? J. Appl. Learn. Teach. 6(1). https://doi.org/10.37074/jalt.2023.6.1.9 (2023). </a:t>
            </a:r>
            <a:endParaRPr lang="en-US" sz="1600" i="1"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1631895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BC2C85-505E-AD25-5C9E-4B0EC2C7CFCE}"/>
              </a:ext>
            </a:extLst>
          </p:cNvPr>
          <p:cNvSpPr>
            <a:spLocks noGrp="1"/>
          </p:cNvSpPr>
          <p:nvPr>
            <p:ph idx="1"/>
          </p:nvPr>
        </p:nvSpPr>
        <p:spPr/>
        <p:txBody>
          <a:bodyPr>
            <a:normAutofit/>
          </a:bodyPr>
          <a:lstStyle/>
          <a:p>
            <a:pPr marL="0" indent="0" algn="ctr">
              <a:buNone/>
            </a:pPr>
            <a:r>
              <a:rPr lang="en-US" sz="5400" b="1" i="1" dirty="0">
                <a:solidFill>
                  <a:schemeClr val="tx1"/>
                </a:solidFill>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3526770363"/>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Dividend</Template>
  <TotalTime>107</TotalTime>
  <Words>3093</Words>
  <Application>Microsoft Office PowerPoint</Application>
  <PresentationFormat>Widescreen</PresentationFormat>
  <Paragraphs>153</Paragraphs>
  <Slides>17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Arial</vt:lpstr>
      <vt:lpstr>Calibri</vt:lpstr>
      <vt:lpstr>Corbel</vt:lpstr>
      <vt:lpstr>Courier New</vt:lpstr>
      <vt:lpstr>Gill Sans MT</vt:lpstr>
      <vt:lpstr>Times New Roman</vt:lpstr>
      <vt:lpstr>Wingdings</vt:lpstr>
      <vt:lpstr>Wingdings 2</vt:lpstr>
      <vt:lpstr>Dividend</vt:lpstr>
      <vt:lpstr>Global Perspectives on AI Innovations in Education: The Role of ChatGPT</vt:lpstr>
      <vt:lpstr>INTRODUCTION </vt:lpstr>
      <vt:lpstr>PowerPoint Presentation</vt:lpstr>
      <vt:lpstr>PowerPoint Presentation</vt:lpstr>
      <vt:lpstr>PowerPoint Presentation</vt:lpstr>
      <vt:lpstr>PowerPoint Presentation</vt:lpstr>
      <vt:lpstr>Methods</vt:lpstr>
      <vt:lpstr>PowerPoint Presentation</vt:lpstr>
      <vt:lpstr>PowerPoint Presentation</vt:lpstr>
      <vt:lpstr>result</vt:lpstr>
      <vt:lpstr>PowerPoint Presentation</vt:lpstr>
      <vt:lpstr>DISCUSSION </vt:lpstr>
      <vt:lpstr>PowerPoint Presentation</vt:lpstr>
      <vt:lpstr>Conclusion </vt:lpstr>
      <vt:lpstr>Data availability </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Perspectives on AI Innovations in Education: The Role of ChatGPT</dc:title>
  <dc:creator>intel</dc:creator>
  <cp:lastModifiedBy>intel</cp:lastModifiedBy>
  <cp:revision>3</cp:revision>
  <dcterms:created xsi:type="dcterms:W3CDTF">2025-01-17T11:35:12Z</dcterms:created>
  <dcterms:modified xsi:type="dcterms:W3CDTF">2025-01-17T13:23:04Z</dcterms:modified>
</cp:coreProperties>
</file>