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83" autoAdjust="0"/>
    <p:restoredTop sz="94660"/>
  </p:normalViewPr>
  <p:slideViewPr>
    <p:cSldViewPr snapToGrid="0">
      <p:cViewPr varScale="1">
        <p:scale>
          <a:sx n="69" d="100"/>
          <a:sy n="69" d="100"/>
        </p:scale>
        <p:origin x="60" y="3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Rectangle 7"/>
          <p:cNvSpPr/>
          <p:nvPr/>
        </p:nvSpPr>
        <p:spPr>
          <a:xfrm>
            <a:off x="-6843" y="3887812"/>
            <a:ext cx="12195668"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75488" y="2166364"/>
            <a:ext cx="11247120" cy="1739347"/>
          </a:xfrm>
        </p:spPr>
        <p:txBody>
          <a:bodyPr tIns="45720" bIns="45720" anchor="ctr">
            <a:normAutofit/>
          </a:bodyPr>
          <a:lstStyle>
            <a:lvl1pPr algn="ctr">
              <a:lnSpc>
                <a:spcPct val="80000"/>
              </a:lnSpc>
              <a:defRPr sz="6000" spc="150" baseline="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347472" y="3913632"/>
            <a:ext cx="11506200" cy="457200"/>
          </a:xfrm>
        </p:spPr>
        <p:txBody>
          <a:bodyPr>
            <a:normAutofit/>
          </a:bodyPr>
          <a:lstStyle>
            <a:lvl1pPr marL="0" indent="0" algn="ctr">
              <a:spcBef>
                <a:spcPts val="0"/>
              </a:spcBef>
              <a:spcAft>
                <a:spcPts val="0"/>
              </a:spcAft>
              <a:buNone/>
              <a:defRPr sz="2000">
                <a:solidFill>
                  <a:srgbClr val="FFFFFF"/>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6B89A83-1B32-4DCB-8EA9-253A3A367B34}"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FE092E-7C2A-46F4-97EB-DEA88970A54F}" type="slidenum">
              <a:rPr lang="en-US" smtClean="0"/>
              <a:t>‹#›</a:t>
            </a:fld>
            <a:endParaRPr lang="en-US"/>
          </a:p>
        </p:txBody>
      </p:sp>
    </p:spTree>
    <p:extLst>
      <p:ext uri="{BB962C8B-B14F-4D97-AF65-F5344CB8AC3E}">
        <p14:creationId xmlns:p14="http://schemas.microsoft.com/office/powerpoint/2010/main" val="100039445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B89A83-1B32-4DCB-8EA9-253A3A367B34}"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FE092E-7C2A-46F4-97EB-DEA88970A54F}" type="slidenum">
              <a:rPr lang="en-US" smtClean="0"/>
              <a:t>‹#›</a:t>
            </a:fld>
            <a:endParaRPr lang="en-US"/>
          </a:p>
        </p:txBody>
      </p:sp>
    </p:spTree>
    <p:extLst>
      <p:ext uri="{BB962C8B-B14F-4D97-AF65-F5344CB8AC3E}">
        <p14:creationId xmlns:p14="http://schemas.microsoft.com/office/powerpoint/2010/main" val="22356867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843" y="3887812"/>
            <a:ext cx="12195668" cy="457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75488" y="2167128"/>
            <a:ext cx="11247120" cy="173736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347472" y="3913212"/>
            <a:ext cx="11503152" cy="457200"/>
          </a:xfrm>
        </p:spPr>
        <p:txBody>
          <a:bodyPr anchor="t">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56B89A83-1B32-4DCB-8EA9-253A3A367B34}" type="datetimeFigureOut">
              <a:rPr lang="en-US" smtClean="0"/>
              <a:t>8/24/2024</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34FE092E-7C2A-46F4-97EB-DEA88970A54F}" type="slidenum">
              <a:rPr lang="en-US" smtClean="0"/>
              <a:t>‹#›</a:t>
            </a:fld>
            <a:endParaRPr lang="en-US"/>
          </a:p>
        </p:txBody>
      </p:sp>
    </p:spTree>
    <p:extLst>
      <p:ext uri="{BB962C8B-B14F-4D97-AF65-F5344CB8AC3E}">
        <p14:creationId xmlns:p14="http://schemas.microsoft.com/office/powerpoint/2010/main" val="321230693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6B89A83-1B32-4DCB-8EA9-253A3A367B34}" type="datetimeFigureOut">
              <a:rPr lang="en-US" smtClean="0"/>
              <a:t>8/24/2024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FE092E-7C2A-46F4-97EB-DEA88970A54F}" type="slidenum">
              <a:rPr lang="en-US" smtClean="0"/>
              <a:t>‹#›</a:t>
            </a:fld>
            <a:endParaRPr lang="en-US"/>
          </a:p>
        </p:txBody>
      </p:sp>
    </p:spTree>
    <p:extLst>
      <p:ext uri="{BB962C8B-B14F-4D97-AF65-F5344CB8AC3E}">
        <p14:creationId xmlns:p14="http://schemas.microsoft.com/office/powerpoint/2010/main" val="32300407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B89A83-1B32-4DCB-8EA9-253A3A367B34}" type="datetimeFigureOut">
              <a:rPr lang="en-US" smtClean="0"/>
              <a:t>8/24/2024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FE092E-7C2A-46F4-97EB-DEA88970A54F}" type="slidenum">
              <a:rPr lang="en-US" smtClean="0"/>
              <a:t>‹#›</a:t>
            </a:fld>
            <a:endParaRPr lang="en-US"/>
          </a:p>
        </p:txBody>
      </p:sp>
    </p:spTree>
    <p:extLst>
      <p:ext uri="{BB962C8B-B14F-4D97-AF65-F5344CB8AC3E}">
        <p14:creationId xmlns:p14="http://schemas.microsoft.com/office/powerpoint/2010/main" val="18969995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6B89A83-1B32-4DCB-8EA9-253A3A367B34}" type="datetimeFigureOut">
              <a:rPr lang="en-US" smtClean="0"/>
              <a:t>8/24/2024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FE092E-7C2A-46F4-97EB-DEA88970A54F}" type="slidenum">
              <a:rPr lang="en-US" smtClean="0"/>
              <a:t>‹#›</a:t>
            </a:fld>
            <a:endParaRPr lang="en-US"/>
          </a:p>
        </p:txBody>
      </p:sp>
    </p:spTree>
    <p:extLst>
      <p:ext uri="{BB962C8B-B14F-4D97-AF65-F5344CB8AC3E}">
        <p14:creationId xmlns:p14="http://schemas.microsoft.com/office/powerpoint/2010/main" val="29063264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B89A83-1B32-4DCB-8EA9-253A3A367B34}" type="datetimeFigureOut">
              <a:rPr lang="en-US" smtClean="0"/>
              <a:t>8/24/2024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FE092E-7C2A-46F4-97EB-DEA88970A54F}" type="slidenum">
              <a:rPr lang="en-US" smtClean="0"/>
              <a:t>‹#›</a:t>
            </a:fld>
            <a:endParaRPr lang="en-US"/>
          </a:p>
        </p:txBody>
      </p:sp>
    </p:spTree>
    <p:extLst>
      <p:ext uri="{BB962C8B-B14F-4D97-AF65-F5344CB8AC3E}">
        <p14:creationId xmlns:p14="http://schemas.microsoft.com/office/powerpoint/2010/main" val="22807233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B89A83-1B32-4DCB-8EA9-253A3A367B34}" type="datetimeFigureOut">
              <a:rPr lang="en-US" smtClean="0"/>
              <a:t>8/24/2024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FE092E-7C2A-46F4-97EB-DEA88970A54F}" type="slidenum">
              <a:rPr lang="en-US" smtClean="0"/>
              <a:t>‹#›</a:t>
            </a:fld>
            <a:endParaRPr lang="en-US"/>
          </a:p>
        </p:txBody>
      </p:sp>
    </p:spTree>
    <p:extLst>
      <p:ext uri="{BB962C8B-B14F-4D97-AF65-F5344CB8AC3E}">
        <p14:creationId xmlns:p14="http://schemas.microsoft.com/office/powerpoint/2010/main" val="9445154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6B89A83-1B32-4DCB-8EA9-253A3A367B34}" type="datetimeFigureOut">
              <a:rPr lang="en-US" smtClean="0"/>
              <a:t>8/24/2024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FE092E-7C2A-46F4-97EB-DEA88970A54F}" type="slidenum">
              <a:rPr lang="en-US" smtClean="0"/>
              <a:t>‹#›</a:t>
            </a:fld>
            <a:endParaRPr lang="en-US"/>
          </a:p>
        </p:txBody>
      </p:sp>
    </p:spTree>
    <p:extLst>
      <p:ext uri="{BB962C8B-B14F-4D97-AF65-F5344CB8AC3E}">
        <p14:creationId xmlns:p14="http://schemas.microsoft.com/office/powerpoint/2010/main" val="3829711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6B89A83-1B32-4DCB-8EA9-253A3A367B34}"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FE092E-7C2A-46F4-97EB-DEA88970A54F}" type="slidenum">
              <a:rPr lang="en-US" smtClean="0"/>
              <a:t>‹#›</a:t>
            </a:fld>
            <a:endParaRPr lang="en-US"/>
          </a:p>
        </p:txBody>
      </p:sp>
    </p:spTree>
    <p:extLst>
      <p:ext uri="{BB962C8B-B14F-4D97-AF65-F5344CB8AC3E}">
        <p14:creationId xmlns:p14="http://schemas.microsoft.com/office/powerpoint/2010/main" val="1059076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56B89A83-1B32-4DCB-8EA9-253A3A367B34}" type="datetimeFigureOut">
              <a:rPr lang="en-US" smtClean="0"/>
              <a:t>8/24/2024</a:t>
            </a:fld>
            <a:endParaRPr lang="en-US"/>
          </a:p>
        </p:txBody>
      </p:sp>
      <p:sp>
        <p:nvSpPr>
          <p:cNvPr id="5" name="Footer Placeholder 4"/>
          <p:cNvSpPr>
            <a:spLocks noGrp="1"/>
          </p:cNvSpPr>
          <p:nvPr>
            <p:ph type="ftr" sz="quarter" idx="11"/>
          </p:nvPr>
        </p:nvSpPr>
        <p:spPr>
          <a:xfrm>
            <a:off x="3776135" y="6422854"/>
            <a:ext cx="4279669" cy="365125"/>
          </a:xfrm>
        </p:spPr>
        <p:txBody>
          <a:bodyPr/>
          <a:lstStyle/>
          <a:p>
            <a:endParaRPr lang="en-US"/>
          </a:p>
        </p:txBody>
      </p:sp>
      <p:sp>
        <p:nvSpPr>
          <p:cNvPr id="6" name="Slide Number Placeholder 5"/>
          <p:cNvSpPr>
            <a:spLocks noGrp="1"/>
          </p:cNvSpPr>
          <p:nvPr>
            <p:ph type="sldNum" sz="quarter" idx="12"/>
          </p:nvPr>
        </p:nvSpPr>
        <p:spPr>
          <a:xfrm>
            <a:off x="8073048" y="6422854"/>
            <a:ext cx="879759" cy="365125"/>
          </a:xfrm>
        </p:spPr>
        <p:txBody>
          <a:bodyPr/>
          <a:lstStyle/>
          <a:p>
            <a:fld id="{34FE092E-7C2A-46F4-97EB-DEA88970A54F}" type="slidenum">
              <a:rPr lang="en-US" smtClean="0"/>
              <a:t>‹#›</a:t>
            </a:fld>
            <a:endParaRPr lang="en-US"/>
          </a:p>
        </p:txBody>
      </p:sp>
    </p:spTree>
    <p:extLst>
      <p:ext uri="{BB962C8B-B14F-4D97-AF65-F5344CB8AC3E}">
        <p14:creationId xmlns:p14="http://schemas.microsoft.com/office/powerpoint/2010/main" val="2631163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56B89A83-1B32-4DCB-8EA9-253A3A367B34}" type="datetimeFigureOut">
              <a:rPr lang="en-US" smtClean="0"/>
              <a:t>8/24/2024</a:t>
            </a:fld>
            <a:endParaRPr lang="en-US"/>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US"/>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34FE092E-7C2A-46F4-97EB-DEA88970A54F}" type="slidenum">
              <a:rPr lang="en-US" smtClean="0"/>
              <a:t>‹#›</a:t>
            </a:fld>
            <a:endParaRPr lang="en-US"/>
          </a:p>
        </p:txBody>
      </p:sp>
    </p:spTree>
    <p:extLst>
      <p:ext uri="{BB962C8B-B14F-4D97-AF65-F5344CB8AC3E}">
        <p14:creationId xmlns:p14="http://schemas.microsoft.com/office/powerpoint/2010/main" val="3295981636"/>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69CB1-1080-680D-AFA4-BC950BC7EBF8}"/>
              </a:ext>
            </a:extLst>
          </p:cNvPr>
          <p:cNvSpPr>
            <a:spLocks noGrp="1"/>
          </p:cNvSpPr>
          <p:nvPr>
            <p:ph type="ctrTitle"/>
          </p:nvPr>
        </p:nvSpPr>
        <p:spPr/>
        <p:txBody>
          <a:bodyPr>
            <a:noAutofit/>
          </a:bodyPr>
          <a:lstStyle/>
          <a:p>
            <a:pPr marL="0" marR="0">
              <a:spcBef>
                <a:spcPts val="0"/>
              </a:spcBef>
              <a:spcAft>
                <a:spcPts val="0"/>
              </a:spcAft>
            </a:pPr>
            <a:r>
              <a:rPr lang="en-US" sz="3200" b="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REMOTE SENSING USING UAVS FOR DETECTING CROP DISEASES: AN OF MACHINE LEARNING AND DEEP LEARNING APPROACH</a:t>
            </a:r>
            <a:br>
              <a:rPr lang="en-US" sz="4000" dirty="0">
                <a:effectLst/>
                <a:latin typeface="Cambria" panose="02040503050406030204" pitchFamily="18" charset="0"/>
                <a:ea typeface="Cambria" panose="02040503050406030204" pitchFamily="18" charset="0"/>
                <a:cs typeface="Cambria" panose="02040503050406030204" pitchFamily="18" charset="0"/>
              </a:rPr>
            </a:br>
            <a:endParaRPr lang="en-US" sz="4000" dirty="0"/>
          </a:p>
        </p:txBody>
      </p:sp>
      <p:sp>
        <p:nvSpPr>
          <p:cNvPr id="7" name="TextBox 6">
            <a:extLst>
              <a:ext uri="{FF2B5EF4-FFF2-40B4-BE49-F238E27FC236}">
                <a16:creationId xmlns:a16="http://schemas.microsoft.com/office/drawing/2014/main" id="{15DC7F14-3D29-E07D-B12E-BE588D66986C}"/>
              </a:ext>
            </a:extLst>
          </p:cNvPr>
          <p:cNvSpPr txBox="1"/>
          <p:nvPr/>
        </p:nvSpPr>
        <p:spPr>
          <a:xfrm>
            <a:off x="6208498" y="4697087"/>
            <a:ext cx="5623284" cy="1913152"/>
          </a:xfrm>
          <a:prstGeom prst="rect">
            <a:avLst/>
          </a:prstGeom>
          <a:noFill/>
        </p:spPr>
        <p:txBody>
          <a:bodyPr wrap="square">
            <a:spAutoFit/>
          </a:bodyPr>
          <a:lstStyle/>
          <a:p>
            <a:pPr marL="0" marR="0" algn="just">
              <a:spcBef>
                <a:spcPts val="0"/>
              </a:spcBef>
              <a:spcAft>
                <a:spcPts val="1200"/>
              </a:spcAft>
            </a:pPr>
            <a:r>
              <a:rPr lang="en-US" b="1" i="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Gajanan Ankatwar</a:t>
            </a:r>
            <a:r>
              <a:rPr lang="en-US" b="1" i="1" baseline="30000"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*1</a:t>
            </a:r>
            <a:r>
              <a:rPr lang="en-US" b="1" i="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 and Dr. Chitra Dhawale</a:t>
            </a:r>
            <a:r>
              <a:rPr lang="en-US" b="1" i="1" baseline="30000"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2</a:t>
            </a:r>
            <a:endParaRPr lang="en-US" sz="1600" i="1" dirty="0">
              <a:effectLst/>
              <a:latin typeface="Cambria" panose="02040503050406030204" pitchFamily="18" charset="0"/>
              <a:ea typeface="Cambria" panose="02040503050406030204" pitchFamily="18" charset="0"/>
              <a:cs typeface="Cambria" panose="02040503050406030204" pitchFamily="18" charset="0"/>
            </a:endParaRPr>
          </a:p>
          <a:p>
            <a:pPr marL="342900" marR="0" lvl="0" indent="-342900" algn="just">
              <a:lnSpc>
                <a:spcPct val="115000"/>
              </a:lnSpc>
              <a:spcBef>
                <a:spcPts val="0"/>
              </a:spcBef>
              <a:spcAft>
                <a:spcPts val="0"/>
              </a:spcAft>
              <a:buFont typeface="+mj-lt"/>
              <a:buAutoNum type="arabicPeriod"/>
            </a:pPr>
            <a:r>
              <a:rPr lang="en-US" sz="1200" i="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Ph.D., Scholar, Datta </a:t>
            </a:r>
            <a:r>
              <a:rPr lang="en-US" sz="1200" i="1" dirty="0" err="1">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Meghe</a:t>
            </a:r>
            <a:r>
              <a:rPr lang="en-US" sz="1200" i="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 Institute of Higher Education and Research, </a:t>
            </a:r>
            <a:r>
              <a:rPr lang="en-US" sz="1200" i="1" dirty="0" err="1">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Sawangi</a:t>
            </a:r>
            <a:r>
              <a:rPr lang="en-US" sz="1200" i="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a:t>
            </a:r>
            <a:r>
              <a:rPr lang="en-US" sz="1200" i="1" dirty="0" err="1">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Meghe</a:t>
            </a:r>
            <a:r>
              <a:rPr lang="en-US" sz="1200" i="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 Wardha, </a:t>
            </a:r>
            <a:r>
              <a:rPr lang="en-US" sz="1200" i="1" dirty="0" err="1">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Maharastra</a:t>
            </a:r>
            <a:r>
              <a:rPr lang="en-US" sz="1200" i="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 India.</a:t>
            </a:r>
          </a:p>
          <a:p>
            <a:pPr marL="342900" marR="0" lvl="0" indent="-342900" algn="just">
              <a:lnSpc>
                <a:spcPct val="115000"/>
              </a:lnSpc>
              <a:spcBef>
                <a:spcPts val="0"/>
              </a:spcBef>
              <a:spcAft>
                <a:spcPts val="0"/>
              </a:spcAft>
              <a:buFont typeface="+mj-lt"/>
              <a:buAutoNum type="arabicPeriod"/>
            </a:pPr>
            <a:r>
              <a:rPr lang="en-US" sz="1200" i="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Research Supervisor, Professor &amp; Head. Faculty of Science and Technology,</a:t>
            </a:r>
            <a:endParaRPr lang="en-US" sz="1600" i="1" dirty="0">
              <a:effectLst/>
              <a:latin typeface="Cambria" panose="02040503050406030204" pitchFamily="18" charset="0"/>
              <a:ea typeface="Cambria" panose="02040503050406030204" pitchFamily="18" charset="0"/>
              <a:cs typeface="Cambria" panose="02040503050406030204" pitchFamily="18" charset="0"/>
            </a:endParaRPr>
          </a:p>
          <a:p>
            <a:pPr marL="0" marR="0" algn="just">
              <a:lnSpc>
                <a:spcPct val="115000"/>
              </a:lnSpc>
              <a:spcBef>
                <a:spcPts val="0"/>
              </a:spcBef>
              <a:spcAft>
                <a:spcPts val="0"/>
              </a:spcAft>
            </a:pPr>
            <a:r>
              <a:rPr lang="en-US" sz="1200" i="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          Datta </a:t>
            </a:r>
            <a:r>
              <a:rPr lang="en-US" sz="1200" i="1" dirty="0" err="1">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Meghe</a:t>
            </a:r>
            <a:r>
              <a:rPr lang="en-US" sz="1200" i="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 Institute of Higher Education and Research, </a:t>
            </a:r>
            <a:r>
              <a:rPr lang="en-US" sz="1200" i="1" dirty="0" err="1">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Sawangi</a:t>
            </a:r>
            <a:r>
              <a:rPr lang="en-US" sz="1200" i="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a:t>
            </a:r>
            <a:r>
              <a:rPr lang="en-US" sz="1200" i="1" dirty="0" err="1">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Meghe</a:t>
            </a:r>
            <a:r>
              <a:rPr lang="en-US" sz="1200" i="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 Wardha, </a:t>
            </a:r>
            <a:r>
              <a:rPr lang="en-US" sz="1200" i="1" dirty="0" err="1">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Maharastra</a:t>
            </a:r>
            <a:r>
              <a:rPr lang="en-US" sz="1200" i="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 India</a:t>
            </a:r>
            <a:r>
              <a:rPr lang="en-US" sz="1400" i="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a:t>
            </a:r>
            <a:endParaRPr lang="en-US" i="1" dirty="0">
              <a:effectLst/>
              <a:latin typeface="Cambria" panose="02040503050406030204" pitchFamily="18" charset="0"/>
              <a:ea typeface="Cambria" panose="02040503050406030204" pitchFamily="18" charset="0"/>
              <a:cs typeface="Cambria" panose="02040503050406030204" pitchFamily="18" charset="0"/>
            </a:endParaRPr>
          </a:p>
          <a:p>
            <a:pPr marL="0" marR="0" algn="r">
              <a:lnSpc>
                <a:spcPct val="115000"/>
              </a:lnSpc>
              <a:spcBef>
                <a:spcPts val="0"/>
              </a:spcBef>
              <a:spcAft>
                <a:spcPts val="0"/>
              </a:spcAft>
            </a:pPr>
            <a:r>
              <a:rPr lang="en-US" b="1" i="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 </a:t>
            </a:r>
            <a:endParaRPr lang="en-US" sz="2400" i="1" dirty="0">
              <a:effectLst/>
              <a:latin typeface="Cambria" panose="02040503050406030204" pitchFamily="18" charset="0"/>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702108749"/>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CF5CD-0E82-5070-BAC8-5F699EC2B4E6}"/>
              </a:ext>
            </a:extLst>
          </p:cNvPr>
          <p:cNvSpPr>
            <a:spLocks noGrp="1"/>
          </p:cNvSpPr>
          <p:nvPr>
            <p:ph type="title"/>
          </p:nvPr>
        </p:nvSpPr>
        <p:spPr/>
        <p:txBody>
          <a:bodyPr>
            <a:normAutofit/>
          </a:bodyPr>
          <a:lstStyle/>
          <a:p>
            <a:pPr algn="ctr"/>
            <a:r>
              <a:rPr lang="en-US" sz="4000" b="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INTRODUCTION</a:t>
            </a:r>
            <a:br>
              <a:rPr lang="en-US" sz="4000" dirty="0">
                <a:solidFill>
                  <a:srgbClr val="000000"/>
                </a:solidFill>
                <a:effectLst/>
                <a:latin typeface="Cambria" panose="02040503050406030204" pitchFamily="18" charset="0"/>
                <a:ea typeface="Cambria" panose="02040503050406030204" pitchFamily="18" charset="0"/>
                <a:cs typeface="Cambria" panose="02040503050406030204" pitchFamily="18" charset="0"/>
              </a:rPr>
            </a:br>
            <a:endParaRPr lang="en-US" sz="4000" dirty="0"/>
          </a:p>
        </p:txBody>
      </p:sp>
      <p:sp>
        <p:nvSpPr>
          <p:cNvPr id="3" name="Content Placeholder 2">
            <a:extLst>
              <a:ext uri="{FF2B5EF4-FFF2-40B4-BE49-F238E27FC236}">
                <a16:creationId xmlns:a16="http://schemas.microsoft.com/office/drawing/2014/main" id="{7F34E3A7-2AAB-358B-006D-9768346402B7}"/>
              </a:ext>
            </a:extLst>
          </p:cNvPr>
          <p:cNvSpPr>
            <a:spLocks noGrp="1"/>
          </p:cNvSpPr>
          <p:nvPr>
            <p:ph idx="1"/>
          </p:nvPr>
        </p:nvSpPr>
        <p:spPr/>
        <p:txBody>
          <a:bodyPr>
            <a:normAutofit fontScale="92500" lnSpcReduction="20000"/>
          </a:bodyPr>
          <a:lstStyle/>
          <a:p>
            <a:pPr algn="just"/>
            <a:r>
              <a:rPr lang="en-US" sz="2000" dirty="0">
                <a:latin typeface="Times New Roman" panose="02020603050405020304" pitchFamily="18" charset="0"/>
                <a:ea typeface="Tahoma" panose="020B0604030504040204" pitchFamily="34" charset="0"/>
                <a:cs typeface="Times New Roman" panose="02020603050405020304" pitchFamily="18" charset="0"/>
              </a:rPr>
              <a:t>Environmental stresses that reduce crop productivity are common and can be divided into two categories: biotic (such as pests and diseases like fungi, bacteria, and nematodes) and abiotic (such as drought, floods, and extremely high temperatures) causes.</a:t>
            </a:r>
          </a:p>
          <a:p>
            <a:pPr algn="just"/>
            <a:r>
              <a:rPr lang="en-US" sz="1800" dirty="0">
                <a:effectLst/>
                <a:latin typeface="Times New Roman" panose="02020603050405020304" pitchFamily="18" charset="0"/>
                <a:ea typeface="Times New Roman" panose="02020603050405020304" pitchFamily="18" charset="0"/>
              </a:rPr>
              <a:t>Crop scouting has historically involved farm workers manually examining disease indicators, frequently with assistance from a plant pathologist or crop disease specialist. Because it necessitates pathogen isolation, microscopy, and symptom observation, this approach takes time. </a:t>
            </a:r>
          </a:p>
          <a:p>
            <a:pPr algn="just"/>
            <a:r>
              <a:rPr lang="en-US" sz="1800" dirty="0">
                <a:effectLst/>
                <a:latin typeface="Times New Roman" panose="02020603050405020304" pitchFamily="18" charset="0"/>
                <a:ea typeface="Times New Roman" panose="02020603050405020304" pitchFamily="18" charset="0"/>
              </a:rPr>
              <a:t>UAVs, the Internet of Things (IoT), and artificial intelligence (AI) are examples of cutting-edge technology that present viable, easier-to-use, and quicker alternatives for disease detection.</a:t>
            </a:r>
          </a:p>
          <a:p>
            <a:pPr algn="just"/>
            <a:r>
              <a:rPr lang="en-US" sz="1800" dirty="0">
                <a:effectLst/>
                <a:latin typeface="Times New Roman" panose="02020603050405020304" pitchFamily="18" charset="0"/>
                <a:ea typeface="Times New Roman" panose="02020603050405020304" pitchFamily="18" charset="0"/>
              </a:rPr>
              <a:t>Because of their adaptable field coverage and capacity to obtain high-resolution images closer to plants than other airborne techniques, unmanned aerial vehicles (UAVs) are preferred in PA research . </a:t>
            </a:r>
          </a:p>
          <a:p>
            <a:pPr algn="just"/>
            <a:r>
              <a:rPr lang="en-US" sz="1800" dirty="0">
                <a:effectLst/>
                <a:latin typeface="Times New Roman" panose="02020603050405020304" pitchFamily="18" charset="0"/>
                <a:ea typeface="Times New Roman" panose="02020603050405020304" pitchFamily="18" charset="0"/>
              </a:rPr>
              <a:t>To predict yield and stress levels, these sensors gather data on crop attributes like covering thickness, biomass, and level. Furthermore, a couple of studies have confirmed the accuracy of UAV-based remote sensing in assessing disease</a:t>
            </a:r>
            <a:endParaRPr lang="en-US" sz="1800" dirty="0">
              <a:latin typeface="Times New Roman" panose="02020603050405020304" pitchFamily="18" charset="0"/>
              <a:ea typeface="Times New Roman" panose="02020603050405020304" pitchFamily="18" charset="0"/>
            </a:endParaRPr>
          </a:p>
          <a:p>
            <a:pPr algn="just"/>
            <a:r>
              <a:rPr lang="en-US" sz="1800" dirty="0">
                <a:effectLst/>
                <a:latin typeface="Times New Roman" panose="02020603050405020304" pitchFamily="18" charset="0"/>
                <a:ea typeface="Times New Roman" panose="02020603050405020304" pitchFamily="18" charset="0"/>
              </a:rPr>
              <a:t>Advances in UAV platforms and sensors, which have made image collection more frequent and inexpensive, have enhanced the accuracy of agricultural disease forecasting via predictive tactics, such as classical (ML) and (DL) approaches.</a:t>
            </a: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spTree>
    <p:extLst>
      <p:ext uri="{BB962C8B-B14F-4D97-AF65-F5344CB8AC3E}">
        <p14:creationId xmlns:p14="http://schemas.microsoft.com/office/powerpoint/2010/main" val="1692103071"/>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45CD0-3FE4-E881-03A9-5858D561940A}"/>
              </a:ext>
            </a:extLst>
          </p:cNvPr>
          <p:cNvSpPr>
            <a:spLocks noGrp="1"/>
          </p:cNvSpPr>
          <p:nvPr>
            <p:ph type="title"/>
          </p:nvPr>
        </p:nvSpPr>
        <p:spPr/>
        <p:txBody>
          <a:bodyPr>
            <a:normAutofit/>
          </a:bodyPr>
          <a:lstStyle/>
          <a:p>
            <a:pPr algn="ctr"/>
            <a:r>
              <a:rPr lang="en-US" sz="4000" b="1" dirty="0">
                <a:solidFill>
                  <a:srgbClr val="000000"/>
                </a:solidFill>
                <a:effectLst/>
                <a:latin typeface="Times New Roman" panose="02020603050405020304" pitchFamily="18" charset="0"/>
                <a:ea typeface="Times New Roman" panose="02020603050405020304" pitchFamily="18" charset="0"/>
              </a:rPr>
              <a:t>THE SURVEY'S METHODOLOGY</a:t>
            </a:r>
            <a:endParaRPr lang="en-US" sz="4000" dirty="0"/>
          </a:p>
        </p:txBody>
      </p:sp>
      <p:sp>
        <p:nvSpPr>
          <p:cNvPr id="3" name="Content Placeholder 2">
            <a:extLst>
              <a:ext uri="{FF2B5EF4-FFF2-40B4-BE49-F238E27FC236}">
                <a16:creationId xmlns:a16="http://schemas.microsoft.com/office/drawing/2014/main" id="{792BBFB6-B47E-4CCD-CDAD-6BE354DE27AE}"/>
              </a:ext>
            </a:extLst>
          </p:cNvPr>
          <p:cNvSpPr>
            <a:spLocks noGrp="1"/>
          </p:cNvSpPr>
          <p:nvPr>
            <p:ph idx="1"/>
          </p:nvPr>
        </p:nvSpPr>
        <p:spPr>
          <a:xfrm>
            <a:off x="838200" y="1825625"/>
            <a:ext cx="5022273" cy="4298084"/>
          </a:xfrm>
        </p:spPr>
        <p:txBody>
          <a:bodyPr>
            <a:normAutofit/>
          </a:bodyPr>
          <a:lstStyle/>
          <a:p>
            <a:pPr algn="just"/>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tried to determine current research holes and explore the conceivable outcomes of machine learning and deep learning techniques in agricultural disease ID utilizing (UAV) remote sensing</a:t>
            </a:r>
          </a:p>
          <a:p>
            <a:pPr algn="just"/>
            <a:r>
              <a:rPr lang="en-US" sz="1800" dirty="0">
                <a:latin typeface="Times New Roman" panose="02020603050405020304" pitchFamily="18" charset="0"/>
                <a:cs typeface="Times New Roman" panose="02020603050405020304" pitchFamily="18" charset="0"/>
              </a:rPr>
              <a:t>To gather and incorporate research articles pertinent to the concerns of our review, we carried out a methodical review of the literature utilizing laid out procedures</a:t>
            </a:r>
          </a:p>
          <a:p>
            <a:pPr algn="just"/>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PRISMA criteria [29] were continued in this review, and the purposeful strategy displayed in Figure 1 was used to track down relevant distributions.</a:t>
            </a:r>
            <a:endParaRPr lang="en-US" sz="1800" dirty="0">
              <a:latin typeface="Times New Roman" panose="02020603050405020304" pitchFamily="18" charset="0"/>
              <a:cs typeface="Times New Roman" panose="02020603050405020304" pitchFamily="18" charset="0"/>
            </a:endParaRPr>
          </a:p>
          <a:p>
            <a:endParaRPr lang="en-US" dirty="0"/>
          </a:p>
        </p:txBody>
      </p:sp>
      <p:pic>
        <p:nvPicPr>
          <p:cNvPr id="4" name="Picture 3">
            <a:extLst>
              <a:ext uri="{FF2B5EF4-FFF2-40B4-BE49-F238E27FC236}">
                <a16:creationId xmlns:a16="http://schemas.microsoft.com/office/drawing/2014/main" id="{02EC82E6-A2D7-0F9F-CC7D-B1A0BA6017A4}"/>
              </a:ext>
            </a:extLst>
          </p:cNvPr>
          <p:cNvPicPr>
            <a:picLocks noChangeAspect="1"/>
          </p:cNvPicPr>
          <p:nvPr/>
        </p:nvPicPr>
        <p:blipFill rotWithShape="1">
          <a:blip r:embed="rId2"/>
          <a:srcRect b="1320"/>
          <a:stretch/>
        </p:blipFill>
        <p:spPr bwMode="auto">
          <a:xfrm>
            <a:off x="6639733" y="1825625"/>
            <a:ext cx="4542385" cy="3662940"/>
          </a:xfrm>
          <a:prstGeom prst="rect">
            <a:avLst/>
          </a:prstGeom>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6FAA0781-A1F9-2C22-751F-B795B3DB67FE}"/>
              </a:ext>
            </a:extLst>
          </p:cNvPr>
          <p:cNvSpPr txBox="1"/>
          <p:nvPr/>
        </p:nvSpPr>
        <p:spPr>
          <a:xfrm>
            <a:off x="7045036" y="5623502"/>
            <a:ext cx="4308764" cy="1155829"/>
          </a:xfrm>
          <a:prstGeom prst="rect">
            <a:avLst/>
          </a:prstGeom>
          <a:noFill/>
        </p:spPr>
        <p:txBody>
          <a:bodyPr wrap="square">
            <a:spAutoFit/>
          </a:bodyPr>
          <a:lstStyle/>
          <a:p>
            <a:pPr marL="0" marR="0" algn="ctr">
              <a:lnSpc>
                <a:spcPct val="150000"/>
              </a:lnSpc>
              <a:spcBef>
                <a:spcPts val="0"/>
              </a:spcBef>
              <a:spcAft>
                <a:spcPts val="0"/>
              </a:spcAft>
            </a:pPr>
            <a:r>
              <a:rPr lang="en-US" sz="1600" b="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Figure 1. </a:t>
            </a:r>
            <a:r>
              <a:rPr lang="en-US" sz="1600"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A methodical approach was utilized to obtain publications for the purpose of systematic review.</a:t>
            </a:r>
            <a:endParaRPr lang="en-US" sz="2000" dirty="0">
              <a:effectLst/>
              <a:latin typeface="Cambria" panose="02040503050406030204" pitchFamily="18" charset="0"/>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2427012897"/>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FB584-67BE-F48B-CC42-26D540C8E393}"/>
              </a:ext>
            </a:extLst>
          </p:cNvPr>
          <p:cNvSpPr>
            <a:spLocks noGrp="1"/>
          </p:cNvSpPr>
          <p:nvPr>
            <p:ph type="title"/>
          </p:nvPr>
        </p:nvSpPr>
        <p:spPr/>
        <p:txBody>
          <a:bodyPr>
            <a:normAutofit/>
          </a:bodyPr>
          <a:lstStyle/>
          <a:p>
            <a:pPr algn="ctr"/>
            <a:r>
              <a:rPr lang="en-US" sz="4000" b="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BACKGROUND</a:t>
            </a:r>
            <a:br>
              <a:rPr lang="en-US" sz="4000" dirty="0">
                <a:effectLst/>
                <a:latin typeface="Cambria" panose="02040503050406030204" pitchFamily="18" charset="0"/>
                <a:ea typeface="Cambria" panose="02040503050406030204" pitchFamily="18" charset="0"/>
                <a:cs typeface="Cambria" panose="02040503050406030204" pitchFamily="18" charset="0"/>
              </a:rPr>
            </a:br>
            <a:endParaRPr lang="en-US" sz="4000" dirty="0"/>
          </a:p>
        </p:txBody>
      </p:sp>
      <p:sp>
        <p:nvSpPr>
          <p:cNvPr id="3" name="Content Placeholder 2">
            <a:extLst>
              <a:ext uri="{FF2B5EF4-FFF2-40B4-BE49-F238E27FC236}">
                <a16:creationId xmlns:a16="http://schemas.microsoft.com/office/drawing/2014/main" id="{A20C4436-7238-59F3-513A-82B6BE04142E}"/>
              </a:ext>
            </a:extLst>
          </p:cNvPr>
          <p:cNvSpPr>
            <a:spLocks noGrp="1"/>
          </p:cNvSpPr>
          <p:nvPr>
            <p:ph idx="1"/>
          </p:nvPr>
        </p:nvSpPr>
        <p:spPr/>
        <p:txBody>
          <a:bodyPr>
            <a:normAutofit fontScale="77500" lnSpcReduction="20000"/>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Using energy that is reflected or transmitted from distant objects, remote sensing collects physical attribute data on an object without causing damage. </a:t>
            </a:r>
          </a:p>
          <a:p>
            <a:pPr algn="just">
              <a:lnSpc>
                <a:spcPct val="150000"/>
              </a:lnSpc>
            </a:pPr>
            <a:r>
              <a:rPr lang="en-US" sz="1800" dirty="0">
                <a:effectLst/>
                <a:latin typeface="Times New Roman" panose="02020603050405020304" pitchFamily="18" charset="0"/>
                <a:ea typeface="Times New Roman" panose="02020603050405020304" pitchFamily="18" charset="0"/>
              </a:rPr>
              <a:t>In active remote sensing, an object is interacted with, reflected energy is recorded, and the resulting images are transmitted, received, and analyzed. Precision agriculture (PA), which depends on precise temporal and geographical field data for sound decision-making, requires this method. </a:t>
            </a:r>
            <a:endParaRPr lang="en-US" sz="1800" dirty="0">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Modern technologies are essential for managing PA, including networking, aerial sensors, and field-based sensors. Appropriate pesticide application  yield calculation , and irrigation management are just a few examples of PA operations where remote sensing has proven worthwhile</a:t>
            </a:r>
          </a:p>
          <a:p>
            <a:pPr algn="just">
              <a:lnSpc>
                <a:spcPct val="150000"/>
              </a:lnSpc>
            </a:pPr>
            <a:r>
              <a:rPr lang="en-US" sz="1800" dirty="0">
                <a:effectLst/>
                <a:latin typeface="Times New Roman" panose="02020603050405020304" pitchFamily="18" charset="0"/>
                <a:ea typeface="Times New Roman" panose="02020603050405020304" pitchFamily="18" charset="0"/>
              </a:rPr>
              <a:t>Large-scale data collection using field-based sensors necessitates frequent relocation, which raises labor and expense expenses . Spectral imaging from satellites or airplanes is frequently costly and might not always be available.</a:t>
            </a:r>
            <a:endParaRPr lang="en-US" sz="1800" dirty="0">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UAVs) are utilized in remote sensing to gather light spectrum reflections off diverse objects, including plants, soil, and water. Data on reflectance are fundamental for tracking crop growth . </a:t>
            </a:r>
            <a:endParaRPr lang="en-US" dirty="0"/>
          </a:p>
        </p:txBody>
      </p:sp>
    </p:spTree>
    <p:extLst>
      <p:ext uri="{BB962C8B-B14F-4D97-AF65-F5344CB8AC3E}">
        <p14:creationId xmlns:p14="http://schemas.microsoft.com/office/powerpoint/2010/main" val="1767813561"/>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75B28-3027-6E98-129B-0CABEC6BAFC6}"/>
              </a:ext>
            </a:extLst>
          </p:cNvPr>
          <p:cNvSpPr>
            <a:spLocks noGrp="1"/>
          </p:cNvSpPr>
          <p:nvPr>
            <p:ph type="title"/>
          </p:nvPr>
        </p:nvSpPr>
        <p:spPr/>
        <p:txBody>
          <a:bodyPr>
            <a:noAutofit/>
          </a:bodyPr>
          <a:lstStyle/>
          <a:p>
            <a:pPr algn="ctr"/>
            <a:br>
              <a:rPr lang="en-US" sz="4000" b="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br>
            <a:r>
              <a:rPr lang="en-US" sz="4000" b="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CLASSIFICATION OF CROP DISEASE ASSESSMENT USING UAV IMAGERY</a:t>
            </a:r>
            <a:br>
              <a:rPr lang="en-US" sz="4000" dirty="0">
                <a:effectLst/>
                <a:latin typeface="Cambria" panose="02040503050406030204" pitchFamily="18" charset="0"/>
                <a:ea typeface="Cambria" panose="02040503050406030204" pitchFamily="18" charset="0"/>
                <a:cs typeface="Cambria" panose="02040503050406030204" pitchFamily="18" charset="0"/>
              </a:rPr>
            </a:br>
            <a:endParaRPr lang="en-US" sz="4000" dirty="0"/>
          </a:p>
        </p:txBody>
      </p:sp>
      <p:sp>
        <p:nvSpPr>
          <p:cNvPr id="3" name="Content Placeholder 2">
            <a:extLst>
              <a:ext uri="{FF2B5EF4-FFF2-40B4-BE49-F238E27FC236}">
                <a16:creationId xmlns:a16="http://schemas.microsoft.com/office/drawing/2014/main" id="{AC845F76-5985-FF1D-B65D-5964C08592A7}"/>
              </a:ext>
            </a:extLst>
          </p:cNvPr>
          <p:cNvSpPr>
            <a:spLocks noGrp="1"/>
          </p:cNvSpPr>
          <p:nvPr>
            <p:ph idx="1"/>
          </p:nvPr>
        </p:nvSpPr>
        <p:spPr>
          <a:xfrm>
            <a:off x="616528" y="2064594"/>
            <a:ext cx="5867400" cy="4395066"/>
          </a:xfrm>
        </p:spPr>
        <p:txBody>
          <a:bodyPr>
            <a:normAutofit fontScale="70000" lnSpcReduction="20000"/>
          </a:bodyPr>
          <a:lstStyle/>
          <a:p>
            <a:pPr algn="just">
              <a:lnSpc>
                <a:spcPct val="170000"/>
              </a:lnSpc>
            </a:pPr>
            <a:r>
              <a:rPr lang="en-US" sz="1800" dirty="0">
                <a:effectLst/>
                <a:latin typeface="Times New Roman" panose="02020603050405020304" pitchFamily="18" charset="0"/>
                <a:ea typeface="Times New Roman" panose="02020603050405020304" pitchFamily="18" charset="0"/>
              </a:rPr>
              <a:t>We divided the current techniques for identifying agricultural diseases using UAV data into three main categories. Statistical techniques leverage a variety of (VIs) to extract agricultural attributes and apply regression and correlation studies to build linear correlations between disease and spectral data from UAV imagery. </a:t>
            </a:r>
          </a:p>
          <a:p>
            <a:pPr algn="just">
              <a:lnSpc>
                <a:spcPct val="170000"/>
              </a:lnSpc>
            </a:pPr>
            <a:r>
              <a:rPr lang="en-US" sz="1800" dirty="0">
                <a:effectLst/>
                <a:latin typeface="Times New Roman" panose="02020603050405020304" pitchFamily="18" charset="0"/>
                <a:ea typeface="Times New Roman" panose="02020603050405020304" pitchFamily="18" charset="0"/>
                <a:cs typeface="Cambria" panose="02040503050406030204" pitchFamily="18" charset="0"/>
              </a:rPr>
              <a:t>Second, classic (ML) approaches construct disease estimation models by utilizing vegetation indexes as input characteristics and applying conventional supervised or unsupervised procedures. Lastly, deep learning techniques train end-to-end models for illness recognition employing UAVs using raw photos and other characteristics.</a:t>
            </a:r>
            <a:endParaRPr lang="en-US" sz="1800" dirty="0">
              <a:effectLst/>
              <a:latin typeface="Cambria" panose="02040503050406030204" pitchFamily="18" charset="0"/>
              <a:ea typeface="Cambria" panose="02040503050406030204" pitchFamily="18" charset="0"/>
              <a:cs typeface="Cambria" panose="02040503050406030204" pitchFamily="18" charset="0"/>
            </a:endParaRPr>
          </a:p>
          <a:p>
            <a:pPr algn="just">
              <a:lnSpc>
                <a:spcPct val="170000"/>
              </a:lnSpc>
            </a:pPr>
            <a:r>
              <a:rPr lang="en-US" sz="1800" dirty="0">
                <a:effectLst/>
                <a:latin typeface="Times New Roman" panose="02020603050405020304" pitchFamily="18" charset="0"/>
                <a:ea typeface="Times New Roman" panose="02020603050405020304" pitchFamily="18" charset="0"/>
              </a:rPr>
              <a:t>Crop-related features from UAV data are utilized as the autonomous variables in language model-based approaches to appraise crop illnesses, with the disease score serving as the target variable</a:t>
            </a:r>
          </a:p>
        </p:txBody>
      </p:sp>
      <p:pic>
        <p:nvPicPr>
          <p:cNvPr id="4" name="image8.png">
            <a:extLst>
              <a:ext uri="{FF2B5EF4-FFF2-40B4-BE49-F238E27FC236}">
                <a16:creationId xmlns:a16="http://schemas.microsoft.com/office/drawing/2014/main" id="{55D5AF2E-5AA1-B4D3-8B5B-0A56F3FA0E85}"/>
              </a:ext>
            </a:extLst>
          </p:cNvPr>
          <p:cNvPicPr/>
          <p:nvPr/>
        </p:nvPicPr>
        <p:blipFill>
          <a:blip r:embed="rId2"/>
          <a:srcRect l="11811" r="9522"/>
          <a:stretch>
            <a:fillRect/>
          </a:stretch>
        </p:blipFill>
        <p:spPr>
          <a:xfrm>
            <a:off x="6982690" y="1792936"/>
            <a:ext cx="3896591" cy="4120040"/>
          </a:xfrm>
          <a:prstGeom prst="rect">
            <a:avLst/>
          </a:prstGeom>
          <a:ln/>
        </p:spPr>
      </p:pic>
      <p:sp>
        <p:nvSpPr>
          <p:cNvPr id="6" name="TextBox 5">
            <a:extLst>
              <a:ext uri="{FF2B5EF4-FFF2-40B4-BE49-F238E27FC236}">
                <a16:creationId xmlns:a16="http://schemas.microsoft.com/office/drawing/2014/main" id="{61A60E95-6BA7-B22E-F62C-51AE92DC2821}"/>
              </a:ext>
            </a:extLst>
          </p:cNvPr>
          <p:cNvSpPr txBox="1"/>
          <p:nvPr/>
        </p:nvSpPr>
        <p:spPr>
          <a:xfrm>
            <a:off x="5943600" y="6047913"/>
            <a:ext cx="5181600" cy="823495"/>
          </a:xfrm>
          <a:prstGeom prst="rect">
            <a:avLst/>
          </a:prstGeom>
          <a:noFill/>
        </p:spPr>
        <p:txBody>
          <a:bodyPr wrap="square">
            <a:spAutoFit/>
          </a:bodyPr>
          <a:lstStyle/>
          <a:p>
            <a:pPr marL="0" marR="0" algn="ctr">
              <a:lnSpc>
                <a:spcPct val="150000"/>
              </a:lnSpc>
              <a:spcBef>
                <a:spcPts val="0"/>
              </a:spcBef>
              <a:spcAft>
                <a:spcPts val="0"/>
              </a:spcAft>
            </a:pPr>
            <a:r>
              <a:rPr lang="en-US" sz="1100" b="1" dirty="0">
                <a:effectLst/>
                <a:latin typeface="Times New Roman" panose="02020603050405020304" pitchFamily="18" charset="0"/>
                <a:ea typeface="Times New Roman" panose="02020603050405020304" pitchFamily="18" charset="0"/>
                <a:cs typeface="Cambria" panose="02040503050406030204" pitchFamily="18" charset="0"/>
              </a:rPr>
              <a:t>Figure 4.</a:t>
            </a:r>
            <a:r>
              <a:rPr lang="en-US" sz="1100" dirty="0">
                <a:effectLst/>
                <a:latin typeface="Times New Roman" panose="02020603050405020304" pitchFamily="18" charset="0"/>
                <a:ea typeface="Times New Roman" panose="02020603050405020304" pitchFamily="18" charset="0"/>
                <a:cs typeface="Cambria" panose="02040503050406030204" pitchFamily="18" charset="0"/>
              </a:rPr>
              <a:t> A classification system for assessing agricultural illnesses by unmanned aerial vehicle remote sensing. The visual components used in one or more branches are represented by the items within the dotted box.</a:t>
            </a:r>
            <a:endParaRPr lang="en-US" sz="1400" dirty="0">
              <a:effectLst/>
              <a:latin typeface="Cambria" panose="02040503050406030204" pitchFamily="18" charset="0"/>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2679599418"/>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E00F2-7B32-4F42-F95B-19015B9BB0EF}"/>
              </a:ext>
            </a:extLst>
          </p:cNvPr>
          <p:cNvSpPr>
            <a:spLocks noGrp="1"/>
          </p:cNvSpPr>
          <p:nvPr>
            <p:ph type="title"/>
          </p:nvPr>
        </p:nvSpPr>
        <p:spPr/>
        <p:txBody>
          <a:bodyPr>
            <a:normAutofit/>
          </a:bodyPr>
          <a:lstStyle/>
          <a:p>
            <a:pPr algn="ctr"/>
            <a:r>
              <a:rPr lang="en-US" sz="4000" b="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RESULTS AND DISCUSSION</a:t>
            </a:r>
            <a:br>
              <a:rPr lang="en-US" sz="4000" dirty="0">
                <a:effectLst/>
                <a:latin typeface="Cambria" panose="02040503050406030204" pitchFamily="18" charset="0"/>
                <a:ea typeface="Cambria" panose="02040503050406030204" pitchFamily="18" charset="0"/>
                <a:cs typeface="Cambria" panose="02040503050406030204" pitchFamily="18" charset="0"/>
              </a:rPr>
            </a:br>
            <a:endParaRPr lang="en-US" sz="4000" dirty="0"/>
          </a:p>
        </p:txBody>
      </p:sp>
      <p:sp>
        <p:nvSpPr>
          <p:cNvPr id="3" name="Content Placeholder 2">
            <a:extLst>
              <a:ext uri="{FF2B5EF4-FFF2-40B4-BE49-F238E27FC236}">
                <a16:creationId xmlns:a16="http://schemas.microsoft.com/office/drawing/2014/main" id="{2A38C811-1D5F-1C00-3457-82B1336E351C}"/>
              </a:ext>
            </a:extLst>
          </p:cNvPr>
          <p:cNvSpPr>
            <a:spLocks noGrp="1"/>
          </p:cNvSpPr>
          <p:nvPr>
            <p:ph idx="1"/>
          </p:nvPr>
        </p:nvSpPr>
        <p:spPr>
          <a:xfrm>
            <a:off x="602673" y="2159897"/>
            <a:ext cx="6324600" cy="4381211"/>
          </a:xfrm>
        </p:spPr>
        <p:txBody>
          <a:bodyPr>
            <a:normAutofit fontScale="85000" lnSpcReduction="10000"/>
          </a:bodyPr>
          <a:lstStyle/>
          <a:p>
            <a:pPr algn="just"/>
            <a:r>
              <a:rPr lang="en-US" sz="1800" dirty="0">
                <a:effectLst/>
                <a:latin typeface="Times New Roman" panose="02020603050405020304" pitchFamily="18" charset="0"/>
                <a:ea typeface="Times New Roman" panose="02020603050405020304" pitchFamily="18" charset="0"/>
              </a:rPr>
              <a:t>By responding to the review questions, this section offers an overview of the material examined in section 2. The first section covers different UAV platforms and sensors, along with configurations like flying height. Next, we look at how these platforms affect the taxonomy's crop disease estimation techniques. </a:t>
            </a:r>
          </a:p>
          <a:p>
            <a:pPr algn="just"/>
            <a:r>
              <a:rPr lang="en-US" sz="1800" dirty="0">
                <a:effectLst/>
                <a:latin typeface="Times New Roman" panose="02020603050405020304" pitchFamily="18" charset="0"/>
                <a:ea typeface="Times New Roman" panose="02020603050405020304" pitchFamily="18" charset="0"/>
              </a:rPr>
              <a:t>The most successful vegetation indices and how well they can identify particular crop diseases are then determined. It also assesses the effectiveness of several variables, such as vegetation indices, in conjunction with sophisticated data-driven crop disease estimating techniques, such traditional ML and DL</a:t>
            </a:r>
            <a:endParaRPr lang="en-US" sz="1800" dirty="0">
              <a:latin typeface="Times New Roman" panose="02020603050405020304" pitchFamily="18" charset="0"/>
              <a:ea typeface="Times New Roman" panose="02020603050405020304" pitchFamily="18" charset="0"/>
            </a:endParaRPr>
          </a:p>
          <a:p>
            <a:pPr algn="just"/>
            <a:r>
              <a:rPr lang="en-US" sz="1800" dirty="0">
                <a:effectLst/>
                <a:latin typeface="Times New Roman" panose="02020603050405020304" pitchFamily="18" charset="0"/>
                <a:ea typeface="Times New Roman" panose="02020603050405020304" pitchFamily="18" charset="0"/>
              </a:rPr>
              <a:t>In the last several years, UAV sensing systems have developed to such an extent that they are now essential tools for monitoring crop health, spotting diseases early on, and helping to limit crop disease outbreaks [40].</a:t>
            </a:r>
          </a:p>
          <a:p>
            <a:pPr algn="just"/>
            <a:r>
              <a:rPr lang="en-US" sz="1800" dirty="0">
                <a:effectLst/>
                <a:latin typeface="Times New Roman" panose="02020603050405020304" pitchFamily="18" charset="0"/>
                <a:ea typeface="Times New Roman" panose="02020603050405020304" pitchFamily="18" charset="0"/>
              </a:rPr>
              <a:t>This implies that high detail images are needed for DL techniques, and RGB sensors can provide these images at closer ranges. However, due to their high cost and complicated data processing, hyperspectral sensors are used less in both ML and DL techniques (Figure S)</a:t>
            </a:r>
            <a:endParaRPr lang="en-US" sz="1800" dirty="0">
              <a:latin typeface="Times New Roman" panose="02020603050405020304" pitchFamily="18" charset="0"/>
              <a:ea typeface="Times New Roman" panose="02020603050405020304" pitchFamily="18" charset="0"/>
            </a:endParaRPr>
          </a:p>
          <a:p>
            <a:pPr algn="just"/>
            <a:r>
              <a:rPr lang="en-US" sz="1800" dirty="0">
                <a:effectLst/>
                <a:latin typeface="Times New Roman" panose="02020603050405020304" pitchFamily="18" charset="0"/>
                <a:ea typeface="Times New Roman" panose="02020603050405020304" pitchFamily="18" charset="0"/>
              </a:rPr>
              <a:t>This indicates that RGB sensors at lower altitudes are sufficient for high-resolution imagery required by DL methods.</a:t>
            </a:r>
            <a:endParaRPr lang="en-US" dirty="0"/>
          </a:p>
        </p:txBody>
      </p:sp>
      <p:pic>
        <p:nvPicPr>
          <p:cNvPr id="5" name="Picture 4">
            <a:extLst>
              <a:ext uri="{FF2B5EF4-FFF2-40B4-BE49-F238E27FC236}">
                <a16:creationId xmlns:a16="http://schemas.microsoft.com/office/drawing/2014/main" id="{AC0414AE-52FE-E7EA-D416-833C4B297AAE}"/>
              </a:ext>
            </a:extLst>
          </p:cNvPr>
          <p:cNvPicPr>
            <a:picLocks noChangeAspect="1"/>
          </p:cNvPicPr>
          <p:nvPr/>
        </p:nvPicPr>
        <p:blipFill>
          <a:blip r:embed="rId2"/>
          <a:stretch>
            <a:fillRect/>
          </a:stretch>
        </p:blipFill>
        <p:spPr>
          <a:xfrm>
            <a:off x="7481454" y="1729363"/>
            <a:ext cx="3477489" cy="5034716"/>
          </a:xfrm>
          <a:prstGeom prst="rect">
            <a:avLst/>
          </a:prstGeom>
        </p:spPr>
      </p:pic>
      <p:sp>
        <p:nvSpPr>
          <p:cNvPr id="7" name="TextBox 6">
            <a:extLst>
              <a:ext uri="{FF2B5EF4-FFF2-40B4-BE49-F238E27FC236}">
                <a16:creationId xmlns:a16="http://schemas.microsoft.com/office/drawing/2014/main" id="{315ED075-FF64-6CBA-D4FE-FBBDB08942F1}"/>
              </a:ext>
            </a:extLst>
          </p:cNvPr>
          <p:cNvSpPr txBox="1"/>
          <p:nvPr/>
        </p:nvSpPr>
        <p:spPr>
          <a:xfrm>
            <a:off x="6172199" y="981865"/>
            <a:ext cx="6096000" cy="612925"/>
          </a:xfrm>
          <a:prstGeom prst="rect">
            <a:avLst/>
          </a:prstGeom>
          <a:noFill/>
        </p:spPr>
        <p:txBody>
          <a:bodyPr wrap="square">
            <a:spAutoFit/>
          </a:bodyPr>
          <a:lstStyle/>
          <a:p>
            <a:pPr marL="0" marR="0" algn="just">
              <a:lnSpc>
                <a:spcPct val="150000"/>
              </a:lnSpc>
              <a:spcBef>
                <a:spcPts val="0"/>
              </a:spcBef>
              <a:spcAft>
                <a:spcPts val="0"/>
              </a:spcAft>
            </a:pPr>
            <a:r>
              <a:rPr lang="en-US" sz="1200" b="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Figure 8.</a:t>
            </a:r>
            <a:r>
              <a:rPr lang="en-US" sz="1200"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 Please provide the sentence you would like me to rephrase for better language quality and clarity. I am unable to generate a response without a specific sentence to work with.</a:t>
            </a:r>
            <a:endParaRPr lang="en-US" sz="1600" dirty="0">
              <a:effectLst/>
              <a:latin typeface="Cambria" panose="02040503050406030204" pitchFamily="18" charset="0"/>
              <a:ea typeface="Cambria" panose="02040503050406030204" pitchFamily="18" charset="0"/>
              <a:cs typeface="Cambria" panose="02040503050406030204" pitchFamily="18" charset="0"/>
            </a:endParaRPr>
          </a:p>
        </p:txBody>
      </p:sp>
    </p:spTree>
    <p:extLst>
      <p:ext uri="{BB962C8B-B14F-4D97-AF65-F5344CB8AC3E}">
        <p14:creationId xmlns:p14="http://schemas.microsoft.com/office/powerpoint/2010/main" val="3982699101"/>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E086E-061E-630C-AB0F-00A7F3684C1F}"/>
              </a:ext>
            </a:extLst>
          </p:cNvPr>
          <p:cNvSpPr>
            <a:spLocks noGrp="1"/>
          </p:cNvSpPr>
          <p:nvPr>
            <p:ph type="title"/>
          </p:nvPr>
        </p:nvSpPr>
        <p:spPr/>
        <p:txBody>
          <a:bodyPr/>
          <a:lstStyle/>
          <a:p>
            <a:pPr algn="ctr"/>
            <a:r>
              <a:rPr lang="en-US" sz="4000" b="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SUMMARY OF FINDINGS</a:t>
            </a:r>
            <a:br>
              <a:rPr lang="en-US" sz="1800" dirty="0">
                <a:effectLst/>
                <a:latin typeface="Cambria" panose="02040503050406030204" pitchFamily="18" charset="0"/>
                <a:ea typeface="Cambria" panose="02040503050406030204" pitchFamily="18" charset="0"/>
                <a:cs typeface="Cambria" panose="02040503050406030204" pitchFamily="18" charset="0"/>
              </a:rPr>
            </a:br>
            <a:endParaRPr lang="en-US" dirty="0"/>
          </a:p>
        </p:txBody>
      </p:sp>
      <p:sp>
        <p:nvSpPr>
          <p:cNvPr id="3" name="Content Placeholder 2">
            <a:extLst>
              <a:ext uri="{FF2B5EF4-FFF2-40B4-BE49-F238E27FC236}">
                <a16:creationId xmlns:a16="http://schemas.microsoft.com/office/drawing/2014/main" id="{91682AA1-2480-0A27-3367-D8F0AB33FD45}"/>
              </a:ext>
            </a:extLst>
          </p:cNvPr>
          <p:cNvSpPr>
            <a:spLocks noGrp="1"/>
          </p:cNvSpPr>
          <p:nvPr>
            <p:ph idx="1"/>
          </p:nvPr>
        </p:nvSpPr>
        <p:spPr/>
        <p:txBody>
          <a:bodyPr>
            <a:normAutofit lnSpcReduction="10000"/>
          </a:bodyPr>
          <a:lstStyle/>
          <a:p>
            <a:pPr algn="just"/>
            <a:r>
              <a:rPr lang="en-US" sz="1800" dirty="0">
                <a:effectLst/>
                <a:latin typeface="Times New Roman" panose="02020603050405020304" pitchFamily="18" charset="0"/>
                <a:ea typeface="Times New Roman" panose="02020603050405020304" pitchFamily="18" charset="0"/>
              </a:rPr>
              <a:t>We summarize our findings from a survey conducted on UAV-based crop disease estimation, highlighting the following aspects: (a) strengths and current research focus, (b) emerging trends in research and technology, and (c) challenges and potential solutions</a:t>
            </a:r>
          </a:p>
          <a:p>
            <a:pPr algn="just"/>
            <a:r>
              <a:rPr lang="en-US" sz="1800" dirty="0">
                <a:effectLst/>
                <a:latin typeface="Times New Roman" panose="02020603050405020304" pitchFamily="18" charset="0"/>
                <a:ea typeface="Times New Roman" panose="02020603050405020304" pitchFamily="18" charset="0"/>
              </a:rPr>
              <a:t>Compared to diseases brought on by bacteria, viruses, and pests, our meta-analysis showed that fungal diseases have been researched the most using UAV-based remote sensing</a:t>
            </a:r>
            <a:endParaRPr lang="en-US" sz="1800" dirty="0">
              <a:latin typeface="Times New Roman" panose="02020603050405020304" pitchFamily="18" charset="0"/>
              <a:ea typeface="Times New Roman" panose="02020603050405020304" pitchFamily="18" charset="0"/>
            </a:endParaRPr>
          </a:p>
          <a:p>
            <a:pPr algn="just"/>
            <a:r>
              <a:rPr lang="en-US" sz="1800" dirty="0">
                <a:effectLst/>
                <a:latin typeface="Times New Roman" panose="02020603050405020304" pitchFamily="18" charset="0"/>
                <a:ea typeface="Times New Roman" panose="02020603050405020304" pitchFamily="18" charset="0"/>
              </a:rPr>
              <a:t>Factors such as flight altitude, payloads, and sensors affect the effectiveness of UAV sensing systems for crop disease estimation. To address this, it is necessary to develop cost-effective, high-payload sensing technologies for small UAVs, which are limited in their payload capacity</a:t>
            </a:r>
          </a:p>
          <a:p>
            <a:pPr algn="just"/>
            <a:r>
              <a:rPr lang="en-US" sz="1800" dirty="0">
                <a:effectLst/>
                <a:latin typeface="Times New Roman" panose="02020603050405020304" pitchFamily="18" charset="0"/>
                <a:ea typeface="Times New Roman" panose="02020603050405020304" pitchFamily="18" charset="0"/>
              </a:rPr>
              <a:t>A significant challenge in the field is the lack of labeled data, as labeling requires expensive expert involvement. Future research should focus on unsupervised and semi-supervised techniques to mitigate this issue</a:t>
            </a:r>
            <a:endParaRPr lang="en-US" sz="1800" dirty="0">
              <a:latin typeface="Times New Roman" panose="02020603050405020304" pitchFamily="18" charset="0"/>
              <a:ea typeface="Times New Roman" panose="02020603050405020304" pitchFamily="18" charset="0"/>
            </a:endParaRPr>
          </a:p>
          <a:p>
            <a:pPr algn="just"/>
            <a:r>
              <a:rPr lang="en-US" sz="1800" dirty="0">
                <a:effectLst/>
                <a:latin typeface="Times New Roman" panose="02020603050405020304" pitchFamily="18" charset="0"/>
                <a:ea typeface="Times New Roman" panose="02020603050405020304" pitchFamily="18" charset="0"/>
              </a:rPr>
              <a:t>To compare performance, a benchmark dataset for various agricultural diseases must be created. To overcome the high computational resource needs, lightweight deep learning models appropriate for edge computing platforms, like IoT, should be developed.</a:t>
            </a:r>
            <a:endParaRPr lang="en-US" dirty="0"/>
          </a:p>
        </p:txBody>
      </p:sp>
    </p:spTree>
    <p:extLst>
      <p:ext uri="{BB962C8B-B14F-4D97-AF65-F5344CB8AC3E}">
        <p14:creationId xmlns:p14="http://schemas.microsoft.com/office/powerpoint/2010/main" val="1310984936"/>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AE0C8-45B0-1C3A-9DFD-D9AA591B6EBC}"/>
              </a:ext>
            </a:extLst>
          </p:cNvPr>
          <p:cNvSpPr>
            <a:spLocks noGrp="1"/>
          </p:cNvSpPr>
          <p:nvPr>
            <p:ph type="title"/>
          </p:nvPr>
        </p:nvSpPr>
        <p:spPr/>
        <p:txBody>
          <a:bodyPr>
            <a:normAutofit/>
          </a:bodyPr>
          <a:lstStyle/>
          <a:p>
            <a:pPr algn="ctr"/>
            <a:r>
              <a:rPr lang="en-US" sz="4000" b="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CONCLUSIONS</a:t>
            </a:r>
            <a:br>
              <a:rPr lang="en-US" sz="4000" dirty="0">
                <a:effectLst/>
                <a:latin typeface="Cambria" panose="02040503050406030204" pitchFamily="18" charset="0"/>
                <a:ea typeface="Cambria" panose="02040503050406030204" pitchFamily="18" charset="0"/>
                <a:cs typeface="Cambria" panose="02040503050406030204" pitchFamily="18" charset="0"/>
              </a:rPr>
            </a:br>
            <a:endParaRPr lang="en-US" sz="4000" dirty="0"/>
          </a:p>
        </p:txBody>
      </p:sp>
      <p:sp>
        <p:nvSpPr>
          <p:cNvPr id="3" name="Content Placeholder 2">
            <a:extLst>
              <a:ext uri="{FF2B5EF4-FFF2-40B4-BE49-F238E27FC236}">
                <a16:creationId xmlns:a16="http://schemas.microsoft.com/office/drawing/2014/main" id="{BE65E37E-D180-9F56-1E8D-C0097723CE3E}"/>
              </a:ext>
            </a:extLst>
          </p:cNvPr>
          <p:cNvSpPr>
            <a:spLocks noGrp="1"/>
          </p:cNvSpPr>
          <p:nvPr>
            <p:ph idx="1"/>
          </p:nvPr>
        </p:nvSpPr>
        <p:spPr/>
        <p:txBody>
          <a:bodyPr>
            <a:normAutofit fontScale="85000" lnSpcReduction="20000"/>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The overflow of data acquired by various imaging sensors and UAVs has driven data-driven approaches, like deep learning (DL) and conventional machine learning (ML), to outperform traditional statistical strategies in crop disease estimation</a:t>
            </a:r>
          </a:p>
          <a:p>
            <a:pPr algn="just">
              <a:lnSpc>
                <a:spcPct val="150000"/>
              </a:lnSpc>
            </a:pPr>
            <a:r>
              <a:rPr lang="en-US" sz="1800" dirty="0">
                <a:effectLst/>
                <a:latin typeface="Times New Roman" panose="02020603050405020304" pitchFamily="18" charset="0"/>
                <a:ea typeface="Times New Roman" panose="02020603050405020304" pitchFamily="18" charset="0"/>
              </a:rPr>
              <a:t>Support vector machine (SVM), random forest (RF), multilayer perceptron (MLP), and gradient boosting machine (GBM) are the most often used classical ML models for agricultural disease assessment using UAVs</a:t>
            </a:r>
          </a:p>
          <a:p>
            <a:pPr algn="just">
              <a:lnSpc>
                <a:spcPct val="150000"/>
              </a:lnSpc>
            </a:pPr>
            <a:r>
              <a:rPr lang="en-US" sz="1800" dirty="0">
                <a:effectLst/>
                <a:latin typeface="Times New Roman" panose="02020603050405020304" pitchFamily="18" charset="0"/>
                <a:ea typeface="Times New Roman" panose="02020603050405020304" pitchFamily="18" charset="0"/>
                <a:cs typeface="Cambria" panose="02040503050406030204" pitchFamily="18" charset="0"/>
              </a:rPr>
              <a:t>The visual geometry group (VGG) is the most widely used model in deep learning (DL), closely followed by </a:t>
            </a:r>
            <a:r>
              <a:rPr lang="en-US" sz="1800" dirty="0" err="1">
                <a:effectLst/>
                <a:latin typeface="Times New Roman" panose="02020603050405020304" pitchFamily="18" charset="0"/>
                <a:ea typeface="Times New Roman" panose="02020603050405020304" pitchFamily="18" charset="0"/>
                <a:cs typeface="Cambria" panose="02040503050406030204" pitchFamily="18" charset="0"/>
              </a:rPr>
              <a:t>ResNet</a:t>
            </a:r>
            <a:r>
              <a:rPr lang="en-US" sz="1800" dirty="0">
                <a:effectLst/>
                <a:latin typeface="Times New Roman" panose="02020603050405020304" pitchFamily="18" charset="0"/>
                <a:ea typeface="Times New Roman" panose="02020603050405020304" pitchFamily="18" charset="0"/>
                <a:cs typeface="Cambria" panose="02040503050406030204" pitchFamily="18" charset="0"/>
              </a:rPr>
              <a:t>, CNN, and Inception.</a:t>
            </a:r>
            <a:endParaRPr lang="en-US" sz="1800" dirty="0">
              <a:effectLst/>
              <a:latin typeface="Cambria" panose="02040503050406030204" pitchFamily="18" charset="0"/>
              <a:ea typeface="Cambria" panose="02040503050406030204" pitchFamily="18" charset="0"/>
              <a:cs typeface="Cambria" panose="020405030504060302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The goals of various UAV platforms, sensors, and data processing methods for remote agricultural disease monitoring are made clear by this comprehensive evaluation.</a:t>
            </a:r>
          </a:p>
          <a:p>
            <a:pPr algn="just">
              <a:lnSpc>
                <a:spcPct val="150000"/>
              </a:lnSpc>
            </a:pPr>
            <a:r>
              <a:rPr lang="en-US" sz="1800" dirty="0">
                <a:effectLst/>
                <a:latin typeface="Times New Roman" panose="02020603050405020304" pitchFamily="18" charset="0"/>
                <a:ea typeface="Times New Roman" panose="02020603050405020304" pitchFamily="18" charset="0"/>
              </a:rPr>
              <a:t>Another intriguing path is to develop deep learning models that are small and suitable for edge computing platforms such as the Internet of Things. Every author contributed to the ideation, writing, method, data curation, and visualization of the paper</a:t>
            </a:r>
            <a:endParaRPr lang="en-US" sz="1800" dirty="0">
              <a:latin typeface="Times New Roman" panose="02020603050405020304" pitchFamily="18" charset="0"/>
            </a:endParaRPr>
          </a:p>
          <a:p>
            <a:endParaRPr lang="en-US" dirty="0"/>
          </a:p>
        </p:txBody>
      </p:sp>
    </p:spTree>
    <p:extLst>
      <p:ext uri="{BB962C8B-B14F-4D97-AF65-F5344CB8AC3E}">
        <p14:creationId xmlns:p14="http://schemas.microsoft.com/office/powerpoint/2010/main" val="3989401639"/>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9DB64-9136-3149-5192-F96D58BC409A}"/>
              </a:ext>
            </a:extLst>
          </p:cNvPr>
          <p:cNvSpPr>
            <a:spLocks noGrp="1"/>
          </p:cNvSpPr>
          <p:nvPr>
            <p:ph type="title"/>
          </p:nvPr>
        </p:nvSpPr>
        <p:spPr/>
        <p:txBody>
          <a:bodyPr>
            <a:normAutofit/>
          </a:bodyPr>
          <a:lstStyle/>
          <a:p>
            <a:pPr algn="ctr"/>
            <a:r>
              <a:rPr lang="en-US" sz="4000" b="1" dirty="0">
                <a:solidFill>
                  <a:srgbClr val="000000"/>
                </a:solidFill>
                <a:effectLst/>
                <a:latin typeface="Times New Roman" panose="02020603050405020304" pitchFamily="18" charset="0"/>
                <a:ea typeface="Times New Roman" panose="02020603050405020304" pitchFamily="18" charset="0"/>
                <a:cs typeface="Cambria" panose="02040503050406030204" pitchFamily="18" charset="0"/>
              </a:rPr>
              <a:t>REFERENCES</a:t>
            </a:r>
            <a:br>
              <a:rPr lang="en-US" sz="4000" dirty="0">
                <a:effectLst/>
                <a:latin typeface="Cambria" panose="02040503050406030204" pitchFamily="18" charset="0"/>
                <a:ea typeface="Cambria" panose="02040503050406030204" pitchFamily="18" charset="0"/>
                <a:cs typeface="Cambria" panose="02040503050406030204" pitchFamily="18" charset="0"/>
              </a:rPr>
            </a:br>
            <a:endParaRPr lang="en-US" sz="4000" dirty="0"/>
          </a:p>
        </p:txBody>
      </p:sp>
      <p:sp>
        <p:nvSpPr>
          <p:cNvPr id="3" name="Content Placeholder 2">
            <a:extLst>
              <a:ext uri="{FF2B5EF4-FFF2-40B4-BE49-F238E27FC236}">
                <a16:creationId xmlns:a16="http://schemas.microsoft.com/office/drawing/2014/main" id="{18AE942F-5C33-C958-F0FA-DF8C0AC46EB0}"/>
              </a:ext>
            </a:extLst>
          </p:cNvPr>
          <p:cNvSpPr>
            <a:spLocks noGrp="1"/>
          </p:cNvSpPr>
          <p:nvPr>
            <p:ph idx="1"/>
          </p:nvPr>
        </p:nvSpPr>
        <p:spPr>
          <a:xfrm>
            <a:off x="837159" y="2290473"/>
            <a:ext cx="10515600" cy="3713018"/>
          </a:xfrm>
        </p:spPr>
        <p:txBody>
          <a:bodyPr>
            <a:normAutofit/>
          </a:bodyPr>
          <a:lstStyle/>
          <a:p>
            <a:pPr marL="342900" marR="0" lvl="0" indent="-342900" algn="just">
              <a:spcBef>
                <a:spcPts val="30"/>
              </a:spcBef>
              <a:spcAft>
                <a:spcPts val="1200"/>
              </a:spcAft>
              <a:buClr>
                <a:srgbClr val="000000"/>
              </a:buClr>
              <a:buSzPts val="900"/>
              <a:buFont typeface="+mj-lt"/>
              <a:buAutoNum type="arabicPeriod"/>
              <a:tabLst>
                <a:tab pos="345440" algn="l"/>
                <a:tab pos="346075" algn="l"/>
              </a:tabLst>
            </a:pP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Suzuki, N.; Rivero, R.M.; </a:t>
            </a:r>
            <a:r>
              <a:rPr lang="en-US" sz="1500" dirty="0" err="1">
                <a:effectLst/>
                <a:latin typeface="Times New Roman" panose="02020603050405020304" pitchFamily="18" charset="0"/>
                <a:ea typeface="Book Antiqua" panose="02040602050305030304" pitchFamily="18" charset="0"/>
                <a:cs typeface="Times New Roman" panose="02020603050405020304" pitchFamily="18" charset="0"/>
              </a:rPr>
              <a:t>Shulaev</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V.; </a:t>
            </a:r>
            <a:r>
              <a:rPr lang="en-US" sz="1500" dirty="0" err="1">
                <a:effectLst/>
                <a:latin typeface="Times New Roman" panose="02020603050405020304" pitchFamily="18" charset="0"/>
                <a:ea typeface="Book Antiqua" panose="02040602050305030304" pitchFamily="18" charset="0"/>
                <a:cs typeface="Times New Roman" panose="02020603050405020304" pitchFamily="18" charset="0"/>
              </a:rPr>
              <a:t>Blumwald</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E.; </a:t>
            </a:r>
            <a:r>
              <a:rPr lang="en-US" sz="1500" dirty="0" err="1">
                <a:effectLst/>
                <a:latin typeface="Times New Roman" panose="02020603050405020304" pitchFamily="18" charset="0"/>
                <a:ea typeface="Book Antiqua" panose="02040602050305030304" pitchFamily="18" charset="0"/>
                <a:cs typeface="Times New Roman" panose="02020603050405020304" pitchFamily="18" charset="0"/>
              </a:rPr>
              <a:t>Mittler</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R. Abiotic and biotic stress combinations. </a:t>
            </a:r>
            <a:r>
              <a:rPr lang="en-US" sz="1500" i="1" dirty="0">
                <a:effectLst/>
                <a:latin typeface="Times New Roman" panose="02020603050405020304" pitchFamily="18" charset="0"/>
                <a:ea typeface="Book Antiqua" panose="02040602050305030304" pitchFamily="18" charset="0"/>
                <a:cs typeface="Times New Roman" panose="02020603050405020304" pitchFamily="18" charset="0"/>
              </a:rPr>
              <a:t>New Phytol. </a:t>
            </a:r>
            <a:r>
              <a:rPr lang="en-US" sz="1500" b="1" dirty="0">
                <a:effectLst/>
                <a:latin typeface="Times New Roman" panose="02020603050405020304" pitchFamily="18" charset="0"/>
                <a:ea typeface="Book Antiqua" panose="02040602050305030304" pitchFamily="18" charset="0"/>
                <a:cs typeface="Times New Roman" panose="02020603050405020304" pitchFamily="18" charset="0"/>
              </a:rPr>
              <a:t>2014</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a:t>
            </a:r>
            <a:r>
              <a:rPr lang="en-US" sz="1500" i="1" dirty="0">
                <a:effectLst/>
                <a:latin typeface="Times New Roman" panose="02020603050405020304" pitchFamily="18" charset="0"/>
                <a:ea typeface="Book Antiqua" panose="02040602050305030304" pitchFamily="18" charset="0"/>
                <a:cs typeface="Times New Roman" panose="02020603050405020304" pitchFamily="18" charset="0"/>
              </a:rPr>
              <a:t>203</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32–43. [</a:t>
            </a:r>
            <a:r>
              <a:rPr lang="en-US" sz="1500" dirty="0" err="1">
                <a:effectLst/>
                <a:latin typeface="Times New Roman" panose="02020603050405020304" pitchFamily="18" charset="0"/>
                <a:ea typeface="Book Antiqua" panose="02040602050305030304" pitchFamily="18" charset="0"/>
                <a:cs typeface="Times New Roman" panose="02020603050405020304" pitchFamily="18" charset="0"/>
              </a:rPr>
              <a:t>CrossRef</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[PubMed]</a:t>
            </a:r>
          </a:p>
          <a:p>
            <a:pPr marL="342900" marR="73025" lvl="0" indent="-342900" algn="just">
              <a:lnSpc>
                <a:spcPct val="102000"/>
              </a:lnSpc>
              <a:spcBef>
                <a:spcPts val="35"/>
              </a:spcBef>
              <a:spcAft>
                <a:spcPts val="1200"/>
              </a:spcAft>
              <a:buClr>
                <a:srgbClr val="000000"/>
              </a:buClr>
              <a:buSzPts val="900"/>
              <a:buFont typeface="+mj-lt"/>
              <a:buAutoNum type="arabicPeriod"/>
              <a:tabLst>
                <a:tab pos="346075" algn="l"/>
              </a:tabLst>
            </a:pPr>
            <a:r>
              <a:rPr lang="en-US" sz="1500" dirty="0" err="1">
                <a:effectLst/>
                <a:latin typeface="Times New Roman" panose="02020603050405020304" pitchFamily="18" charset="0"/>
                <a:ea typeface="Book Antiqua" panose="02040602050305030304" pitchFamily="18" charset="0"/>
                <a:cs typeface="Times New Roman" panose="02020603050405020304" pitchFamily="18" charset="0"/>
              </a:rPr>
              <a:t>Khakimov</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A.; </a:t>
            </a:r>
            <a:r>
              <a:rPr lang="en-US" sz="1500" dirty="0" err="1">
                <a:effectLst/>
                <a:latin typeface="Times New Roman" panose="02020603050405020304" pitchFamily="18" charset="0"/>
                <a:ea typeface="Book Antiqua" panose="02040602050305030304" pitchFamily="18" charset="0"/>
                <a:cs typeface="Times New Roman" panose="02020603050405020304" pitchFamily="18" charset="0"/>
              </a:rPr>
              <a:t>Salakhutdinov</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I.; </a:t>
            </a:r>
            <a:r>
              <a:rPr lang="en-US" sz="1500" dirty="0" err="1">
                <a:effectLst/>
                <a:latin typeface="Times New Roman" panose="02020603050405020304" pitchFamily="18" charset="0"/>
                <a:ea typeface="Book Antiqua" panose="02040602050305030304" pitchFamily="18" charset="0"/>
                <a:cs typeface="Times New Roman" panose="02020603050405020304" pitchFamily="18" charset="0"/>
              </a:rPr>
              <a:t>Omolikov</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A.; </a:t>
            </a:r>
            <a:r>
              <a:rPr lang="en-US" sz="1500" dirty="0" err="1">
                <a:effectLst/>
                <a:latin typeface="Times New Roman" panose="02020603050405020304" pitchFamily="18" charset="0"/>
                <a:ea typeface="Book Antiqua" panose="02040602050305030304" pitchFamily="18" charset="0"/>
                <a:cs typeface="Times New Roman" panose="02020603050405020304" pitchFamily="18" charset="0"/>
              </a:rPr>
              <a:t>Utaganov</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S. Traditional and current-prospective methods of agricultural plant diseases detection: A review. In </a:t>
            </a:r>
            <a:r>
              <a:rPr lang="en-US" sz="1500" i="1" dirty="0">
                <a:effectLst/>
                <a:latin typeface="Times New Roman" panose="02020603050405020304" pitchFamily="18" charset="0"/>
                <a:ea typeface="Book Antiqua" panose="02040602050305030304" pitchFamily="18" charset="0"/>
                <a:cs typeface="Times New Roman" panose="02020603050405020304" pitchFamily="18" charset="0"/>
              </a:rPr>
              <a:t>Proceedings of the IOP Conference Series: Earth and Environmental Science</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IOP Publishing: Bristol, UK, 2022; Volume 951, p. 012002.</a:t>
            </a:r>
          </a:p>
          <a:p>
            <a:pPr marL="342900" marR="73025" lvl="0" indent="-342900" algn="just">
              <a:lnSpc>
                <a:spcPct val="102000"/>
              </a:lnSpc>
              <a:spcBef>
                <a:spcPts val="0"/>
              </a:spcBef>
              <a:spcAft>
                <a:spcPts val="1200"/>
              </a:spcAft>
              <a:buClr>
                <a:srgbClr val="000000"/>
              </a:buClr>
              <a:buSzPts val="900"/>
              <a:buFont typeface="+mj-lt"/>
              <a:buAutoNum type="arabicPeriod"/>
              <a:tabLst>
                <a:tab pos="346075" algn="l"/>
              </a:tabLst>
            </a:pPr>
            <a:r>
              <a:rPr lang="en-US" sz="1500" dirty="0" err="1">
                <a:effectLst/>
                <a:latin typeface="Times New Roman" panose="02020603050405020304" pitchFamily="18" charset="0"/>
                <a:ea typeface="Book Antiqua" panose="02040602050305030304" pitchFamily="18" charset="0"/>
                <a:cs typeface="Times New Roman" panose="02020603050405020304" pitchFamily="18" charset="0"/>
              </a:rPr>
              <a:t>Kalischuk</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M.; </a:t>
            </a:r>
            <a:r>
              <a:rPr lang="en-US" sz="1500" dirty="0" err="1">
                <a:effectLst/>
                <a:latin typeface="Times New Roman" panose="02020603050405020304" pitchFamily="18" charset="0"/>
                <a:ea typeface="Book Antiqua" panose="02040602050305030304" pitchFamily="18" charset="0"/>
                <a:cs typeface="Times New Roman" panose="02020603050405020304" pitchFamily="18" charset="0"/>
              </a:rPr>
              <a:t>Paret</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M.L.; Freeman, J.H.; Raj, D.; Da Silva, S.; Eubanks, S.; Wiggins, D.; </a:t>
            </a:r>
            <a:r>
              <a:rPr lang="en-US" sz="1500" dirty="0" err="1">
                <a:effectLst/>
                <a:latin typeface="Times New Roman" panose="02020603050405020304" pitchFamily="18" charset="0"/>
                <a:ea typeface="Book Antiqua" panose="02040602050305030304" pitchFamily="18" charset="0"/>
                <a:cs typeface="Times New Roman" panose="02020603050405020304" pitchFamily="18" charset="0"/>
              </a:rPr>
              <a:t>Lollar</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M.; </a:t>
            </a:r>
            <a:r>
              <a:rPr lang="en-US" sz="1500" dirty="0" err="1">
                <a:effectLst/>
                <a:latin typeface="Times New Roman" panose="02020603050405020304" pitchFamily="18" charset="0"/>
                <a:ea typeface="Book Antiqua" panose="02040602050305030304" pitchFamily="18" charset="0"/>
                <a:cs typeface="Times New Roman" panose="02020603050405020304" pitchFamily="18" charset="0"/>
              </a:rPr>
              <a:t>Marois</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J.J.; Mellinger, H.C.; et al. An improved crop scouting technique incorporating unmanned aerial vehicle–assisted multispectral crop imaging into conventional scouting practice for gummy stem blight in watermelon. </a:t>
            </a:r>
            <a:r>
              <a:rPr lang="en-US" sz="1500" i="1" dirty="0">
                <a:effectLst/>
                <a:latin typeface="Times New Roman" panose="02020603050405020304" pitchFamily="18" charset="0"/>
                <a:ea typeface="Book Antiqua" panose="02040602050305030304" pitchFamily="18" charset="0"/>
                <a:cs typeface="Times New Roman" panose="02020603050405020304" pitchFamily="18" charset="0"/>
              </a:rPr>
              <a:t>Plant Dis. </a:t>
            </a:r>
            <a:r>
              <a:rPr lang="en-US" sz="1500" b="1" dirty="0">
                <a:effectLst/>
                <a:latin typeface="Times New Roman" panose="02020603050405020304" pitchFamily="18" charset="0"/>
                <a:ea typeface="Book Antiqua" panose="02040602050305030304" pitchFamily="18" charset="0"/>
                <a:cs typeface="Times New Roman" panose="02020603050405020304" pitchFamily="18" charset="0"/>
              </a:rPr>
              <a:t>2019</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a:t>
            </a:r>
            <a:r>
              <a:rPr lang="en-US" sz="1500" i="1" dirty="0">
                <a:effectLst/>
                <a:latin typeface="Times New Roman" panose="02020603050405020304" pitchFamily="18" charset="0"/>
                <a:ea typeface="Book Antiqua" panose="02040602050305030304" pitchFamily="18" charset="0"/>
                <a:cs typeface="Times New Roman" panose="02020603050405020304" pitchFamily="18" charset="0"/>
              </a:rPr>
              <a:t>103</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1642–1650. [</a:t>
            </a:r>
            <a:r>
              <a:rPr lang="en-US" sz="1500" dirty="0" err="1">
                <a:effectLst/>
                <a:latin typeface="Times New Roman" panose="02020603050405020304" pitchFamily="18" charset="0"/>
                <a:ea typeface="Book Antiqua" panose="02040602050305030304" pitchFamily="18" charset="0"/>
                <a:cs typeface="Times New Roman" panose="02020603050405020304" pitchFamily="18" charset="0"/>
              </a:rPr>
              <a:t>CrossRef</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[PubMed]</a:t>
            </a:r>
          </a:p>
          <a:p>
            <a:pPr marL="342900" marR="87630" lvl="0" indent="-342900" algn="just">
              <a:lnSpc>
                <a:spcPct val="102000"/>
              </a:lnSpc>
              <a:spcBef>
                <a:spcPts val="0"/>
              </a:spcBef>
              <a:spcAft>
                <a:spcPts val="1200"/>
              </a:spcAft>
              <a:buClr>
                <a:srgbClr val="000000"/>
              </a:buClr>
              <a:buSzPts val="900"/>
              <a:buFont typeface="+mj-lt"/>
              <a:buAutoNum type="arabicPeriod"/>
              <a:tabLst>
                <a:tab pos="346075" algn="l"/>
              </a:tabLst>
            </a:pP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Wang, Y.M.; Ostendorf, B.; Gautam, D.; </a:t>
            </a:r>
            <a:r>
              <a:rPr lang="en-US" sz="1500" dirty="0" err="1">
                <a:effectLst/>
                <a:latin typeface="Times New Roman" panose="02020603050405020304" pitchFamily="18" charset="0"/>
                <a:ea typeface="Book Antiqua" panose="02040602050305030304" pitchFamily="18" charset="0"/>
                <a:cs typeface="Times New Roman" panose="02020603050405020304" pitchFamily="18" charset="0"/>
              </a:rPr>
              <a:t>Habili</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N.; </a:t>
            </a:r>
            <a:r>
              <a:rPr lang="en-US" sz="1500" dirty="0" err="1">
                <a:effectLst/>
                <a:latin typeface="Times New Roman" panose="02020603050405020304" pitchFamily="18" charset="0"/>
                <a:ea typeface="Book Antiqua" panose="02040602050305030304" pitchFamily="18" charset="0"/>
                <a:cs typeface="Times New Roman" panose="02020603050405020304" pitchFamily="18" charset="0"/>
              </a:rPr>
              <a:t>Pagay</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V. Plant Viral Disease Detection: From Molecular Diagnosis to Optical Sensing Technology—A Multidisciplinary Review. </a:t>
            </a:r>
            <a:r>
              <a:rPr lang="en-US" sz="1500" i="1" dirty="0">
                <a:effectLst/>
                <a:latin typeface="Times New Roman" panose="02020603050405020304" pitchFamily="18" charset="0"/>
                <a:ea typeface="Book Antiqua" panose="02040602050305030304" pitchFamily="18" charset="0"/>
                <a:cs typeface="Times New Roman" panose="02020603050405020304" pitchFamily="18" charset="0"/>
              </a:rPr>
              <a:t>Remote Sens. </a:t>
            </a:r>
            <a:r>
              <a:rPr lang="en-US" sz="1500" b="1" dirty="0">
                <a:effectLst/>
                <a:latin typeface="Times New Roman" panose="02020603050405020304" pitchFamily="18" charset="0"/>
                <a:ea typeface="Book Antiqua" panose="02040602050305030304" pitchFamily="18" charset="0"/>
                <a:cs typeface="Times New Roman" panose="02020603050405020304" pitchFamily="18" charset="0"/>
              </a:rPr>
              <a:t>2022</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a:t>
            </a:r>
            <a:r>
              <a:rPr lang="en-US" sz="1500" i="1" dirty="0">
                <a:effectLst/>
                <a:latin typeface="Times New Roman" panose="02020603050405020304" pitchFamily="18" charset="0"/>
                <a:ea typeface="Book Antiqua" panose="02040602050305030304" pitchFamily="18" charset="0"/>
                <a:cs typeface="Times New Roman" panose="02020603050405020304" pitchFamily="18" charset="0"/>
              </a:rPr>
              <a:t>14</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1542. [</a:t>
            </a:r>
            <a:r>
              <a:rPr lang="en-US" sz="1500" dirty="0" err="1">
                <a:effectLst/>
                <a:latin typeface="Times New Roman" panose="02020603050405020304" pitchFamily="18" charset="0"/>
                <a:ea typeface="Book Antiqua" panose="02040602050305030304" pitchFamily="18" charset="0"/>
                <a:cs typeface="Times New Roman" panose="02020603050405020304" pitchFamily="18" charset="0"/>
              </a:rPr>
              <a:t>CrossRef</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a:t>
            </a:r>
          </a:p>
          <a:p>
            <a:pPr marL="342900" marR="67310" lvl="0" indent="-342900" algn="just">
              <a:lnSpc>
                <a:spcPct val="102000"/>
              </a:lnSpc>
              <a:spcBef>
                <a:spcPts val="0"/>
              </a:spcBef>
              <a:spcAft>
                <a:spcPts val="1200"/>
              </a:spcAft>
              <a:buClr>
                <a:srgbClr val="000000"/>
              </a:buClr>
              <a:buSzPts val="900"/>
              <a:buFont typeface="+mj-lt"/>
              <a:buAutoNum type="arabicPeriod"/>
              <a:tabLst>
                <a:tab pos="346075" algn="l"/>
              </a:tabLst>
            </a:pP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Singh, V.; Sharma, N.; Singh, S. A review of imaging techniques for plant disease detection. </a:t>
            </a:r>
            <a:r>
              <a:rPr lang="en-US" sz="1500" i="1" dirty="0" err="1">
                <a:effectLst/>
                <a:latin typeface="Times New Roman" panose="02020603050405020304" pitchFamily="18" charset="0"/>
                <a:ea typeface="Book Antiqua" panose="02040602050305030304" pitchFamily="18" charset="0"/>
                <a:cs typeface="Times New Roman" panose="02020603050405020304" pitchFamily="18" charset="0"/>
              </a:rPr>
              <a:t>Artif</a:t>
            </a:r>
            <a:r>
              <a:rPr lang="en-US" sz="1500" i="1" dirty="0">
                <a:effectLst/>
                <a:latin typeface="Times New Roman" panose="02020603050405020304" pitchFamily="18" charset="0"/>
                <a:ea typeface="Book Antiqua" panose="02040602050305030304" pitchFamily="18" charset="0"/>
                <a:cs typeface="Times New Roman" panose="02020603050405020304" pitchFamily="18" charset="0"/>
              </a:rPr>
              <a:t>. </a:t>
            </a:r>
            <a:r>
              <a:rPr lang="en-US" sz="1500" i="1" dirty="0" err="1">
                <a:effectLst/>
                <a:latin typeface="Times New Roman" panose="02020603050405020304" pitchFamily="18" charset="0"/>
                <a:ea typeface="Book Antiqua" panose="02040602050305030304" pitchFamily="18" charset="0"/>
                <a:cs typeface="Times New Roman" panose="02020603050405020304" pitchFamily="18" charset="0"/>
              </a:rPr>
              <a:t>Intell</a:t>
            </a:r>
            <a:r>
              <a:rPr lang="en-US" sz="1500" i="1" dirty="0">
                <a:effectLst/>
                <a:latin typeface="Times New Roman" panose="02020603050405020304" pitchFamily="18" charset="0"/>
                <a:ea typeface="Book Antiqua" panose="02040602050305030304" pitchFamily="18" charset="0"/>
                <a:cs typeface="Times New Roman" panose="02020603050405020304" pitchFamily="18" charset="0"/>
              </a:rPr>
              <a:t>. Agric. </a:t>
            </a:r>
            <a:r>
              <a:rPr lang="en-US" sz="1500" b="1" dirty="0">
                <a:effectLst/>
                <a:latin typeface="Times New Roman" panose="02020603050405020304" pitchFamily="18" charset="0"/>
                <a:ea typeface="Book Antiqua" panose="02040602050305030304" pitchFamily="18" charset="0"/>
                <a:cs typeface="Times New Roman" panose="02020603050405020304" pitchFamily="18" charset="0"/>
              </a:rPr>
              <a:t>2020</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a:t>
            </a:r>
            <a:r>
              <a:rPr lang="en-US" sz="1500" i="1" dirty="0">
                <a:effectLst/>
                <a:latin typeface="Times New Roman" panose="02020603050405020304" pitchFamily="18" charset="0"/>
                <a:ea typeface="Book Antiqua" panose="02040602050305030304" pitchFamily="18" charset="0"/>
                <a:cs typeface="Times New Roman" panose="02020603050405020304" pitchFamily="18" charset="0"/>
              </a:rPr>
              <a:t>4</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 229–242. [</a:t>
            </a:r>
            <a:r>
              <a:rPr lang="en-US" sz="1500" dirty="0" err="1">
                <a:effectLst/>
                <a:latin typeface="Times New Roman" panose="02020603050405020304" pitchFamily="18" charset="0"/>
                <a:ea typeface="Book Antiqua" panose="02040602050305030304" pitchFamily="18" charset="0"/>
                <a:cs typeface="Times New Roman" panose="02020603050405020304" pitchFamily="18" charset="0"/>
              </a:rPr>
              <a:t>CrossRef</a:t>
            </a:r>
            <a:r>
              <a:rPr lang="en-US" sz="1500" dirty="0">
                <a:effectLst/>
                <a:latin typeface="Times New Roman" panose="02020603050405020304" pitchFamily="18" charset="0"/>
                <a:ea typeface="Book Antiqua" panose="02040602050305030304" pitchFamily="18" charset="0"/>
                <a:cs typeface="Times New Roman" panose="02020603050405020304" pitchFamily="18" charset="0"/>
              </a:rPr>
              <a:t>]</a:t>
            </a:r>
          </a:p>
          <a:p>
            <a:endParaRPr lang="en-US" dirty="0"/>
          </a:p>
        </p:txBody>
      </p:sp>
    </p:spTree>
    <p:extLst>
      <p:ext uri="{BB962C8B-B14F-4D97-AF65-F5344CB8AC3E}">
        <p14:creationId xmlns:p14="http://schemas.microsoft.com/office/powerpoint/2010/main" val="361238006"/>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7D79A-0502-56AB-B436-B1B6F69B3DF1}"/>
              </a:ext>
            </a:extLst>
          </p:cNvPr>
          <p:cNvSpPr>
            <a:spLocks noGrp="1"/>
          </p:cNvSpPr>
          <p:nvPr>
            <p:ph type="title"/>
          </p:nvPr>
        </p:nvSpPr>
        <p:spPr>
          <a:xfrm>
            <a:off x="4287982" y="2884199"/>
            <a:ext cx="3539836" cy="1089602"/>
          </a:xfrm>
        </p:spPr>
        <p:txBody>
          <a:bodyPr>
            <a:normAutofit/>
          </a:bodyPr>
          <a:lstStyle/>
          <a:p>
            <a:r>
              <a:rPr lang="en-US" b="1" dirty="0">
                <a:latin typeface="Times New Roman" panose="02020603050405020304" pitchFamily="18" charset="0"/>
                <a:cs typeface="Times New Roman" panose="02020603050405020304" pitchFamily="18" charset="0"/>
              </a:rPr>
              <a:t>THANK YOU </a:t>
            </a:r>
          </a:p>
        </p:txBody>
      </p:sp>
      <p:sp>
        <p:nvSpPr>
          <p:cNvPr id="4" name="Rectangle 3">
            <a:extLst>
              <a:ext uri="{FF2B5EF4-FFF2-40B4-BE49-F238E27FC236}">
                <a16:creationId xmlns:a16="http://schemas.microsoft.com/office/drawing/2014/main" id="{F2168E2D-3D17-5C94-2051-488EA92C3042}"/>
              </a:ext>
            </a:extLst>
          </p:cNvPr>
          <p:cNvSpPr/>
          <p:nvPr/>
        </p:nvSpPr>
        <p:spPr>
          <a:xfrm>
            <a:off x="4287982" y="3412692"/>
            <a:ext cx="4599710" cy="123305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0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55109879"/>
      </p:ext>
    </p:extLst>
  </p:cSld>
  <p:clrMapOvr>
    <a:masterClrMapping/>
  </p:clrMapOvr>
  <p:transition spd="slow">
    <p:push dir="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F56617"/>
      </a:dk2>
      <a:lt2>
        <a:srgbClr val="DDDDDD"/>
      </a:lt2>
      <a:accent1>
        <a:srgbClr val="FFC000"/>
      </a:accent1>
      <a:accent2>
        <a:srgbClr val="BD582C"/>
      </a:accent2>
      <a:accent3>
        <a:srgbClr val="865640"/>
      </a:accent3>
      <a:accent4>
        <a:srgbClr val="9B8357"/>
      </a:accent4>
      <a:accent5>
        <a:srgbClr val="C2BC80"/>
      </a:accent5>
      <a:accent6>
        <a:srgbClr val="94A080"/>
      </a:accent6>
      <a:hlink>
        <a:srgbClr val="FF9933"/>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B7CF026C-957E-4F4E-893C-D02C23AB6317}"/>
    </a:ext>
  </a:extLst>
</a:theme>
</file>

<file path=docProps/app.xml><?xml version="1.0" encoding="utf-8"?>
<Properties xmlns="http://schemas.openxmlformats.org/officeDocument/2006/extended-properties" xmlns:vt="http://schemas.openxmlformats.org/officeDocument/2006/docPropsVTypes">
  <Template>Banded</Template>
  <TotalTime>76</TotalTime>
  <Words>1690</Words>
  <Application>Microsoft Office PowerPoint</Application>
  <PresentationFormat>Widescreen</PresentationFormat>
  <Paragraphs>56</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Cambria</vt:lpstr>
      <vt:lpstr>Corbel</vt:lpstr>
      <vt:lpstr>Times New Roman</vt:lpstr>
      <vt:lpstr>Wingdings</vt:lpstr>
      <vt:lpstr>Banded</vt:lpstr>
      <vt:lpstr>REMOTE SENSING USING UAVS FOR DETECTING CROP DISEASES: AN OF MACHINE LEARNING AND DEEP LEARNING APPROACH </vt:lpstr>
      <vt:lpstr>INTRODUCTION </vt:lpstr>
      <vt:lpstr>THE SURVEY'S METHODOLOGY</vt:lpstr>
      <vt:lpstr>BACKGROUND </vt:lpstr>
      <vt:lpstr> CLASSIFICATION OF CROP DISEASE ASSESSMENT USING UAV IMAGERY </vt:lpstr>
      <vt:lpstr>RESULTS AND DISCUSSION </vt:lpstr>
      <vt:lpstr>SUMMARY OF FINDINGS </vt:lpstr>
      <vt:lpstr>CONCLUSIONS </vt:lpstr>
      <vt:lpstr>REFERENCES </vt:lpstr>
      <vt:lpstr>THANK YOU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68</cp:revision>
  <dcterms:created xsi:type="dcterms:W3CDTF">2024-08-24T06:38:17Z</dcterms:created>
  <dcterms:modified xsi:type="dcterms:W3CDTF">2024-08-24T07:54:42Z</dcterms:modified>
</cp:coreProperties>
</file>