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ok kanade" userId="5079fdabe6edeb46" providerId="LiveId" clId="{467550A3-A3FF-4017-9968-8C4ECD0B9843}"/>
    <pc:docChg chg="custSel modSld">
      <pc:chgData name="ashok kanade" userId="5079fdabe6edeb46" providerId="LiveId" clId="{467550A3-A3FF-4017-9968-8C4ECD0B9843}" dt="2026-02-20T12:56:52.369" v="180" actId="1076"/>
      <pc:docMkLst>
        <pc:docMk/>
      </pc:docMkLst>
      <pc:sldChg chg="addSp modSp mod">
        <pc:chgData name="ashok kanade" userId="5079fdabe6edeb46" providerId="LiveId" clId="{467550A3-A3FF-4017-9968-8C4ECD0B9843}" dt="2026-02-20T12:53:05.862" v="158" actId="1076"/>
        <pc:sldMkLst>
          <pc:docMk/>
          <pc:sldMk cId="0" sldId="256"/>
        </pc:sldMkLst>
        <pc:spChg chg="mod">
          <ac:chgData name="ashok kanade" userId="5079fdabe6edeb46" providerId="LiveId" clId="{467550A3-A3FF-4017-9968-8C4ECD0B9843}" dt="2026-02-20T12:52:52.758" v="157" actId="207"/>
          <ac:spMkLst>
            <pc:docMk/>
            <pc:sldMk cId="0" sldId="256"/>
            <ac:spMk id="2" creationId="{00000000-0000-0000-0000-000000000000}"/>
          </ac:spMkLst>
        </pc:spChg>
        <pc:spChg chg="mod">
          <ac:chgData name="ashok kanade" userId="5079fdabe6edeb46" providerId="LiveId" clId="{467550A3-A3FF-4017-9968-8C4ECD0B9843}" dt="2026-02-20T12:52:15.452" v="155" actId="1076"/>
          <ac:spMkLst>
            <pc:docMk/>
            <pc:sldMk cId="0" sldId="256"/>
            <ac:spMk id="3" creationId="{00000000-0000-0000-0000-000000000000}"/>
          </ac:spMkLst>
        </pc:spChg>
        <pc:spChg chg="add mod">
          <ac:chgData name="ashok kanade" userId="5079fdabe6edeb46" providerId="LiveId" clId="{467550A3-A3FF-4017-9968-8C4ECD0B9843}" dt="2026-02-20T12:53:05.862" v="158" actId="1076"/>
          <ac:spMkLst>
            <pc:docMk/>
            <pc:sldMk cId="0" sldId="256"/>
            <ac:spMk id="4" creationId="{B35B5CAC-CF47-CA5C-DF9C-4A866A5F0732}"/>
          </ac:spMkLst>
        </pc:spChg>
      </pc:sldChg>
      <pc:sldChg chg="addSp modSp mod">
        <pc:chgData name="ashok kanade" userId="5079fdabe6edeb46" providerId="LiveId" clId="{467550A3-A3FF-4017-9968-8C4ECD0B9843}" dt="2026-02-20T12:55:24.678" v="177" actId="123"/>
        <pc:sldMkLst>
          <pc:docMk/>
          <pc:sldMk cId="0" sldId="259"/>
        </pc:sldMkLst>
        <pc:spChg chg="mod">
          <ac:chgData name="ashok kanade" userId="5079fdabe6edeb46" providerId="LiveId" clId="{467550A3-A3FF-4017-9968-8C4ECD0B9843}" dt="2026-02-20T12:55:07.284" v="172" actId="14100"/>
          <ac:spMkLst>
            <pc:docMk/>
            <pc:sldMk cId="0" sldId="259"/>
            <ac:spMk id="3" creationId="{00000000-0000-0000-0000-000000000000}"/>
          </ac:spMkLst>
        </pc:spChg>
        <pc:spChg chg="add mod">
          <ac:chgData name="ashok kanade" userId="5079fdabe6edeb46" providerId="LiveId" clId="{467550A3-A3FF-4017-9968-8C4ECD0B9843}" dt="2026-02-20T12:55:24.678" v="177" actId="123"/>
          <ac:spMkLst>
            <pc:docMk/>
            <pc:sldMk cId="0" sldId="259"/>
            <ac:spMk id="7" creationId="{005F8D62-ED6E-CADB-59AC-71694CA03C44}"/>
          </ac:spMkLst>
        </pc:spChg>
        <pc:picChg chg="add mod">
          <ac:chgData name="ashok kanade" userId="5079fdabe6edeb46" providerId="LiveId" clId="{467550A3-A3FF-4017-9968-8C4ECD0B9843}" dt="2026-02-20T12:55:09.351" v="173" actId="1076"/>
          <ac:picMkLst>
            <pc:docMk/>
            <pc:sldMk cId="0" sldId="259"/>
            <ac:picMk id="4" creationId="{43835E11-6195-390A-D404-75CDCB6FC09E}"/>
          </ac:picMkLst>
        </pc:picChg>
        <pc:picChg chg="add mod">
          <ac:chgData name="ashok kanade" userId="5079fdabe6edeb46" providerId="LiveId" clId="{467550A3-A3FF-4017-9968-8C4ECD0B9843}" dt="2026-02-20T12:55:12.369" v="174" actId="1076"/>
          <ac:picMkLst>
            <pc:docMk/>
            <pc:sldMk cId="0" sldId="259"/>
            <ac:picMk id="5" creationId="{4FC2D33E-76D2-3254-AB11-255FFE75EDBF}"/>
          </ac:picMkLst>
        </pc:picChg>
      </pc:sldChg>
      <pc:sldChg chg="addSp modSp mod">
        <pc:chgData name="ashok kanade" userId="5079fdabe6edeb46" providerId="LiveId" clId="{467550A3-A3FF-4017-9968-8C4ECD0B9843}" dt="2026-02-20T12:56:52.369" v="180" actId="1076"/>
        <pc:sldMkLst>
          <pc:docMk/>
          <pc:sldMk cId="0" sldId="263"/>
        </pc:sldMkLst>
        <pc:picChg chg="add mod">
          <ac:chgData name="ashok kanade" userId="5079fdabe6edeb46" providerId="LiveId" clId="{467550A3-A3FF-4017-9968-8C4ECD0B9843}" dt="2026-02-20T12:56:52.369" v="180" actId="1076"/>
          <ac:picMkLst>
            <pc:docMk/>
            <pc:sldMk cId="0" sldId="263"/>
            <ac:picMk id="5" creationId="{9358267A-0E2A-EFE8-DE60-DB9364A6B50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32561"/>
            <a:ext cx="7772400" cy="1470025"/>
          </a:xfrm>
        </p:spPr>
        <p:txBody>
          <a:bodyPr>
            <a:normAutofit fontScale="90000"/>
          </a:bodyPr>
          <a:lstStyle/>
          <a:p>
            <a:r>
              <a:rPr dirty="0">
                <a:solidFill>
                  <a:schemeClr val="tx2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</a:rPr>
              <a:t>Development and Evaluation of a Vision-Based System for Guava Fruit Sorting Using KNN Classifier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202936"/>
            <a:ext cx="6400800" cy="1752600"/>
          </a:xfrm>
        </p:spPr>
        <p:txBody>
          <a:bodyPr/>
          <a:lstStyle/>
          <a:p>
            <a:r>
              <a:rPr dirty="0"/>
              <a:t>Research Presentation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5B5CAC-CF47-CA5C-DF9C-4A866A5F0732}"/>
              </a:ext>
            </a:extLst>
          </p:cNvPr>
          <p:cNvSpPr txBox="1"/>
          <p:nvPr/>
        </p:nvSpPr>
        <p:spPr>
          <a:xfrm>
            <a:off x="2375760" y="3026664"/>
            <a:ext cx="56811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Dr. Ashok T. Kanade</a:t>
            </a:r>
          </a:p>
          <a:p>
            <a:r>
              <a:rPr lang="en-US" dirty="0"/>
              <a:t>Associate Prof. ,Department of Electronic-Science</a:t>
            </a:r>
          </a:p>
          <a:p>
            <a:r>
              <a:rPr lang="en-US" dirty="0"/>
              <a:t>P.V.P. College of Arts, Science and Commerce, Pravaranagar</a:t>
            </a:r>
          </a:p>
          <a:p>
            <a:r>
              <a:rPr lang="en-US" dirty="0"/>
              <a:t>Maharashtra (India)</a:t>
            </a:r>
            <a:endParaRPr lang="en-IN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Quality evaluation is critical in fruit production</a:t>
            </a:r>
          </a:p>
          <a:p>
            <a:pPr lvl="1"/>
            <a:r>
              <a:t>• Guava has short postharvest life</a:t>
            </a:r>
          </a:p>
          <a:p>
            <a:pPr lvl="1"/>
            <a:r>
              <a:t>• Manual sorting is subjective and inconsistent</a:t>
            </a:r>
          </a:p>
          <a:p>
            <a:pPr lvl="1"/>
            <a:r>
              <a:t>• Need for fast, low-cost, objective vision system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Develop machine vision-based sorting system</a:t>
            </a:r>
          </a:p>
          <a:p>
            <a:pPr lvl="1"/>
            <a:r>
              <a:t>• Classify guava into 4 ripeness levels:</a:t>
            </a:r>
          </a:p>
          <a:p>
            <a:pPr lvl="1"/>
            <a:r>
              <a:t>   - Green</a:t>
            </a:r>
          </a:p>
          <a:p>
            <a:pPr lvl="1"/>
            <a:r>
              <a:t>   - Ripe</a:t>
            </a:r>
          </a:p>
          <a:p>
            <a:pPr lvl="1"/>
            <a:r>
              <a:t>   - Overripe</a:t>
            </a:r>
          </a:p>
          <a:p>
            <a:pPr lvl="1"/>
            <a:r>
              <a:t>   - Spoiled</a:t>
            </a:r>
          </a:p>
          <a:p>
            <a:pPr lvl="1"/>
            <a:r>
              <a:t>• Compare system accuracy with human grading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System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27246"/>
            <a:ext cx="8229600" cy="2172590"/>
          </a:xfrm>
        </p:spPr>
        <p:txBody>
          <a:bodyPr/>
          <a:lstStyle/>
          <a:p>
            <a:r>
              <a:rPr dirty="0"/>
              <a:t>• Image acquisition using 12 MP webcam</a:t>
            </a:r>
          </a:p>
          <a:p>
            <a:pPr lvl="1"/>
            <a:r>
              <a:rPr dirty="0"/>
              <a:t>• Controlled LED illumination system</a:t>
            </a:r>
          </a:p>
          <a:p>
            <a:pPr lvl="1"/>
            <a:r>
              <a:rPr dirty="0"/>
              <a:t>• HSI color space feature extraction</a:t>
            </a:r>
          </a:p>
          <a:p>
            <a:pPr lvl="1"/>
            <a:r>
              <a:rPr dirty="0"/>
              <a:t>• K-Nearest Neighbor (KNN) classifier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835E11-6195-390A-D404-75CDCB6FC09E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0496" y="3590227"/>
            <a:ext cx="3715512" cy="217258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C2D33E-76D2-3254-AB11-255FFE75EDBF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5484" y="3590226"/>
            <a:ext cx="3227261" cy="2172589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5F8D62-ED6E-CADB-59AC-71694CA03C44}"/>
              </a:ext>
            </a:extLst>
          </p:cNvPr>
          <p:cNvSpPr txBox="1"/>
          <p:nvPr/>
        </p:nvSpPr>
        <p:spPr>
          <a:xfrm>
            <a:off x="1097279" y="5853207"/>
            <a:ext cx="71454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plot indicates two peaks: the lower peak has a peak wavelength of 445.88 nm, and the upper peak has a peak wavelength of 565.77 nm. The CCT in the range of 5000 </a:t>
            </a:r>
            <a:r>
              <a:rPr lang="en-US" sz="1200" kern="0" baseline="30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12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US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 8000</a:t>
            </a:r>
            <a:r>
              <a:rPr lang="en-US" sz="1200" kern="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US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K. This illumination system provides uniform light intensity across the fruit sample plane</a:t>
            </a:r>
            <a:endParaRPr lang="en-IN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Image Acquisition Setup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iBall i12 webcam positioned 10 cm from fruit</a:t>
            </a:r>
          </a:p>
          <a:p>
            <a:pPr lvl="1"/>
            <a:r>
              <a:t>• Six white LEDs with adjustable brightness</a:t>
            </a:r>
          </a:p>
          <a:p>
            <a:pPr lvl="1"/>
            <a:r>
              <a:t>• Closed dark room environment</a:t>
            </a:r>
          </a:p>
          <a:p>
            <a:pPr lvl="1"/>
            <a:r>
              <a:t>• Controlled illumination using LUX meter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K-Nearest Neighbor (KNN)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Non-parametric classification method</a:t>
            </a:r>
          </a:p>
          <a:p>
            <a:pPr lvl="1"/>
            <a:r>
              <a:t>• Uses training dataset for classification</a:t>
            </a:r>
          </a:p>
          <a:p>
            <a:pPr lvl="1"/>
            <a:r>
              <a:t>• Distance metric: Manhattan (Sum) distance</a:t>
            </a:r>
          </a:p>
          <a:p>
            <a:pPr lvl="1"/>
            <a:r>
              <a:t>• Evaluated 1-NN, 2-NN, and 3-NN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Training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NI Color Classification Training Interface used</a:t>
            </a:r>
          </a:p>
          <a:p>
            <a:pPr lvl="1"/>
            <a:r>
              <a:t>• 100 samples per class (50 training, 50 testing)</a:t>
            </a:r>
          </a:p>
          <a:p>
            <a:pPr lvl="1"/>
            <a:r>
              <a:t>• HSI color space features extracted</a:t>
            </a:r>
          </a:p>
          <a:p>
            <a:pPr lvl="1"/>
            <a:r>
              <a:t>• Classifier integrated into LabVIEW GUI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Experimental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Total samples: 400 guava fruits</a:t>
            </a:r>
          </a:p>
          <a:p>
            <a:pPr lvl="1"/>
            <a:r>
              <a:t>• 4 ripeness categories</a:t>
            </a:r>
          </a:p>
          <a:p>
            <a:pPr lvl="1"/>
            <a:r>
              <a:t>• Conveyor belt-based sorting</a:t>
            </a:r>
          </a:p>
          <a:p>
            <a:pPr lvl="1"/>
            <a:r>
              <a:t>• Testing under different lighting and angles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58267A-0E2A-EFE8-DE60-DB9364A6B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416" y="3863181"/>
            <a:ext cx="4571999" cy="25939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Average classification accuracy: 90%</a:t>
            </a:r>
          </a:p>
          <a:p>
            <a:pPr lvl="1"/>
            <a:r>
              <a:t>• Human grading reference: 100%</a:t>
            </a:r>
          </a:p>
          <a:p>
            <a:pPr lvl="1"/>
            <a:r>
              <a:t>• Repeatability: 100%</a:t>
            </a:r>
          </a:p>
          <a:p>
            <a:pPr lvl="1"/>
            <a:r>
              <a:t>• Processing time: &lt; 40 ms per fruit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Performance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Green: 100%</a:t>
            </a:r>
          </a:p>
          <a:p>
            <a:pPr lvl="1"/>
            <a:r>
              <a:t>Ripe: 80%</a:t>
            </a:r>
          </a:p>
          <a:p>
            <a:pPr lvl="1"/>
            <a:r>
              <a:t>Overripe: 88%</a:t>
            </a:r>
          </a:p>
          <a:p>
            <a:pPr lvl="1"/>
            <a:r>
              <a:t>Spoiled: 92%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Advantages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Fast and objective grading</a:t>
            </a:r>
          </a:p>
          <a:p>
            <a:pPr lvl="1"/>
            <a:r>
              <a:t>• Low computational time</a:t>
            </a:r>
          </a:p>
          <a:p>
            <a:pPr lvl="1"/>
            <a:r>
              <a:t>• Cost-effective solution</a:t>
            </a:r>
          </a:p>
          <a:p>
            <a:pPr lvl="1"/>
            <a:r>
              <a:t>• Adaptable to other fruits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Limitations &amp; Future Scope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Sensitive to lighting conditions</a:t>
            </a:r>
          </a:p>
          <a:p>
            <a:pPr lvl="1"/>
            <a:r>
              <a:t>• Camera resolution affects accuracy</a:t>
            </a:r>
          </a:p>
          <a:p>
            <a:pPr lvl="1"/>
            <a:r>
              <a:t>• Need larger training datasets</a:t>
            </a:r>
          </a:p>
          <a:p>
            <a:pPr lvl="1"/>
            <a:r>
              <a:t>• Integration of multiple features can improve performance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Machine vision system successfully classifies guava fruits</a:t>
            </a:r>
          </a:p>
          <a:p>
            <a:pPr lvl="1"/>
            <a:r>
              <a:t>• KNN with Manhattan metric effective</a:t>
            </a:r>
          </a:p>
          <a:p>
            <a:pPr lvl="1"/>
            <a:r>
              <a:t>• Comparable performance to human experts</a:t>
            </a:r>
          </a:p>
          <a:p>
            <a:pPr lvl="1"/>
            <a:r>
              <a:t>• Suitable for pre-packaging fruit grading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431</Words>
  <Application>Microsoft Office PowerPoint</Application>
  <PresentationFormat>On-screen Show (4:3)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Berlin Sans FB Demi</vt:lpstr>
      <vt:lpstr>Calibri</vt:lpstr>
      <vt:lpstr>Times New Roman</vt:lpstr>
      <vt:lpstr>Office Theme</vt:lpstr>
      <vt:lpstr>Development and Evaluation of a Vision-Based System for Guava Fruit Sorting Using KNN Classifier</vt:lpstr>
      <vt:lpstr>Introduction</vt:lpstr>
      <vt:lpstr>Objective</vt:lpstr>
      <vt:lpstr>System Overview</vt:lpstr>
      <vt:lpstr>Image Acquisition Setup</vt:lpstr>
      <vt:lpstr>K-Nearest Neighbor (KNN)</vt:lpstr>
      <vt:lpstr>Training Process</vt:lpstr>
      <vt:lpstr>Experimental Design</vt:lpstr>
      <vt:lpstr>Results</vt:lpstr>
      <vt:lpstr>Performance Summary</vt:lpstr>
      <vt:lpstr>Advantages</vt:lpstr>
      <vt:lpstr>Limitations &amp; Future Scope</vt:lpstr>
      <vt:lpstr>Conclusion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ashok kanade</cp:lastModifiedBy>
  <cp:revision>1</cp:revision>
  <dcterms:created xsi:type="dcterms:W3CDTF">2013-01-27T09:14:16Z</dcterms:created>
  <dcterms:modified xsi:type="dcterms:W3CDTF">2026-02-20T12:57:19Z</dcterms:modified>
  <cp:category/>
</cp:coreProperties>
</file>