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22" r:id="rId1"/>
  </p:sldMasterIdLst>
  <p:sldIdLst>
    <p:sldId id="256" r:id="rId2"/>
    <p:sldId id="257" r:id="rId3"/>
    <p:sldId id="258" r:id="rId4"/>
    <p:sldId id="259" r:id="rId5"/>
    <p:sldId id="260" r:id="rId6"/>
    <p:sldId id="261" r:id="rId7"/>
    <p:sldId id="262" r:id="rId8"/>
    <p:sldId id="263" r:id="rId9"/>
    <p:sldId id="264" r:id="rId10"/>
    <p:sldId id="265"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16" autoAdjust="0"/>
    <p:restoredTop sz="94660"/>
  </p:normalViewPr>
  <p:slideViewPr>
    <p:cSldViewPr snapToGrid="0">
      <p:cViewPr varScale="1">
        <p:scale>
          <a:sx n="74" d="100"/>
          <a:sy n="74" d="100"/>
        </p:scale>
        <p:origin x="84" y="72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accent1"/>
          </a:solid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109980" y="882376"/>
            <a:ext cx="9966960" cy="2926080"/>
          </a:xfrm>
        </p:spPr>
        <p:txBody>
          <a:bodyPr anchor="b">
            <a:normAutofit/>
          </a:bodyPr>
          <a:lstStyle>
            <a:lvl1pPr algn="ctr">
              <a:lnSpc>
                <a:spcPct val="85000"/>
              </a:lnSpc>
              <a:defRPr sz="7200" b="1" cap="all" baseline="0">
                <a:solidFill>
                  <a:srgbClr val="FFFFFF"/>
                </a:solidFill>
              </a:defRPr>
            </a:lvl1pPr>
          </a:lstStyle>
          <a:p>
            <a:r>
              <a:rPr lang="en-US"/>
              <a:t>Click to edit Master title style</a:t>
            </a:r>
            <a:endParaRPr lang="en-US" dirty="0"/>
          </a:p>
        </p:txBody>
      </p:sp>
      <p:sp>
        <p:nvSpPr>
          <p:cNvPr id="3" name="Subtitle 2"/>
          <p:cNvSpPr>
            <a:spLocks noGrp="1"/>
          </p:cNvSpPr>
          <p:nvPr>
            <p:ph type="subTitle" idx="1"/>
          </p:nvPr>
        </p:nvSpPr>
        <p:spPr>
          <a:xfrm>
            <a:off x="1709530" y="3869634"/>
            <a:ext cx="8767860" cy="1388165"/>
          </a:xfrm>
        </p:spPr>
        <p:txBody>
          <a:bodyPr>
            <a:normAutofit/>
          </a:bodyPr>
          <a:lstStyle>
            <a:lvl1pPr marL="0" indent="0" algn="ctr">
              <a:buNone/>
              <a:defRPr sz="2200">
                <a:solidFill>
                  <a:srgbClr val="FFFFFF"/>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defRPr>
                <a:solidFill>
                  <a:srgbClr val="FFFFFF"/>
                </a:solidFill>
              </a:defRPr>
            </a:lvl1pPr>
          </a:lstStyle>
          <a:p>
            <a:fld id="{847F079C-9638-4A22-B999-232963E5B962}" type="datetimeFigureOut">
              <a:rPr lang="en-IN" smtClean="0"/>
              <a:t>27-11-2024</a:t>
            </a:fld>
            <a:endParaRPr lang="en-IN"/>
          </a:p>
        </p:txBody>
      </p:sp>
      <p:sp>
        <p:nvSpPr>
          <p:cNvPr id="5" name="Footer Placeholder 4"/>
          <p:cNvSpPr>
            <a:spLocks noGrp="1"/>
          </p:cNvSpPr>
          <p:nvPr>
            <p:ph type="ftr" sz="quarter" idx="11"/>
          </p:nvPr>
        </p:nvSpPr>
        <p:spPr/>
        <p:txBody>
          <a:bodyPr/>
          <a:lstStyle>
            <a:lvl1pPr>
              <a:defRPr>
                <a:solidFill>
                  <a:srgbClr val="FFFFFF"/>
                </a:solidFill>
              </a:defRPr>
            </a:lvl1pPr>
          </a:lstStyle>
          <a:p>
            <a:endParaRPr lang="en-IN"/>
          </a:p>
        </p:txBody>
      </p:sp>
      <p:sp>
        <p:nvSpPr>
          <p:cNvPr id="6" name="Slide Number Placeholder 5"/>
          <p:cNvSpPr>
            <a:spLocks noGrp="1"/>
          </p:cNvSpPr>
          <p:nvPr>
            <p:ph type="sldNum" sz="quarter" idx="12"/>
          </p:nvPr>
        </p:nvSpPr>
        <p:spPr/>
        <p:txBody>
          <a:bodyPr/>
          <a:lstStyle>
            <a:lvl1pPr>
              <a:defRPr>
                <a:solidFill>
                  <a:srgbClr val="FFFFFF"/>
                </a:solidFill>
              </a:defRPr>
            </a:lvl1pPr>
          </a:lstStyle>
          <a:p>
            <a:fld id="{E6771BE8-FCD8-411B-B5EB-11E9901D32D8}" type="slidenum">
              <a:rPr lang="en-IN" smtClean="0"/>
              <a:t>‹#›</a:t>
            </a:fld>
            <a:endParaRPr lang="en-IN"/>
          </a:p>
        </p:txBody>
      </p:sp>
      <p:cxnSp>
        <p:nvCxnSpPr>
          <p:cNvPr id="8" name="Straight Connector 7"/>
          <p:cNvCxnSpPr/>
          <p:nvPr/>
        </p:nvCxnSpPr>
        <p:spPr>
          <a:xfrm>
            <a:off x="1978660" y="3733800"/>
            <a:ext cx="8229601" cy="0"/>
          </a:xfrm>
          <a:prstGeom prst="line">
            <a:avLst/>
          </a:prstGeom>
          <a:ln>
            <a:solidFill>
              <a:srgbClr val="FFFFFF"/>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30706135"/>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7F079C-9638-4A22-B999-232963E5B962}" type="datetimeFigureOut">
              <a:rPr lang="en-IN" smtClean="0"/>
              <a:t>27-11-2024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6771BE8-FCD8-411B-B5EB-11E9901D32D8}" type="slidenum">
              <a:rPr lang="en-IN" smtClean="0"/>
              <a:t>‹#›</a:t>
            </a:fld>
            <a:endParaRPr lang="en-IN"/>
          </a:p>
        </p:txBody>
      </p:sp>
    </p:spTree>
    <p:extLst>
      <p:ext uri="{BB962C8B-B14F-4D97-AF65-F5344CB8AC3E}">
        <p14:creationId xmlns:p14="http://schemas.microsoft.com/office/powerpoint/2010/main" val="2000612226"/>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06424" y="1173575"/>
            <a:ext cx="9966960" cy="2926080"/>
          </a:xfrm>
        </p:spPr>
        <p:txBody>
          <a:bodyPr anchor="b">
            <a:noAutofit/>
          </a:bodyPr>
          <a:lstStyle>
            <a:lvl1pPr algn="ctr">
              <a:lnSpc>
                <a:spcPct val="85000"/>
              </a:lnSpc>
              <a:defRPr sz="7200" b="0" cap="all" baseline="0"/>
            </a:lvl1pPr>
          </a:lstStyle>
          <a:p>
            <a:r>
              <a:rPr lang="en-US"/>
              <a:t>Click to edit Master title style</a:t>
            </a:r>
            <a:endParaRPr lang="en-US" dirty="0"/>
          </a:p>
        </p:txBody>
      </p:sp>
      <p:sp>
        <p:nvSpPr>
          <p:cNvPr id="3" name="Text Placeholder 2"/>
          <p:cNvSpPr>
            <a:spLocks noGrp="1"/>
          </p:cNvSpPr>
          <p:nvPr>
            <p:ph type="body" idx="1"/>
          </p:nvPr>
        </p:nvSpPr>
        <p:spPr>
          <a:xfrm>
            <a:off x="1709928" y="4154520"/>
            <a:ext cx="8769096" cy="1363806"/>
          </a:xfrm>
        </p:spPr>
        <p:txBody>
          <a:bodyPr anchor="t">
            <a:normAutofit/>
          </a:bodyPr>
          <a:lstStyle>
            <a:lvl1pPr marL="0" indent="0" algn="ctr">
              <a:buNone/>
              <a:defRPr sz="2200">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47F079C-9638-4A22-B999-232963E5B962}" type="datetimeFigureOut">
              <a:rPr lang="en-IN" smtClean="0"/>
              <a:t>27-11-2024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6771BE8-FCD8-411B-B5EB-11E9901D32D8}" type="slidenum">
              <a:rPr lang="en-IN" smtClean="0"/>
              <a:t>‹#›</a:t>
            </a:fld>
            <a:endParaRPr lang="en-IN"/>
          </a:p>
        </p:txBody>
      </p:sp>
      <p:cxnSp>
        <p:nvCxnSpPr>
          <p:cNvPr id="7" name="Straight Connector 6"/>
          <p:cNvCxnSpPr/>
          <p:nvPr/>
        </p:nvCxnSpPr>
        <p:spPr>
          <a:xfrm>
            <a:off x="1981200" y="4020408"/>
            <a:ext cx="8229601"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25457575"/>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43000" y="2057399"/>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67612" y="2057400"/>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47F079C-9638-4A22-B999-232963E5B962}" type="datetimeFigureOut">
              <a:rPr lang="en-IN" smtClean="0"/>
              <a:t>27-11-2024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E6771BE8-FCD8-411B-B5EB-11E9901D32D8}" type="slidenum">
              <a:rPr lang="en-IN" smtClean="0"/>
              <a:t>‹#›</a:t>
            </a:fld>
            <a:endParaRPr lang="en-IN"/>
          </a:p>
        </p:txBody>
      </p:sp>
    </p:spTree>
    <p:extLst>
      <p:ext uri="{BB962C8B-B14F-4D97-AF65-F5344CB8AC3E}">
        <p14:creationId xmlns:p14="http://schemas.microsoft.com/office/powerpoint/2010/main" val="407843810"/>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143000" y="2001511"/>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143000" y="2721483"/>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69173" y="1999032"/>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69173" y="2719322"/>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47F079C-9638-4A22-B999-232963E5B962}" type="datetimeFigureOut">
              <a:rPr lang="en-IN" smtClean="0"/>
              <a:t>27-11-2024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E6771BE8-FCD8-411B-B5EB-11E9901D32D8}" type="slidenum">
              <a:rPr lang="en-IN" smtClean="0"/>
              <a:t>‹#›</a:t>
            </a:fld>
            <a:endParaRPr lang="en-IN"/>
          </a:p>
        </p:txBody>
      </p:sp>
    </p:spTree>
    <p:extLst>
      <p:ext uri="{BB962C8B-B14F-4D97-AF65-F5344CB8AC3E}">
        <p14:creationId xmlns:p14="http://schemas.microsoft.com/office/powerpoint/2010/main" val="2828373974"/>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47F079C-9638-4A22-B999-232963E5B962}" type="datetimeFigureOut">
              <a:rPr lang="en-IN" smtClean="0"/>
              <a:t>27-11-2024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E6771BE8-FCD8-411B-B5EB-11E9901D32D8}" type="slidenum">
              <a:rPr lang="en-IN" smtClean="0"/>
              <a:t>‹#›</a:t>
            </a:fld>
            <a:endParaRPr lang="en-IN"/>
          </a:p>
        </p:txBody>
      </p:sp>
    </p:spTree>
    <p:extLst>
      <p:ext uri="{BB962C8B-B14F-4D97-AF65-F5344CB8AC3E}">
        <p14:creationId xmlns:p14="http://schemas.microsoft.com/office/powerpoint/2010/main" val="1118402368"/>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7F079C-9638-4A22-B999-232963E5B962}" type="datetimeFigureOut">
              <a:rPr lang="en-IN" smtClean="0"/>
              <a:t>27-11-2024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E6771BE8-FCD8-411B-B5EB-11E9901D32D8}" type="slidenum">
              <a:rPr lang="en-IN" smtClean="0"/>
              <a:t>‹#›</a:t>
            </a:fld>
            <a:endParaRPr lang="en-IN"/>
          </a:p>
        </p:txBody>
      </p:sp>
    </p:spTree>
    <p:extLst>
      <p:ext uri="{BB962C8B-B14F-4D97-AF65-F5344CB8AC3E}">
        <p14:creationId xmlns:p14="http://schemas.microsoft.com/office/powerpoint/2010/main" val="1948192127"/>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en-US"/>
              <a:t>Click to edit Master title style</a:t>
            </a:r>
            <a:endParaRPr lang="en-US" dirty="0"/>
          </a:p>
        </p:txBody>
      </p:sp>
      <p:sp>
        <p:nvSpPr>
          <p:cNvPr id="3" name="Content Placeholder 2"/>
          <p:cNvSpPr>
            <a:spLocks noGrp="1"/>
          </p:cNvSpPr>
          <p:nvPr>
            <p:ph idx="1"/>
          </p:nvPr>
        </p:nvSpPr>
        <p:spPr>
          <a:xfrm>
            <a:off x="5852159" y="1097280"/>
            <a:ext cx="5212080" cy="46634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43000" y="2834640"/>
            <a:ext cx="3931920" cy="301752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847F079C-9638-4A22-B999-232963E5B962}" type="datetimeFigureOut">
              <a:rPr lang="en-IN" smtClean="0"/>
              <a:t>27-11-2024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E6771BE8-FCD8-411B-B5EB-11E9901D32D8}" type="slidenum">
              <a:rPr lang="en-IN" smtClean="0"/>
              <a:t>‹#›</a:t>
            </a:fld>
            <a:endParaRPr lang="en-IN"/>
          </a:p>
        </p:txBody>
      </p:sp>
    </p:spTree>
    <p:extLst>
      <p:ext uri="{BB962C8B-B14F-4D97-AF65-F5344CB8AC3E}">
        <p14:creationId xmlns:p14="http://schemas.microsoft.com/office/powerpoint/2010/main" val="2098591248"/>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5413248" y="1069847"/>
            <a:ext cx="6099048" cy="4800600"/>
          </a:xfrm>
        </p:spPr>
        <p:txBody>
          <a:bodyPr lIns="274320" tIns="182880" anchor="t">
            <a:normAutofit/>
          </a:bodyPr>
          <a:lstStyle>
            <a:lvl1pPr marL="0" indent="0">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43000" y="2834640"/>
            <a:ext cx="3931920" cy="288036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847F079C-9638-4A22-B999-232963E5B962}" type="datetimeFigureOut">
              <a:rPr lang="en-IN" smtClean="0"/>
              <a:t>27-11-2024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E6771BE8-FCD8-411B-B5EB-11E9901D32D8}" type="slidenum">
              <a:rPr lang="en-IN" smtClean="0"/>
              <a:t>‹#›</a:t>
            </a:fld>
            <a:endParaRPr lang="en-IN"/>
          </a:p>
        </p:txBody>
      </p:sp>
    </p:spTree>
    <p:extLst>
      <p:ext uri="{BB962C8B-B14F-4D97-AF65-F5344CB8AC3E}">
        <p14:creationId xmlns:p14="http://schemas.microsoft.com/office/powerpoint/2010/main" val="3540492353"/>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7F079C-9638-4A22-B999-232963E5B962}" type="datetimeFigureOut">
              <a:rPr lang="en-IN" smtClean="0"/>
              <a:t>27-11-2024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6771BE8-FCD8-411B-B5EB-11E9901D32D8}" type="slidenum">
              <a:rPr lang="en-IN" smtClean="0"/>
              <a:t>‹#›</a:t>
            </a:fld>
            <a:endParaRPr lang="en-IN"/>
          </a:p>
        </p:txBody>
      </p:sp>
    </p:spTree>
    <p:extLst>
      <p:ext uri="{BB962C8B-B14F-4D97-AF65-F5344CB8AC3E}">
        <p14:creationId xmlns:p14="http://schemas.microsoft.com/office/powerpoint/2010/main" val="1830830376"/>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762000"/>
            <a:ext cx="2324100" cy="54102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143000" y="762000"/>
            <a:ext cx="7429500" cy="541020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7F079C-9638-4A22-B999-232963E5B962}" type="datetimeFigureOut">
              <a:rPr lang="en-IN" smtClean="0"/>
              <a:t>27-11-2024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6771BE8-FCD8-411B-B5EB-11E9901D32D8}" type="slidenum">
              <a:rPr lang="en-IN" smtClean="0"/>
              <a:t>‹#›</a:t>
            </a:fld>
            <a:endParaRPr lang="en-IN"/>
          </a:p>
        </p:txBody>
      </p:sp>
    </p:spTree>
    <p:extLst>
      <p:ext uri="{BB962C8B-B14F-4D97-AF65-F5344CB8AC3E}">
        <p14:creationId xmlns:p14="http://schemas.microsoft.com/office/powerpoint/2010/main" val="3984579157"/>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143000" y="609600"/>
            <a:ext cx="9875520" cy="135636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143000" y="2057400"/>
            <a:ext cx="9872871" cy="40386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142996" y="6223828"/>
            <a:ext cx="2329074" cy="365125"/>
          </a:xfrm>
          <a:prstGeom prst="rect">
            <a:avLst/>
          </a:prstGeom>
        </p:spPr>
        <p:txBody>
          <a:bodyPr vert="horz" lIns="91440" tIns="45720" rIns="91440" bIns="45720" rtlCol="0" anchor="ctr"/>
          <a:lstStyle>
            <a:lvl1pPr algn="l">
              <a:defRPr sz="1200">
                <a:solidFill>
                  <a:schemeClr val="accent1"/>
                </a:solidFill>
              </a:defRPr>
            </a:lvl1pPr>
          </a:lstStyle>
          <a:p>
            <a:fld id="{847F079C-9638-4A22-B999-232963E5B962}" type="datetimeFigureOut">
              <a:rPr lang="en-IN" smtClean="0"/>
              <a:t>27-11-2024</a:t>
            </a:fld>
            <a:endParaRPr lang="en-IN"/>
          </a:p>
        </p:txBody>
      </p:sp>
      <p:sp>
        <p:nvSpPr>
          <p:cNvPr id="5" name="Footer Placeholder 4"/>
          <p:cNvSpPr>
            <a:spLocks noGrp="1"/>
          </p:cNvSpPr>
          <p:nvPr>
            <p:ph type="ftr" sz="quarter" idx="3"/>
          </p:nvPr>
        </p:nvSpPr>
        <p:spPr>
          <a:xfrm>
            <a:off x="3949148" y="6223828"/>
            <a:ext cx="4717774" cy="365125"/>
          </a:xfrm>
          <a:prstGeom prst="rect">
            <a:avLst/>
          </a:prstGeom>
        </p:spPr>
        <p:txBody>
          <a:bodyPr vert="horz" lIns="91440" tIns="45720" rIns="91440" bIns="45720" rtlCol="0" anchor="ctr"/>
          <a:lstStyle>
            <a:lvl1pPr algn="ctr">
              <a:defRPr sz="1200">
                <a:solidFill>
                  <a:schemeClr val="accent1"/>
                </a:solidFill>
              </a:defRPr>
            </a:lvl1pPr>
          </a:lstStyle>
          <a:p>
            <a:endParaRPr lang="en-IN"/>
          </a:p>
        </p:txBody>
      </p:sp>
      <p:sp>
        <p:nvSpPr>
          <p:cNvPr id="6" name="Slide Number Placeholder 5"/>
          <p:cNvSpPr>
            <a:spLocks noGrp="1"/>
          </p:cNvSpPr>
          <p:nvPr>
            <p:ph type="sldNum" sz="quarter" idx="4"/>
          </p:nvPr>
        </p:nvSpPr>
        <p:spPr>
          <a:xfrm>
            <a:off x="9329530" y="6223828"/>
            <a:ext cx="1706217" cy="365125"/>
          </a:xfrm>
          <a:prstGeom prst="rect">
            <a:avLst/>
          </a:prstGeom>
        </p:spPr>
        <p:txBody>
          <a:bodyPr vert="horz" lIns="91440" tIns="45720" rIns="91440" bIns="45720" rtlCol="0" anchor="ctr"/>
          <a:lstStyle>
            <a:lvl1pPr algn="r">
              <a:defRPr sz="1200">
                <a:solidFill>
                  <a:schemeClr val="accent1"/>
                </a:solidFill>
              </a:defRPr>
            </a:lvl1pPr>
          </a:lstStyle>
          <a:p>
            <a:fld id="{E6771BE8-FCD8-411B-B5EB-11E9901D32D8}" type="slidenum">
              <a:rPr lang="en-IN" smtClean="0"/>
              <a:t>‹#›</a:t>
            </a:fld>
            <a:endParaRPr lang="en-IN"/>
          </a:p>
        </p:txBody>
      </p:sp>
    </p:spTree>
    <p:extLst>
      <p:ext uri="{BB962C8B-B14F-4D97-AF65-F5344CB8AC3E}">
        <p14:creationId xmlns:p14="http://schemas.microsoft.com/office/powerpoint/2010/main" val="170803064"/>
      </p:ext>
    </p:extLst>
  </p:cSld>
  <p:clrMap bg1="lt1" tx1="dk1" bg2="lt2" tx2="dk2" accent1="accent1" accent2="accent2" accent3="accent3" accent4="accent4" accent5="accent5" accent6="accent6" hlink="hlink" folHlink="folHlink"/>
  <p:sldLayoutIdLst>
    <p:sldLayoutId id="2147483823" r:id="rId1"/>
    <p:sldLayoutId id="2147483824" r:id="rId2"/>
    <p:sldLayoutId id="2147483825" r:id="rId3"/>
    <p:sldLayoutId id="2147483826" r:id="rId4"/>
    <p:sldLayoutId id="2147483827" r:id="rId5"/>
    <p:sldLayoutId id="2147483828" r:id="rId6"/>
    <p:sldLayoutId id="2147483829" r:id="rId7"/>
    <p:sldLayoutId id="2147483830" r:id="rId8"/>
    <p:sldLayoutId id="2147483831" r:id="rId9"/>
    <p:sldLayoutId id="2147483832" r:id="rId10"/>
    <p:sldLayoutId id="2147483833" r:id="rId11"/>
  </p:sldLayoutIdLst>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xStyles>
    <p:titleStyle>
      <a:lvl1pPr algn="l" defTabSz="914400" rtl="0" eaLnBrk="1" latinLnBrk="0" hangingPunct="1">
        <a:lnSpc>
          <a:spcPct val="90000"/>
        </a:lnSpc>
        <a:spcBef>
          <a:spcPct val="0"/>
        </a:spcBef>
        <a:buNone/>
        <a:defRPr sz="4400" kern="1200">
          <a:solidFill>
            <a:schemeClr val="accent1"/>
          </a:solidFill>
          <a:latin typeface="+mj-lt"/>
          <a:ea typeface="+mj-ea"/>
          <a:cs typeface="+mj-cs"/>
        </a:defRPr>
      </a:lvl1pPr>
    </p:titleStyle>
    <p:bodyStyle>
      <a:lvl1pPr marL="228600" indent="-182880" algn="l" defTabSz="914400" rtl="0" eaLnBrk="1" latinLnBrk="0" hangingPunct="1">
        <a:lnSpc>
          <a:spcPct val="90000"/>
        </a:lnSpc>
        <a:spcBef>
          <a:spcPts val="1400"/>
        </a:spcBef>
        <a:buClr>
          <a:schemeClr val="accent1"/>
        </a:buClr>
        <a:buSzPct val="80000"/>
        <a:buFont typeface="Corbel" pitchFamily="34" charset="0"/>
        <a:buChar char="•"/>
        <a:defRPr sz="2200" kern="1200">
          <a:solidFill>
            <a:schemeClr val="accent1"/>
          </a:solidFill>
          <a:latin typeface="+mn-lt"/>
          <a:ea typeface="+mn-ea"/>
          <a:cs typeface="+mn-cs"/>
        </a:defRPr>
      </a:lvl1pPr>
      <a:lvl2pPr marL="45720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2000" kern="1200">
          <a:solidFill>
            <a:schemeClr val="accent1"/>
          </a:solidFill>
          <a:latin typeface="+mn-lt"/>
          <a:ea typeface="+mn-ea"/>
          <a:cs typeface="+mn-cs"/>
        </a:defRPr>
      </a:lvl2pPr>
      <a:lvl3pPr marL="73152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800" kern="1200">
          <a:solidFill>
            <a:schemeClr val="accent1"/>
          </a:solidFill>
          <a:latin typeface="+mn-lt"/>
          <a:ea typeface="+mn-ea"/>
          <a:cs typeface="+mn-cs"/>
        </a:defRPr>
      </a:lvl3pPr>
      <a:lvl4pPr marL="100584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4pPr>
      <a:lvl5pPr marL="128016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5pPr>
      <a:lvl6pPr marL="16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6pPr>
      <a:lvl7pPr marL="19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7pPr>
      <a:lvl8pPr marL="22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8pPr>
      <a:lvl9pPr marL="25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DCEDB0-BCD5-4F34-83AD-3E7468ED4C4D}"/>
              </a:ext>
            </a:extLst>
          </p:cNvPr>
          <p:cNvSpPr>
            <a:spLocks noGrp="1"/>
          </p:cNvSpPr>
          <p:nvPr>
            <p:ph type="ctrTitle"/>
          </p:nvPr>
        </p:nvSpPr>
        <p:spPr>
          <a:xfrm>
            <a:off x="1524000" y="2034861"/>
            <a:ext cx="9144000" cy="882204"/>
          </a:xfrm>
        </p:spPr>
        <p:txBody>
          <a:bodyPr>
            <a:normAutofit/>
          </a:bodyPr>
          <a:lstStyle/>
          <a:p>
            <a:r>
              <a:rPr lang="en-US" sz="2800" b="1" dirty="0">
                <a:latin typeface="Times New Roman" panose="02020603050405020304" pitchFamily="18" charset="0"/>
                <a:cs typeface="Times New Roman" panose="02020603050405020304" pitchFamily="18" charset="0"/>
              </a:rPr>
              <a:t>Recent Advances in Nanotechnology for Cartilage Regeneration in Osteoarthritis</a:t>
            </a:r>
            <a:endParaRPr lang="en-IN" dirty="0"/>
          </a:p>
        </p:txBody>
      </p:sp>
      <p:sp>
        <p:nvSpPr>
          <p:cNvPr id="4" name="Rectangle 3">
            <a:extLst>
              <a:ext uri="{FF2B5EF4-FFF2-40B4-BE49-F238E27FC236}">
                <a16:creationId xmlns:a16="http://schemas.microsoft.com/office/drawing/2014/main" id="{B17A3E53-DD57-43F1-8B1F-8C4782CCA1A7}"/>
              </a:ext>
            </a:extLst>
          </p:cNvPr>
          <p:cNvSpPr/>
          <p:nvPr/>
        </p:nvSpPr>
        <p:spPr>
          <a:xfrm>
            <a:off x="5962919" y="3940936"/>
            <a:ext cx="5786907" cy="2031325"/>
          </a:xfrm>
          <a:prstGeom prst="rect">
            <a:avLst/>
          </a:prstGeom>
        </p:spPr>
        <p:txBody>
          <a:bodyPr wrap="square">
            <a:spAutoFit/>
          </a:bodyPr>
          <a:lstStyle/>
          <a:p>
            <a:pPr marL="1859280" marR="1960880" algn="ctr">
              <a:spcBef>
                <a:spcPts val="5"/>
              </a:spcBef>
              <a:spcAft>
                <a:spcPts val="0"/>
              </a:spcAft>
            </a:pPr>
            <a:r>
              <a:rPr lang="en-US" b="1" dirty="0">
                <a:latin typeface="Times New Roman" panose="02020603050405020304" pitchFamily="18" charset="0"/>
                <a:ea typeface="Times New Roman" panose="02020603050405020304" pitchFamily="18" charset="0"/>
              </a:rPr>
              <a:t>MAHAK</a:t>
            </a:r>
            <a:r>
              <a:rPr lang="en-US" b="1" spc="-75" dirty="0">
                <a:latin typeface="Times New Roman" panose="02020603050405020304" pitchFamily="18" charset="0"/>
                <a:ea typeface="Times New Roman" panose="02020603050405020304" pitchFamily="18" charset="0"/>
              </a:rPr>
              <a:t> </a:t>
            </a:r>
            <a:r>
              <a:rPr lang="en-US" b="1" dirty="0">
                <a:latin typeface="Times New Roman" panose="02020603050405020304" pitchFamily="18" charset="0"/>
                <a:ea typeface="Times New Roman" panose="02020603050405020304" pitchFamily="18" charset="0"/>
              </a:rPr>
              <a:t>SINGH KASANA</a:t>
            </a:r>
            <a:endParaRPr lang="en-IN" dirty="0">
              <a:latin typeface="Times New Roman" panose="02020603050405020304" pitchFamily="18" charset="0"/>
              <a:ea typeface="Times New Roman" panose="02020603050405020304" pitchFamily="18" charset="0"/>
            </a:endParaRPr>
          </a:p>
          <a:p>
            <a:pPr marL="1859280" marR="1960880" algn="ctr">
              <a:spcBef>
                <a:spcPts val="5"/>
              </a:spcBef>
              <a:spcAft>
                <a:spcPts val="0"/>
              </a:spcAft>
            </a:pPr>
            <a:r>
              <a:rPr lang="en-US" dirty="0">
                <a:latin typeface="Times New Roman" panose="02020603050405020304" pitchFamily="18" charset="0"/>
                <a:ea typeface="Times New Roman" panose="02020603050405020304" pitchFamily="18" charset="0"/>
              </a:rPr>
              <a:t> Research Scholar</a:t>
            </a:r>
            <a:endParaRPr lang="en-IN" dirty="0">
              <a:latin typeface="Times New Roman" panose="02020603050405020304" pitchFamily="18" charset="0"/>
              <a:ea typeface="Times New Roman" panose="02020603050405020304" pitchFamily="18" charset="0"/>
            </a:endParaRPr>
          </a:p>
          <a:p>
            <a:pPr marL="179070" marR="284480" indent="3175" algn="ctr">
              <a:spcAft>
                <a:spcPts val="0"/>
              </a:spcAft>
            </a:pPr>
            <a:r>
              <a:rPr lang="en-US" dirty="0" err="1">
                <a:solidFill>
                  <a:srgbClr val="212121"/>
                </a:solidFill>
                <a:latin typeface="Times New Roman" panose="02020603050405020304" pitchFamily="18" charset="0"/>
                <a:ea typeface="Times New Roman" panose="02020603050405020304" pitchFamily="18" charset="0"/>
              </a:rPr>
              <a:t>Srm</a:t>
            </a:r>
            <a:r>
              <a:rPr lang="en-US" dirty="0">
                <a:solidFill>
                  <a:srgbClr val="212121"/>
                </a:solidFill>
                <a:latin typeface="Times New Roman" panose="02020603050405020304" pitchFamily="18" charset="0"/>
                <a:ea typeface="Times New Roman" panose="02020603050405020304" pitchFamily="18" charset="0"/>
              </a:rPr>
              <a:t> </a:t>
            </a:r>
            <a:r>
              <a:rPr lang="en-US" dirty="0" err="1">
                <a:solidFill>
                  <a:srgbClr val="212121"/>
                </a:solidFill>
                <a:latin typeface="Times New Roman" panose="02020603050405020304" pitchFamily="18" charset="0"/>
                <a:ea typeface="Times New Roman" panose="02020603050405020304" pitchFamily="18" charset="0"/>
              </a:rPr>
              <a:t>Modinagar</a:t>
            </a:r>
            <a:r>
              <a:rPr lang="en-US" dirty="0">
                <a:solidFill>
                  <a:srgbClr val="212121"/>
                </a:solidFill>
                <a:latin typeface="Times New Roman" panose="02020603050405020304" pitchFamily="18" charset="0"/>
                <a:ea typeface="Times New Roman" panose="02020603050405020304" pitchFamily="18" charset="0"/>
              </a:rPr>
              <a:t> College Of Pharmacy, SRM Institute of Science and Technology (Deemed</a:t>
            </a:r>
            <a:r>
              <a:rPr lang="en-US" spc="-20" dirty="0">
                <a:solidFill>
                  <a:srgbClr val="212121"/>
                </a:solidFill>
                <a:latin typeface="Times New Roman" panose="02020603050405020304" pitchFamily="18" charset="0"/>
                <a:ea typeface="Times New Roman" panose="02020603050405020304" pitchFamily="18" charset="0"/>
              </a:rPr>
              <a:t> </a:t>
            </a:r>
            <a:r>
              <a:rPr lang="en-US" dirty="0">
                <a:solidFill>
                  <a:srgbClr val="212121"/>
                </a:solidFill>
                <a:latin typeface="Times New Roman" panose="02020603050405020304" pitchFamily="18" charset="0"/>
                <a:ea typeface="Times New Roman" panose="02020603050405020304" pitchFamily="18" charset="0"/>
              </a:rPr>
              <a:t>to</a:t>
            </a:r>
            <a:r>
              <a:rPr lang="en-US" spc="-20" dirty="0">
                <a:solidFill>
                  <a:srgbClr val="212121"/>
                </a:solidFill>
                <a:latin typeface="Times New Roman" panose="02020603050405020304" pitchFamily="18" charset="0"/>
                <a:ea typeface="Times New Roman" panose="02020603050405020304" pitchFamily="18" charset="0"/>
              </a:rPr>
              <a:t> </a:t>
            </a:r>
            <a:r>
              <a:rPr lang="en-US" dirty="0">
                <a:solidFill>
                  <a:srgbClr val="212121"/>
                </a:solidFill>
                <a:latin typeface="Times New Roman" panose="02020603050405020304" pitchFamily="18" charset="0"/>
                <a:ea typeface="Times New Roman" panose="02020603050405020304" pitchFamily="18" charset="0"/>
              </a:rPr>
              <a:t>be</a:t>
            </a:r>
            <a:r>
              <a:rPr lang="en-US" spc="-25" dirty="0">
                <a:solidFill>
                  <a:srgbClr val="212121"/>
                </a:solidFill>
                <a:latin typeface="Times New Roman" panose="02020603050405020304" pitchFamily="18" charset="0"/>
                <a:ea typeface="Times New Roman" panose="02020603050405020304" pitchFamily="18" charset="0"/>
              </a:rPr>
              <a:t> </a:t>
            </a:r>
            <a:r>
              <a:rPr lang="en-US" dirty="0">
                <a:solidFill>
                  <a:srgbClr val="212121"/>
                </a:solidFill>
                <a:latin typeface="Times New Roman" panose="02020603050405020304" pitchFamily="18" charset="0"/>
                <a:ea typeface="Times New Roman" panose="02020603050405020304" pitchFamily="18" charset="0"/>
              </a:rPr>
              <a:t>University),</a:t>
            </a:r>
            <a:r>
              <a:rPr lang="en-US" spc="-15" dirty="0">
                <a:solidFill>
                  <a:srgbClr val="212121"/>
                </a:solidFill>
                <a:latin typeface="Times New Roman" panose="02020603050405020304" pitchFamily="18" charset="0"/>
                <a:ea typeface="Times New Roman" panose="02020603050405020304" pitchFamily="18" charset="0"/>
              </a:rPr>
              <a:t> </a:t>
            </a:r>
            <a:r>
              <a:rPr lang="en-US" dirty="0">
                <a:solidFill>
                  <a:srgbClr val="212121"/>
                </a:solidFill>
                <a:latin typeface="Times New Roman" panose="02020603050405020304" pitchFamily="18" charset="0"/>
                <a:ea typeface="Times New Roman" panose="02020603050405020304" pitchFamily="18" charset="0"/>
              </a:rPr>
              <a:t>Delhi-NCR</a:t>
            </a:r>
            <a:r>
              <a:rPr lang="en-US" spc="-30" dirty="0">
                <a:solidFill>
                  <a:srgbClr val="212121"/>
                </a:solidFill>
                <a:latin typeface="Times New Roman" panose="02020603050405020304" pitchFamily="18" charset="0"/>
                <a:ea typeface="Times New Roman" panose="02020603050405020304" pitchFamily="18" charset="0"/>
              </a:rPr>
              <a:t> </a:t>
            </a:r>
            <a:r>
              <a:rPr lang="en-US" dirty="0">
                <a:solidFill>
                  <a:srgbClr val="212121"/>
                </a:solidFill>
                <a:latin typeface="Times New Roman" panose="02020603050405020304" pitchFamily="18" charset="0"/>
                <a:ea typeface="Times New Roman" panose="02020603050405020304" pitchFamily="18" charset="0"/>
              </a:rPr>
              <a:t>Campus,</a:t>
            </a:r>
            <a:r>
              <a:rPr lang="en-US" spc="-10" dirty="0">
                <a:solidFill>
                  <a:srgbClr val="212121"/>
                </a:solidFill>
                <a:latin typeface="Times New Roman" panose="02020603050405020304" pitchFamily="18" charset="0"/>
                <a:ea typeface="Times New Roman" panose="02020603050405020304" pitchFamily="18" charset="0"/>
              </a:rPr>
              <a:t> </a:t>
            </a:r>
            <a:r>
              <a:rPr lang="en-US" dirty="0" err="1">
                <a:solidFill>
                  <a:srgbClr val="212121"/>
                </a:solidFill>
                <a:latin typeface="Times New Roman" panose="02020603050405020304" pitchFamily="18" charset="0"/>
                <a:ea typeface="Times New Roman" panose="02020603050405020304" pitchFamily="18" charset="0"/>
              </a:rPr>
              <a:t>Modinagar</a:t>
            </a:r>
            <a:r>
              <a:rPr lang="en-US" dirty="0">
                <a:solidFill>
                  <a:srgbClr val="212121"/>
                </a:solidFill>
                <a:latin typeface="Times New Roman" panose="02020603050405020304" pitchFamily="18" charset="0"/>
                <a:ea typeface="Times New Roman" panose="02020603050405020304" pitchFamily="18" charset="0"/>
              </a:rPr>
              <a:t>,</a:t>
            </a:r>
            <a:r>
              <a:rPr lang="en-US" spc="-15" dirty="0">
                <a:solidFill>
                  <a:srgbClr val="212121"/>
                </a:solidFill>
                <a:latin typeface="Times New Roman" panose="02020603050405020304" pitchFamily="18" charset="0"/>
                <a:ea typeface="Times New Roman" panose="02020603050405020304" pitchFamily="18" charset="0"/>
              </a:rPr>
              <a:t> </a:t>
            </a:r>
            <a:r>
              <a:rPr lang="en-US" dirty="0">
                <a:solidFill>
                  <a:srgbClr val="212121"/>
                </a:solidFill>
                <a:latin typeface="Times New Roman" panose="02020603050405020304" pitchFamily="18" charset="0"/>
                <a:ea typeface="Times New Roman" panose="02020603050405020304" pitchFamily="18" charset="0"/>
              </a:rPr>
              <a:t>Ghaziabad,</a:t>
            </a:r>
            <a:r>
              <a:rPr lang="en-US" spc="-15" dirty="0">
                <a:solidFill>
                  <a:srgbClr val="212121"/>
                </a:solidFill>
                <a:latin typeface="Times New Roman" panose="02020603050405020304" pitchFamily="18" charset="0"/>
                <a:ea typeface="Times New Roman" panose="02020603050405020304" pitchFamily="18" charset="0"/>
              </a:rPr>
              <a:t> </a:t>
            </a:r>
            <a:r>
              <a:rPr lang="en-US" dirty="0">
                <a:solidFill>
                  <a:srgbClr val="212121"/>
                </a:solidFill>
                <a:latin typeface="Times New Roman" panose="02020603050405020304" pitchFamily="18" charset="0"/>
                <a:ea typeface="Times New Roman" panose="02020603050405020304" pitchFamily="18" charset="0"/>
              </a:rPr>
              <a:t>Uttar</a:t>
            </a:r>
            <a:r>
              <a:rPr lang="en-US" spc="-35" dirty="0">
                <a:solidFill>
                  <a:srgbClr val="212121"/>
                </a:solidFill>
                <a:latin typeface="Times New Roman" panose="02020603050405020304" pitchFamily="18" charset="0"/>
                <a:ea typeface="Times New Roman" panose="02020603050405020304" pitchFamily="18" charset="0"/>
              </a:rPr>
              <a:t> </a:t>
            </a:r>
            <a:r>
              <a:rPr lang="en-US" dirty="0">
                <a:solidFill>
                  <a:srgbClr val="212121"/>
                </a:solidFill>
                <a:latin typeface="Times New Roman" panose="02020603050405020304" pitchFamily="18" charset="0"/>
                <a:ea typeface="Times New Roman" panose="02020603050405020304" pitchFamily="18" charset="0"/>
              </a:rPr>
              <a:t>Pradesh</a:t>
            </a:r>
            <a:r>
              <a:rPr lang="en-US" spc="-45" dirty="0">
                <a:solidFill>
                  <a:srgbClr val="212121"/>
                </a:solidFill>
                <a:latin typeface="Times New Roman" panose="02020603050405020304" pitchFamily="18" charset="0"/>
                <a:ea typeface="Times New Roman" panose="02020603050405020304" pitchFamily="18" charset="0"/>
              </a:rPr>
              <a:t> </a:t>
            </a:r>
            <a:r>
              <a:rPr lang="en-US" dirty="0">
                <a:solidFill>
                  <a:srgbClr val="212121"/>
                </a:solidFill>
                <a:latin typeface="Times New Roman" panose="02020603050405020304" pitchFamily="18" charset="0"/>
                <a:ea typeface="Times New Roman" panose="02020603050405020304" pitchFamily="18" charset="0"/>
              </a:rPr>
              <a:t>201204, </a:t>
            </a:r>
            <a:r>
              <a:rPr lang="en-US" spc="-10" dirty="0">
                <a:solidFill>
                  <a:srgbClr val="212121"/>
                </a:solidFill>
                <a:latin typeface="Times New Roman" panose="02020603050405020304" pitchFamily="18" charset="0"/>
                <a:ea typeface="Times New Roman" panose="02020603050405020304" pitchFamily="18" charset="0"/>
              </a:rPr>
              <a:t>India.</a:t>
            </a:r>
            <a:endParaRPr lang="en-IN"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947056699"/>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E68CC5-3B0D-460C-90E0-7ADBC4455865}"/>
              </a:ext>
            </a:extLst>
          </p:cNvPr>
          <p:cNvSpPr>
            <a:spLocks noGrp="1"/>
          </p:cNvSpPr>
          <p:nvPr>
            <p:ph type="title"/>
          </p:nvPr>
        </p:nvSpPr>
        <p:spPr>
          <a:xfrm>
            <a:off x="838200" y="403761"/>
            <a:ext cx="10515600" cy="781095"/>
          </a:xfrm>
        </p:spPr>
        <p:txBody>
          <a:bodyPr>
            <a:normAutofit/>
          </a:bodyPr>
          <a:lstStyle/>
          <a:p>
            <a:pPr algn="ctr"/>
            <a:r>
              <a:rPr lang="en-US" sz="4000" b="1" dirty="0">
                <a:latin typeface="Times New Roman" panose="02020603050405020304" pitchFamily="18" charset="0"/>
                <a:cs typeface="Times New Roman" panose="02020603050405020304" pitchFamily="18" charset="0"/>
              </a:rPr>
              <a:t>ABSTRACT</a:t>
            </a:r>
            <a:endParaRPr lang="en-IN" sz="4000" dirty="0">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id="{821FF926-8457-4667-BCA6-CB0D32EF65D4}"/>
              </a:ext>
            </a:extLst>
          </p:cNvPr>
          <p:cNvSpPr/>
          <p:nvPr/>
        </p:nvSpPr>
        <p:spPr>
          <a:xfrm>
            <a:off x="838200" y="1010185"/>
            <a:ext cx="10984606" cy="5444054"/>
          </a:xfrm>
          <a:prstGeom prst="rect">
            <a:avLst/>
          </a:prstGeom>
        </p:spPr>
        <p:txBody>
          <a:bodyPr wrap="square">
            <a:spAutoFit/>
          </a:bodyPr>
          <a:lstStyle/>
          <a:p>
            <a:pPr marL="139700" marR="240030" algn="just">
              <a:lnSpc>
                <a:spcPct val="150000"/>
              </a:lnSpc>
              <a:spcAft>
                <a:spcPts val="0"/>
              </a:spcAft>
            </a:pPr>
            <a:r>
              <a:rPr lang="en-US" dirty="0">
                <a:latin typeface="Times New Roman" panose="02020603050405020304" pitchFamily="18" charset="0"/>
                <a:ea typeface="Times New Roman" panose="02020603050405020304" pitchFamily="18" charset="0"/>
              </a:rPr>
              <a:t>Osteoarthritis (OA) is a progressive joint disorder that leads to cartilage degeneration, pain, and impaired mobility. Traditional treatments offer limited efficacy, often failing to provide</a:t>
            </a:r>
            <a:r>
              <a:rPr lang="en-US" spc="20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sustained relief or reverse cartilage damage. In recent years, nanotechnology has emerged as a promising approach to improving OA management. This review focuses on various </a:t>
            </a:r>
            <a:r>
              <a:rPr lang="en-US" dirty="0" err="1">
                <a:latin typeface="Times New Roman" panose="02020603050405020304" pitchFamily="18" charset="0"/>
                <a:ea typeface="Times New Roman" panose="02020603050405020304" pitchFamily="18" charset="0"/>
              </a:rPr>
              <a:t>nanofomulations</a:t>
            </a:r>
            <a:r>
              <a:rPr lang="en-US" dirty="0">
                <a:latin typeface="Times New Roman" panose="02020603050405020304" pitchFamily="18" charset="0"/>
                <a:ea typeface="Times New Roman" panose="02020603050405020304" pitchFamily="18" charset="0"/>
              </a:rPr>
              <a:t> developed by researchers, such as liposomes, polymeric nanoparticles, solid lipid nanoparticles (SLN), </a:t>
            </a:r>
            <a:r>
              <a:rPr lang="en-US" dirty="0" err="1">
                <a:latin typeface="Times New Roman" panose="02020603050405020304" pitchFamily="18" charset="0"/>
                <a:ea typeface="Times New Roman" panose="02020603050405020304" pitchFamily="18" charset="0"/>
              </a:rPr>
              <a:t>nanoemulsion</a:t>
            </a:r>
            <a:r>
              <a:rPr lang="en-US" dirty="0">
                <a:latin typeface="Times New Roman" panose="02020603050405020304" pitchFamily="18" charset="0"/>
                <a:ea typeface="Times New Roman" panose="02020603050405020304" pitchFamily="18" charset="0"/>
              </a:rPr>
              <a:t> and </a:t>
            </a:r>
            <a:r>
              <a:rPr lang="en-US" dirty="0" err="1">
                <a:latin typeface="Times New Roman" panose="02020603050405020304" pitchFamily="18" charset="0"/>
                <a:ea typeface="Times New Roman" panose="02020603050405020304" pitchFamily="18" charset="0"/>
              </a:rPr>
              <a:t>nano</a:t>
            </a:r>
            <a:r>
              <a:rPr lang="en-US" dirty="0">
                <a:latin typeface="Times New Roman" panose="02020603050405020304" pitchFamily="18" charset="0"/>
                <a:ea typeface="Times New Roman" panose="02020603050405020304" pitchFamily="18" charset="0"/>
              </a:rPr>
              <a:t> structured lipid carriers (NLC). These nanocarriers offer significant advantages, including enhanced drug delivery, improved bioavailability, and targeted release of therapeutic agents to the affected tissues. By enabling controlled and sustained release, these </a:t>
            </a:r>
            <a:r>
              <a:rPr lang="en-US" dirty="0" err="1">
                <a:latin typeface="Times New Roman" panose="02020603050405020304" pitchFamily="18" charset="0"/>
                <a:ea typeface="Times New Roman" panose="02020603050405020304" pitchFamily="18" charset="0"/>
              </a:rPr>
              <a:t>nanosystems</a:t>
            </a:r>
            <a:r>
              <a:rPr lang="en-US" dirty="0">
                <a:latin typeface="Times New Roman" panose="02020603050405020304" pitchFamily="18" charset="0"/>
                <a:ea typeface="Times New Roman" panose="02020603050405020304" pitchFamily="18" charset="0"/>
              </a:rPr>
              <a:t> can potentially improve cartilage repair and reduce inflammation, offering more effective treatment outcomes with fewer systemic side effects. Despite these advancements, key challenges remain, particularly in ensuring the long- term safety, biocompatibility, and scalability of nanomaterials for clinical use. Additionally, the complexity of</a:t>
            </a:r>
            <a:r>
              <a:rPr lang="en-US" spc="-1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OA calls for more personalized treatment approaches, combining nanotechnology with other therapeutic strategies. Although many </a:t>
            </a:r>
            <a:r>
              <a:rPr lang="en-US" dirty="0" err="1">
                <a:latin typeface="Times New Roman" panose="02020603050405020304" pitchFamily="18" charset="0"/>
                <a:ea typeface="Times New Roman" panose="02020603050405020304" pitchFamily="18" charset="0"/>
              </a:rPr>
              <a:t>nanofomulations</a:t>
            </a:r>
            <a:r>
              <a:rPr lang="en-US" dirty="0">
                <a:latin typeface="Times New Roman" panose="02020603050405020304" pitchFamily="18" charset="0"/>
                <a:ea typeface="Times New Roman" panose="02020603050405020304" pitchFamily="18" charset="0"/>
              </a:rPr>
              <a:t> have demonstrated promising preclinical results, extensive clinical trials are required to translate these innovations into approved therapies.</a:t>
            </a:r>
            <a:endParaRPr lang="en-IN"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610553947"/>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B1F099-D936-4888-A794-8732DC1FFDCC}"/>
              </a:ext>
            </a:extLst>
          </p:cNvPr>
          <p:cNvSpPr>
            <a:spLocks noGrp="1"/>
          </p:cNvSpPr>
          <p:nvPr>
            <p:ph type="title"/>
          </p:nvPr>
        </p:nvSpPr>
        <p:spPr>
          <a:xfrm>
            <a:off x="838199" y="385325"/>
            <a:ext cx="10515600" cy="703821"/>
          </a:xfrm>
        </p:spPr>
        <p:txBody>
          <a:bodyPr>
            <a:normAutofit/>
          </a:bodyPr>
          <a:lstStyle/>
          <a:p>
            <a:pPr algn="ctr"/>
            <a:r>
              <a:rPr lang="en-US" sz="4000" b="1" dirty="0">
                <a:latin typeface="Times New Roman" panose="02020603050405020304" pitchFamily="18" charset="0"/>
                <a:cs typeface="Times New Roman" panose="02020603050405020304" pitchFamily="18" charset="0"/>
              </a:rPr>
              <a:t>INTRODUCTION</a:t>
            </a:r>
            <a:endParaRPr lang="en-IN" sz="4000" dirty="0">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id="{1C74DA91-5A1B-47D2-ACC4-ECCD42668C40}"/>
              </a:ext>
            </a:extLst>
          </p:cNvPr>
          <p:cNvSpPr/>
          <p:nvPr/>
        </p:nvSpPr>
        <p:spPr>
          <a:xfrm>
            <a:off x="409977" y="882990"/>
            <a:ext cx="11683286" cy="5698996"/>
          </a:xfrm>
          <a:prstGeom prst="rect">
            <a:avLst/>
          </a:prstGeom>
        </p:spPr>
        <p:txBody>
          <a:bodyPr wrap="square">
            <a:spAutoFit/>
          </a:bodyPr>
          <a:lstStyle/>
          <a:p>
            <a:pPr marL="139700" marR="238125" algn="just">
              <a:spcAft>
                <a:spcPts val="0"/>
              </a:spcAft>
            </a:pPr>
            <a:r>
              <a:rPr lang="en-US" sz="1600" dirty="0">
                <a:latin typeface="Times New Roman" panose="02020603050405020304" pitchFamily="18" charset="0"/>
                <a:ea typeface="Times New Roman" panose="02020603050405020304" pitchFamily="18" charset="0"/>
              </a:rPr>
              <a:t>The most common</a:t>
            </a:r>
            <a:r>
              <a:rPr lang="en-US" sz="1600" spc="-5" dirty="0">
                <a:latin typeface="Times New Roman" panose="02020603050405020304" pitchFamily="18" charset="0"/>
                <a:ea typeface="Times New Roman" panose="02020603050405020304" pitchFamily="18" charset="0"/>
              </a:rPr>
              <a:t> </a:t>
            </a:r>
            <a:r>
              <a:rPr lang="en-US" sz="1600" dirty="0">
                <a:latin typeface="Times New Roman" panose="02020603050405020304" pitchFamily="18" charset="0"/>
                <a:ea typeface="Times New Roman" panose="02020603050405020304" pitchFamily="18" charset="0"/>
              </a:rPr>
              <a:t>chronic joint disease causing disability</a:t>
            </a:r>
            <a:r>
              <a:rPr lang="en-US" sz="1600" spc="-5" dirty="0">
                <a:latin typeface="Times New Roman" panose="02020603050405020304" pitchFamily="18" charset="0"/>
                <a:ea typeface="Times New Roman" panose="02020603050405020304" pitchFamily="18" charset="0"/>
              </a:rPr>
              <a:t> </a:t>
            </a:r>
            <a:r>
              <a:rPr lang="en-US" sz="1600" dirty="0">
                <a:latin typeface="Times New Roman" panose="02020603050405020304" pitchFamily="18" charset="0"/>
                <a:ea typeface="Times New Roman" panose="02020603050405020304" pitchFamily="18" charset="0"/>
              </a:rPr>
              <a:t>in</a:t>
            </a:r>
            <a:r>
              <a:rPr lang="en-US" sz="1600" spc="-5" dirty="0">
                <a:latin typeface="Times New Roman" panose="02020603050405020304" pitchFamily="18" charset="0"/>
                <a:ea typeface="Times New Roman" panose="02020603050405020304" pitchFamily="18" charset="0"/>
              </a:rPr>
              <a:t> </a:t>
            </a:r>
            <a:r>
              <a:rPr lang="en-US" sz="1600" dirty="0">
                <a:latin typeface="Times New Roman" panose="02020603050405020304" pitchFamily="18" charset="0"/>
                <a:ea typeface="Times New Roman" panose="02020603050405020304" pitchFamily="18" charset="0"/>
              </a:rPr>
              <a:t>adults is osteoarthritis (OA), which is characterized by</a:t>
            </a:r>
            <a:r>
              <a:rPr lang="en-US" sz="1600" spc="-15" dirty="0">
                <a:latin typeface="Times New Roman" panose="02020603050405020304" pitchFamily="18" charset="0"/>
                <a:ea typeface="Times New Roman" panose="02020603050405020304" pitchFamily="18" charset="0"/>
              </a:rPr>
              <a:t> </a:t>
            </a:r>
            <a:r>
              <a:rPr lang="en-US" sz="1600" dirty="0">
                <a:latin typeface="Times New Roman" panose="02020603050405020304" pitchFamily="18" charset="0"/>
                <a:ea typeface="Times New Roman" panose="02020603050405020304" pitchFamily="18" charset="0"/>
              </a:rPr>
              <a:t>stiffness, discomfort, and restricted movement in the joints [1].</a:t>
            </a:r>
            <a:r>
              <a:rPr lang="en-US" sz="1600" spc="200" dirty="0">
                <a:latin typeface="Times New Roman" panose="02020603050405020304" pitchFamily="18" charset="0"/>
                <a:ea typeface="Times New Roman" panose="02020603050405020304" pitchFamily="18" charset="0"/>
              </a:rPr>
              <a:t> </a:t>
            </a:r>
            <a:r>
              <a:rPr lang="en-US" sz="1600" dirty="0">
                <a:latin typeface="Times New Roman" panose="02020603050405020304" pitchFamily="18" charset="0"/>
                <a:ea typeface="Times New Roman" panose="02020603050405020304" pitchFamily="18" charset="0"/>
              </a:rPr>
              <a:t>Age, gender, obesity, joint damage, and other factors are associated with the incidence of OA [2]. People and society at large bear a significant financial burden from OA because of its high incidence [1].</a:t>
            </a:r>
            <a:r>
              <a:rPr lang="en-US" sz="1600" spc="200" dirty="0">
                <a:latin typeface="Times New Roman" panose="02020603050405020304" pitchFamily="18" charset="0"/>
                <a:ea typeface="Times New Roman" panose="02020603050405020304" pitchFamily="18" charset="0"/>
              </a:rPr>
              <a:t> </a:t>
            </a:r>
            <a:r>
              <a:rPr lang="en-US" sz="1600" dirty="0">
                <a:latin typeface="Times New Roman" panose="02020603050405020304" pitchFamily="18" charset="0"/>
                <a:ea typeface="Times New Roman" panose="02020603050405020304" pitchFamily="18" charset="0"/>
              </a:rPr>
              <a:t>The pathophysiological aspects of OA include the formation of</a:t>
            </a:r>
            <a:r>
              <a:rPr lang="en-US" sz="1600" spc="-10" dirty="0">
                <a:latin typeface="Times New Roman" panose="02020603050405020304" pitchFamily="18" charset="0"/>
                <a:ea typeface="Times New Roman" panose="02020603050405020304" pitchFamily="18" charset="0"/>
              </a:rPr>
              <a:t> </a:t>
            </a:r>
            <a:r>
              <a:rPr lang="en-US" sz="1600" dirty="0">
                <a:latin typeface="Times New Roman" panose="02020603050405020304" pitchFamily="18" charset="0"/>
                <a:ea typeface="Times New Roman" panose="02020603050405020304" pitchFamily="18" charset="0"/>
              </a:rPr>
              <a:t>osteophytes, inflammation of</a:t>
            </a:r>
            <a:r>
              <a:rPr lang="en-US" sz="1600" spc="-10" dirty="0">
                <a:latin typeface="Times New Roman" panose="02020603050405020304" pitchFamily="18" charset="0"/>
                <a:ea typeface="Times New Roman" panose="02020603050405020304" pitchFamily="18" charset="0"/>
              </a:rPr>
              <a:t> </a:t>
            </a:r>
            <a:r>
              <a:rPr lang="en-US" sz="1600" dirty="0">
                <a:latin typeface="Times New Roman" panose="02020603050405020304" pitchFamily="18" charset="0"/>
                <a:ea typeface="Times New Roman" panose="02020603050405020304" pitchFamily="18" charset="0"/>
              </a:rPr>
              <a:t>the synovium, remodeling of the subchondral bone, sclerosis, and progressive and degenerative loss of</a:t>
            </a:r>
            <a:r>
              <a:rPr lang="en-US" sz="1600" spc="-30" dirty="0">
                <a:latin typeface="Times New Roman" panose="02020603050405020304" pitchFamily="18" charset="0"/>
                <a:ea typeface="Times New Roman" panose="02020603050405020304" pitchFamily="18" charset="0"/>
              </a:rPr>
              <a:t> </a:t>
            </a:r>
            <a:r>
              <a:rPr lang="en-US" sz="1600" dirty="0">
                <a:latin typeface="Times New Roman" panose="02020603050405020304" pitchFamily="18" charset="0"/>
                <a:ea typeface="Times New Roman" panose="02020603050405020304" pitchFamily="18" charset="0"/>
              </a:rPr>
              <a:t>articular cartilage. This illness is</a:t>
            </a:r>
            <a:r>
              <a:rPr lang="en-US" sz="1600" spc="-5" dirty="0">
                <a:latin typeface="Times New Roman" panose="02020603050405020304" pitchFamily="18" charset="0"/>
                <a:ea typeface="Times New Roman" panose="02020603050405020304" pitchFamily="18" charset="0"/>
              </a:rPr>
              <a:t> </a:t>
            </a:r>
            <a:r>
              <a:rPr lang="en-US" sz="1600" dirty="0">
                <a:latin typeface="Times New Roman" panose="02020603050405020304" pitchFamily="18" charset="0"/>
                <a:ea typeface="Times New Roman" panose="02020603050405020304" pitchFamily="18" charset="0"/>
              </a:rPr>
              <a:t>thought</a:t>
            </a:r>
            <a:r>
              <a:rPr lang="en-US" sz="1600" spc="-15" dirty="0">
                <a:latin typeface="Times New Roman" panose="02020603050405020304" pitchFamily="18" charset="0"/>
                <a:ea typeface="Times New Roman" panose="02020603050405020304" pitchFamily="18" charset="0"/>
              </a:rPr>
              <a:t> </a:t>
            </a:r>
            <a:r>
              <a:rPr lang="en-US" sz="1600" dirty="0">
                <a:latin typeface="Times New Roman" panose="02020603050405020304" pitchFamily="18" charset="0"/>
                <a:ea typeface="Times New Roman" panose="02020603050405020304" pitchFamily="18" charset="0"/>
              </a:rPr>
              <a:t>to be complicated, involving several</a:t>
            </a:r>
            <a:r>
              <a:rPr lang="en-US" sz="1600" spc="-40" dirty="0">
                <a:latin typeface="Times New Roman" panose="02020603050405020304" pitchFamily="18" charset="0"/>
                <a:ea typeface="Times New Roman" panose="02020603050405020304" pitchFamily="18" charset="0"/>
              </a:rPr>
              <a:t> </a:t>
            </a:r>
            <a:r>
              <a:rPr lang="en-US" sz="1600" dirty="0">
                <a:latin typeface="Times New Roman" panose="02020603050405020304" pitchFamily="18" charset="0"/>
                <a:ea typeface="Times New Roman" panose="02020603050405020304" pitchFamily="18" charset="0"/>
              </a:rPr>
              <a:t>different tissues and systems. The reasons are still not entirely known [3]. Many variables, including genetic predisposition, the biochemistry and biomechanics of the diseased joint, and the degree of inflammatory response, are linked to OA in contemporary views [4]. As such, pinpointing</a:t>
            </a:r>
            <a:r>
              <a:rPr lang="en-US" sz="1600" spc="200" dirty="0">
                <a:latin typeface="Times New Roman" panose="02020603050405020304" pitchFamily="18" charset="0"/>
                <a:ea typeface="Times New Roman" panose="02020603050405020304" pitchFamily="18" charset="0"/>
              </a:rPr>
              <a:t> </a:t>
            </a:r>
            <a:r>
              <a:rPr lang="en-US" sz="1600" dirty="0">
                <a:latin typeface="Times New Roman" panose="02020603050405020304" pitchFamily="18" charset="0"/>
                <a:ea typeface="Times New Roman" panose="02020603050405020304" pitchFamily="18" charset="0"/>
              </a:rPr>
              <a:t>precise targets for treatment has proven challenging. Symptomatic therapy for pain relief, functional enhancement, and even mechanical joint replacement constitute the majority of</a:t>
            </a:r>
            <a:r>
              <a:rPr lang="en-US" sz="1600" spc="200" dirty="0">
                <a:latin typeface="Times New Roman" panose="02020603050405020304" pitchFamily="18" charset="0"/>
                <a:ea typeface="Times New Roman" panose="02020603050405020304" pitchFamily="18" charset="0"/>
              </a:rPr>
              <a:t> </a:t>
            </a:r>
            <a:r>
              <a:rPr lang="en-US" sz="1600" dirty="0">
                <a:latin typeface="Times New Roman" panose="02020603050405020304" pitchFamily="18" charset="0"/>
                <a:ea typeface="Times New Roman" panose="02020603050405020304" pitchFamily="18" charset="0"/>
              </a:rPr>
              <a:t>current therapeutic practice; the underlying molecular causes of OA are not addressed [5].</a:t>
            </a:r>
            <a:endParaRPr lang="en-IN" sz="1600" dirty="0">
              <a:latin typeface="Times New Roman" panose="02020603050405020304" pitchFamily="18" charset="0"/>
              <a:ea typeface="Times New Roman" panose="02020603050405020304" pitchFamily="18" charset="0"/>
            </a:endParaRPr>
          </a:p>
          <a:p>
            <a:pPr marL="139700" marR="234950" algn="just">
              <a:spcBef>
                <a:spcPts val="1015"/>
              </a:spcBef>
              <a:spcAft>
                <a:spcPts val="0"/>
              </a:spcAft>
            </a:pPr>
            <a:r>
              <a:rPr lang="en-US" sz="1600" dirty="0">
                <a:latin typeface="Times New Roman" panose="02020603050405020304" pitchFamily="18" charset="0"/>
                <a:ea typeface="Times New Roman" panose="02020603050405020304" pitchFamily="18" charset="0"/>
              </a:rPr>
              <a:t>Diagnostic imaging procedures like magnetic resonance imaging (MRI), computed tomography (CT), and plane radiographs are used to confirm</a:t>
            </a:r>
            <a:r>
              <a:rPr lang="en-US" sz="1600" spc="-5" dirty="0">
                <a:latin typeface="Times New Roman" panose="02020603050405020304" pitchFamily="18" charset="0"/>
                <a:ea typeface="Times New Roman" panose="02020603050405020304" pitchFamily="18" charset="0"/>
              </a:rPr>
              <a:t> </a:t>
            </a:r>
            <a:r>
              <a:rPr lang="en-US" sz="1600" dirty="0">
                <a:latin typeface="Times New Roman" panose="02020603050405020304" pitchFamily="18" charset="0"/>
                <a:ea typeface="Times New Roman" panose="02020603050405020304" pitchFamily="18" charset="0"/>
              </a:rPr>
              <a:t>the diagnosis of OA, which is based on clinical complaints such as pain, swelling, and reduced function. Sadly, imaging is skewed toward displaying the </a:t>
            </a:r>
            <a:r>
              <a:rPr lang="en-US" sz="1600" dirty="0" err="1">
                <a:latin typeface="Times New Roman" panose="02020603050405020304" pitchFamily="18" charset="0"/>
                <a:ea typeface="Times New Roman" panose="02020603050405020304" pitchFamily="18" charset="0"/>
              </a:rPr>
              <a:t>pathoanatomy</a:t>
            </a:r>
            <a:r>
              <a:rPr lang="en-US" sz="1600" dirty="0">
                <a:latin typeface="Times New Roman" panose="02020603050405020304" pitchFamily="18" charset="0"/>
                <a:ea typeface="Times New Roman" panose="02020603050405020304" pitchFamily="18" charset="0"/>
              </a:rPr>
              <a:t> of late-stage OA (i.e., loss of cartilage volume, edema in the bone marrow, thickening of the subchondral bone, development of cysts, and marginal </a:t>
            </a:r>
            <a:r>
              <a:rPr lang="en-US" sz="1600" dirty="0" err="1">
                <a:latin typeface="Times New Roman" panose="02020603050405020304" pitchFamily="18" charset="0"/>
                <a:ea typeface="Times New Roman" panose="02020603050405020304" pitchFamily="18" charset="0"/>
              </a:rPr>
              <a:t>osteophyttes</a:t>
            </a:r>
            <a:r>
              <a:rPr lang="en-US" sz="1600" dirty="0">
                <a:latin typeface="Times New Roman" panose="02020603050405020304" pitchFamily="18" charset="0"/>
                <a:ea typeface="Times New Roman" panose="02020603050405020304" pitchFamily="18" charset="0"/>
              </a:rPr>
              <a:t>) [6]. Hyaline cartilage has a limited capacity for self-healing, and permanent deterioration can place even before symptoms and radiographic indicators become apparent. Prognosis worsening and limited treatment choices result from late-stage diagnosis of OA, which occurs after macroscopic and microscopic alterations in tissue structure have occurred. OA is tough to treat and incurable. Reducing OA requires a comprehensive plan.</a:t>
            </a:r>
          </a:p>
          <a:p>
            <a:pPr marL="139700" marR="246380" algn="just">
              <a:spcBef>
                <a:spcPts val="1005"/>
              </a:spcBef>
              <a:spcAft>
                <a:spcPts val="0"/>
              </a:spcAft>
            </a:pPr>
            <a:r>
              <a:rPr lang="en-US" sz="1600" dirty="0">
                <a:latin typeface="Times New Roman" panose="02020603050405020304" pitchFamily="18" charset="0"/>
                <a:ea typeface="Times New Roman" panose="02020603050405020304" pitchFamily="18" charset="0"/>
              </a:rPr>
              <a:t>Three methods</a:t>
            </a:r>
            <a:r>
              <a:rPr lang="en-US" sz="1600" spc="-25" dirty="0">
                <a:latin typeface="Times New Roman" panose="02020603050405020304" pitchFamily="18" charset="0"/>
                <a:ea typeface="Times New Roman" panose="02020603050405020304" pitchFamily="18" charset="0"/>
              </a:rPr>
              <a:t> </a:t>
            </a:r>
            <a:r>
              <a:rPr lang="en-US" sz="1600" dirty="0">
                <a:latin typeface="Times New Roman" panose="02020603050405020304" pitchFamily="18" charset="0"/>
                <a:ea typeface="Times New Roman" panose="02020603050405020304" pitchFamily="18" charset="0"/>
              </a:rPr>
              <a:t>can</a:t>
            </a:r>
            <a:r>
              <a:rPr lang="en-US" sz="1600" spc="-15" dirty="0">
                <a:latin typeface="Times New Roman" panose="02020603050405020304" pitchFamily="18" charset="0"/>
                <a:ea typeface="Times New Roman" panose="02020603050405020304" pitchFamily="18" charset="0"/>
              </a:rPr>
              <a:t> </a:t>
            </a:r>
            <a:r>
              <a:rPr lang="en-US" sz="1600" dirty="0">
                <a:latin typeface="Times New Roman" panose="02020603050405020304" pitchFamily="18" charset="0"/>
                <a:ea typeface="Times New Roman" panose="02020603050405020304" pitchFamily="18" charset="0"/>
              </a:rPr>
              <a:t>be</a:t>
            </a:r>
            <a:r>
              <a:rPr lang="en-US" sz="1600" spc="-20" dirty="0">
                <a:latin typeface="Times New Roman" panose="02020603050405020304" pitchFamily="18" charset="0"/>
                <a:ea typeface="Times New Roman" panose="02020603050405020304" pitchFamily="18" charset="0"/>
              </a:rPr>
              <a:t> </a:t>
            </a:r>
            <a:r>
              <a:rPr lang="en-US" sz="1600" dirty="0">
                <a:latin typeface="Times New Roman" panose="02020603050405020304" pitchFamily="18" charset="0"/>
                <a:ea typeface="Times New Roman" panose="02020603050405020304" pitchFamily="18" charset="0"/>
              </a:rPr>
              <a:t>employed</a:t>
            </a:r>
            <a:r>
              <a:rPr lang="en-US" sz="1600" spc="-15" dirty="0">
                <a:latin typeface="Times New Roman" panose="02020603050405020304" pitchFamily="18" charset="0"/>
                <a:ea typeface="Times New Roman" panose="02020603050405020304" pitchFamily="18" charset="0"/>
              </a:rPr>
              <a:t> </a:t>
            </a:r>
            <a:r>
              <a:rPr lang="en-US" sz="1600" dirty="0">
                <a:latin typeface="Times New Roman" panose="02020603050405020304" pitchFamily="18" charset="0"/>
                <a:ea typeface="Times New Roman" panose="02020603050405020304" pitchFamily="18" charset="0"/>
              </a:rPr>
              <a:t>to address</a:t>
            </a:r>
            <a:r>
              <a:rPr lang="en-US" sz="1600" spc="-25" dirty="0">
                <a:latin typeface="Times New Roman" panose="02020603050405020304" pitchFamily="18" charset="0"/>
                <a:ea typeface="Times New Roman" panose="02020603050405020304" pitchFamily="18" charset="0"/>
              </a:rPr>
              <a:t> </a:t>
            </a:r>
            <a:r>
              <a:rPr lang="en-US" sz="1600" dirty="0">
                <a:latin typeface="Times New Roman" panose="02020603050405020304" pitchFamily="18" charset="0"/>
                <a:ea typeface="Times New Roman" panose="02020603050405020304" pitchFamily="18" charset="0"/>
              </a:rPr>
              <a:t>the</a:t>
            </a:r>
            <a:r>
              <a:rPr lang="en-US" sz="1600" spc="-20" dirty="0">
                <a:latin typeface="Times New Roman" panose="02020603050405020304" pitchFamily="18" charset="0"/>
                <a:ea typeface="Times New Roman" panose="02020603050405020304" pitchFamily="18" charset="0"/>
              </a:rPr>
              <a:t> </a:t>
            </a:r>
            <a:r>
              <a:rPr lang="en-US" sz="1600" dirty="0">
                <a:latin typeface="Times New Roman" panose="02020603050405020304" pitchFamily="18" charset="0"/>
                <a:ea typeface="Times New Roman" panose="02020603050405020304" pitchFamily="18" charset="0"/>
              </a:rPr>
              <a:t>mechanical</a:t>
            </a:r>
            <a:r>
              <a:rPr lang="en-US" sz="1600" spc="-55" dirty="0">
                <a:latin typeface="Times New Roman" panose="02020603050405020304" pitchFamily="18" charset="0"/>
                <a:ea typeface="Times New Roman" panose="02020603050405020304" pitchFamily="18" charset="0"/>
              </a:rPr>
              <a:t> </a:t>
            </a:r>
            <a:r>
              <a:rPr lang="en-US" sz="1600" dirty="0">
                <a:latin typeface="Times New Roman" panose="02020603050405020304" pitchFamily="18" charset="0"/>
                <a:ea typeface="Times New Roman" panose="02020603050405020304" pitchFamily="18" charset="0"/>
              </a:rPr>
              <a:t>causes</a:t>
            </a:r>
            <a:r>
              <a:rPr lang="en-US" sz="1600" spc="-25" dirty="0">
                <a:latin typeface="Times New Roman" panose="02020603050405020304" pitchFamily="18" charset="0"/>
                <a:ea typeface="Times New Roman" panose="02020603050405020304" pitchFamily="18" charset="0"/>
              </a:rPr>
              <a:t> </a:t>
            </a:r>
            <a:r>
              <a:rPr lang="en-US" sz="1600" dirty="0">
                <a:latin typeface="Times New Roman" panose="02020603050405020304" pitchFamily="18" charset="0"/>
                <a:ea typeface="Times New Roman" panose="02020603050405020304" pitchFamily="18" charset="0"/>
              </a:rPr>
              <a:t>that lead</a:t>
            </a:r>
            <a:r>
              <a:rPr lang="en-US" sz="1600" spc="-15" dirty="0">
                <a:latin typeface="Times New Roman" panose="02020603050405020304" pitchFamily="18" charset="0"/>
                <a:ea typeface="Times New Roman" panose="02020603050405020304" pitchFamily="18" charset="0"/>
              </a:rPr>
              <a:t> </a:t>
            </a:r>
            <a:r>
              <a:rPr lang="en-US" sz="1600" dirty="0">
                <a:latin typeface="Times New Roman" panose="02020603050405020304" pitchFamily="18" charset="0"/>
                <a:ea typeface="Times New Roman" panose="02020603050405020304" pitchFamily="18" charset="0"/>
              </a:rPr>
              <a:t>to chondrocyte injury and hyaline cartilage wear:</a:t>
            </a:r>
            <a:endParaRPr lang="en-IN" sz="1600" dirty="0">
              <a:latin typeface="Times New Roman" panose="02020603050405020304" pitchFamily="18" charset="0"/>
              <a:ea typeface="Times New Roman" panose="02020603050405020304" pitchFamily="18" charset="0"/>
            </a:endParaRPr>
          </a:p>
          <a:p>
            <a:pPr marL="342900" marR="245110" lvl="0" indent="-342900" algn="just">
              <a:spcBef>
                <a:spcPts val="1000"/>
              </a:spcBef>
              <a:spcAft>
                <a:spcPts val="0"/>
              </a:spcAft>
              <a:buSzPts val="1200"/>
              <a:buFont typeface="Times New Roman" panose="02020603050405020304" pitchFamily="18" charset="0"/>
              <a:buAutoNum type="arabicPeriod"/>
              <a:tabLst>
                <a:tab pos="597535" algn="l"/>
              </a:tabLst>
            </a:pPr>
            <a:r>
              <a:rPr lang="en-US" sz="1600" dirty="0">
                <a:latin typeface="Times New Roman" panose="02020603050405020304" pitchFamily="18" charset="0"/>
                <a:ea typeface="Times New Roman" panose="02020603050405020304" pitchFamily="18" charset="0"/>
              </a:rPr>
              <a:t>One possible approach is to stop the inflammatory cascade and neutralize the catabolic enzymes that degrade hyaline cartilage.</a:t>
            </a:r>
            <a:endParaRPr lang="en-IN" sz="1600" spc="0" dirty="0">
              <a:effectLst/>
              <a:latin typeface="Times New Roman" panose="02020603050405020304" pitchFamily="18" charset="0"/>
              <a:ea typeface="Times New Roman" panose="02020603050405020304" pitchFamily="18" charset="0"/>
            </a:endParaRPr>
          </a:p>
          <a:p>
            <a:pPr marL="342900" lvl="0" indent="-342900" algn="just">
              <a:spcAft>
                <a:spcPts val="0"/>
              </a:spcAft>
              <a:buSzPts val="1200"/>
              <a:buFont typeface="Times New Roman" panose="02020603050405020304" pitchFamily="18" charset="0"/>
              <a:buAutoNum type="arabicPeriod"/>
              <a:tabLst>
                <a:tab pos="596900" algn="l"/>
              </a:tabLst>
            </a:pPr>
            <a:r>
              <a:rPr lang="en-US" sz="1600" dirty="0">
                <a:latin typeface="Times New Roman" panose="02020603050405020304" pitchFamily="18" charset="0"/>
                <a:ea typeface="Times New Roman" panose="02020603050405020304" pitchFamily="18" charset="0"/>
              </a:rPr>
              <a:t>Replace</a:t>
            </a:r>
            <a:r>
              <a:rPr lang="en-US" sz="1600" spc="-25" dirty="0">
                <a:latin typeface="Times New Roman" panose="02020603050405020304" pitchFamily="18" charset="0"/>
                <a:ea typeface="Times New Roman" panose="02020603050405020304" pitchFamily="18" charset="0"/>
              </a:rPr>
              <a:t> </a:t>
            </a:r>
            <a:r>
              <a:rPr lang="en-US" sz="1600" dirty="0">
                <a:latin typeface="Times New Roman" panose="02020603050405020304" pitchFamily="18" charset="0"/>
                <a:ea typeface="Times New Roman" panose="02020603050405020304" pitchFamily="18" charset="0"/>
              </a:rPr>
              <a:t>end-stage</a:t>
            </a:r>
            <a:r>
              <a:rPr lang="en-US" sz="1600" spc="-15" dirty="0">
                <a:latin typeface="Times New Roman" panose="02020603050405020304" pitchFamily="18" charset="0"/>
                <a:ea typeface="Times New Roman" panose="02020603050405020304" pitchFamily="18" charset="0"/>
              </a:rPr>
              <a:t> </a:t>
            </a:r>
            <a:r>
              <a:rPr lang="en-US" sz="1600" dirty="0">
                <a:latin typeface="Times New Roman" panose="02020603050405020304" pitchFamily="18" charset="0"/>
                <a:ea typeface="Times New Roman" panose="02020603050405020304" pitchFamily="18" charset="0"/>
              </a:rPr>
              <a:t>chondral</a:t>
            </a:r>
            <a:r>
              <a:rPr lang="en-US" sz="1600" spc="-30" dirty="0">
                <a:latin typeface="Times New Roman" panose="02020603050405020304" pitchFamily="18" charset="0"/>
                <a:ea typeface="Times New Roman" panose="02020603050405020304" pitchFamily="18" charset="0"/>
              </a:rPr>
              <a:t> </a:t>
            </a:r>
            <a:r>
              <a:rPr lang="en-US" sz="1600" dirty="0">
                <a:latin typeface="Times New Roman" panose="02020603050405020304" pitchFamily="18" charset="0"/>
                <a:ea typeface="Times New Roman" panose="02020603050405020304" pitchFamily="18" charset="0"/>
              </a:rPr>
              <a:t>lesions</a:t>
            </a:r>
            <a:r>
              <a:rPr lang="en-US" sz="1600" spc="-20" dirty="0">
                <a:latin typeface="Times New Roman" panose="02020603050405020304" pitchFamily="18" charset="0"/>
                <a:ea typeface="Times New Roman" panose="02020603050405020304" pitchFamily="18" charset="0"/>
              </a:rPr>
              <a:t> </a:t>
            </a:r>
            <a:r>
              <a:rPr lang="en-US" sz="1600" dirty="0">
                <a:latin typeface="Times New Roman" panose="02020603050405020304" pitchFamily="18" charset="0"/>
                <a:ea typeface="Times New Roman" panose="02020603050405020304" pitchFamily="18" charset="0"/>
              </a:rPr>
              <a:t>or</a:t>
            </a:r>
            <a:r>
              <a:rPr lang="en-US" sz="1600" spc="-20" dirty="0">
                <a:latin typeface="Times New Roman" panose="02020603050405020304" pitchFamily="18" charset="0"/>
                <a:ea typeface="Times New Roman" panose="02020603050405020304" pitchFamily="18" charset="0"/>
              </a:rPr>
              <a:t> </a:t>
            </a:r>
            <a:r>
              <a:rPr lang="en-US" sz="1600" dirty="0">
                <a:latin typeface="Times New Roman" panose="02020603050405020304" pitchFamily="18" charset="0"/>
                <a:ea typeface="Times New Roman" panose="02020603050405020304" pitchFamily="18" charset="0"/>
              </a:rPr>
              <a:t>enhance</a:t>
            </a:r>
            <a:r>
              <a:rPr lang="en-US" sz="1600" spc="-15" dirty="0">
                <a:latin typeface="Times New Roman" panose="02020603050405020304" pitchFamily="18" charset="0"/>
                <a:ea typeface="Times New Roman" panose="02020603050405020304" pitchFamily="18" charset="0"/>
              </a:rPr>
              <a:t> </a:t>
            </a:r>
            <a:r>
              <a:rPr lang="en-US" sz="1600" dirty="0">
                <a:latin typeface="Times New Roman" panose="02020603050405020304" pitchFamily="18" charset="0"/>
                <a:ea typeface="Times New Roman" panose="02020603050405020304" pitchFamily="18" charset="0"/>
              </a:rPr>
              <a:t>component</a:t>
            </a:r>
            <a:r>
              <a:rPr lang="en-US" sz="1600" spc="-10" dirty="0">
                <a:latin typeface="Times New Roman" panose="02020603050405020304" pitchFamily="18" charset="0"/>
                <a:ea typeface="Times New Roman" panose="02020603050405020304" pitchFamily="18" charset="0"/>
              </a:rPr>
              <a:t> </a:t>
            </a:r>
            <a:r>
              <a:rPr lang="en-US" sz="1600" dirty="0">
                <a:latin typeface="Times New Roman" panose="02020603050405020304" pitchFamily="18" charset="0"/>
                <a:ea typeface="Times New Roman" panose="02020603050405020304" pitchFamily="18" charset="0"/>
              </a:rPr>
              <a:t>tissue</a:t>
            </a:r>
            <a:r>
              <a:rPr lang="en-US" sz="1600" spc="-10" dirty="0">
                <a:latin typeface="Times New Roman" panose="02020603050405020304" pitchFamily="18" charset="0"/>
                <a:ea typeface="Times New Roman" panose="02020603050405020304" pitchFamily="18" charset="0"/>
              </a:rPr>
              <a:t> elements.</a:t>
            </a:r>
            <a:endParaRPr lang="en-IN" sz="1600" spc="0" dirty="0">
              <a:effectLst/>
              <a:latin typeface="Times New Roman" panose="02020603050405020304" pitchFamily="18" charset="0"/>
              <a:ea typeface="Times New Roman" panose="02020603050405020304" pitchFamily="18" charset="0"/>
            </a:endParaRPr>
          </a:p>
          <a:p>
            <a:pPr marL="342900" marR="248285" lvl="0" indent="-342900" algn="just">
              <a:spcBef>
                <a:spcPts val="360"/>
              </a:spcBef>
              <a:spcAft>
                <a:spcPts val="0"/>
              </a:spcAft>
              <a:buSzPts val="1200"/>
              <a:buFont typeface="Times New Roman" panose="02020603050405020304" pitchFamily="18" charset="0"/>
              <a:buAutoNum type="arabicPeriod"/>
              <a:tabLst>
                <a:tab pos="597535" algn="l"/>
              </a:tabLst>
            </a:pPr>
            <a:r>
              <a:rPr lang="en-US" sz="1600" dirty="0">
                <a:latin typeface="Times New Roman" panose="02020603050405020304" pitchFamily="18" charset="0"/>
                <a:ea typeface="Times New Roman" panose="02020603050405020304" pitchFamily="18" charset="0"/>
              </a:rPr>
              <a:t>A multidisciplinary field including physics, chemistry, biology, electronics, and engineering is nanotechnology.</a:t>
            </a:r>
            <a:endParaRPr lang="en-IN" sz="1600"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968816299"/>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716BBBD6-21DC-40CC-9571-172973C35D70}"/>
              </a:ext>
            </a:extLst>
          </p:cNvPr>
          <p:cNvSpPr/>
          <p:nvPr/>
        </p:nvSpPr>
        <p:spPr>
          <a:xfrm>
            <a:off x="206062" y="175416"/>
            <a:ext cx="11694017" cy="6653103"/>
          </a:xfrm>
          <a:prstGeom prst="rect">
            <a:avLst/>
          </a:prstGeom>
        </p:spPr>
        <p:txBody>
          <a:bodyPr wrap="square">
            <a:spAutoFit/>
          </a:bodyPr>
          <a:lstStyle/>
          <a:p>
            <a:pPr marL="139700" marR="237490" algn="just">
              <a:spcBef>
                <a:spcPts val="1000"/>
              </a:spcBef>
              <a:spcAft>
                <a:spcPts val="0"/>
              </a:spcAft>
            </a:pPr>
            <a:r>
              <a:rPr lang="en-US" sz="1600" dirty="0">
                <a:latin typeface="Times New Roman" panose="02020603050405020304" pitchFamily="18" charset="0"/>
                <a:ea typeface="Times New Roman" panose="02020603050405020304" pitchFamily="18" charset="0"/>
              </a:rPr>
              <a:t>Globally, there is a thriving nanotechnology research and development community. The</a:t>
            </a:r>
            <a:r>
              <a:rPr lang="en-US" sz="1600" spc="200" dirty="0">
                <a:latin typeface="Times New Roman" panose="02020603050405020304" pitchFamily="18" charset="0"/>
                <a:ea typeface="Times New Roman" panose="02020603050405020304" pitchFamily="18" charset="0"/>
              </a:rPr>
              <a:t> </a:t>
            </a:r>
            <a:r>
              <a:rPr lang="en-US" sz="1600" dirty="0">
                <a:latin typeface="Times New Roman" panose="02020603050405020304" pitchFamily="18" charset="0"/>
                <a:ea typeface="Times New Roman" panose="02020603050405020304" pitchFamily="18" charset="0"/>
              </a:rPr>
              <a:t>scientific study and manipulation of atomic, molecular, or macromolecular particles—typically ranging in size from 1 to 100 nm—is known as nanotechnology [7]. Due to the particularity of the</a:t>
            </a:r>
            <a:r>
              <a:rPr lang="en-US" sz="1600" spc="-10" dirty="0">
                <a:latin typeface="Times New Roman" panose="02020603050405020304" pitchFamily="18" charset="0"/>
                <a:ea typeface="Times New Roman" panose="02020603050405020304" pitchFamily="18" charset="0"/>
              </a:rPr>
              <a:t> </a:t>
            </a:r>
            <a:r>
              <a:rPr lang="en-US" sz="1600" dirty="0">
                <a:latin typeface="Times New Roman" panose="02020603050405020304" pitchFamily="18" charset="0"/>
                <a:ea typeface="Times New Roman" panose="02020603050405020304" pitchFamily="18" charset="0"/>
              </a:rPr>
              <a:t>scale</a:t>
            </a:r>
            <a:r>
              <a:rPr lang="en-US" sz="1600" spc="-5" dirty="0">
                <a:latin typeface="Times New Roman" panose="02020603050405020304" pitchFamily="18" charset="0"/>
                <a:ea typeface="Times New Roman" panose="02020603050405020304" pitchFamily="18" charset="0"/>
              </a:rPr>
              <a:t> </a:t>
            </a:r>
            <a:r>
              <a:rPr lang="en-US" sz="1600" dirty="0">
                <a:latin typeface="Times New Roman" panose="02020603050405020304" pitchFamily="18" charset="0"/>
                <a:ea typeface="Times New Roman" panose="02020603050405020304" pitchFamily="18" charset="0"/>
              </a:rPr>
              <a:t>structure, which</a:t>
            </a:r>
            <a:r>
              <a:rPr lang="en-US" sz="1600" spc="-30" dirty="0">
                <a:latin typeface="Times New Roman" panose="02020603050405020304" pitchFamily="18" charset="0"/>
                <a:ea typeface="Times New Roman" panose="02020603050405020304" pitchFamily="18" charset="0"/>
              </a:rPr>
              <a:t> </a:t>
            </a:r>
            <a:r>
              <a:rPr lang="en-US" sz="1600" dirty="0">
                <a:latin typeface="Times New Roman" panose="02020603050405020304" pitchFamily="18" charset="0"/>
                <a:ea typeface="Times New Roman" panose="02020603050405020304" pitchFamily="18" charset="0"/>
              </a:rPr>
              <a:t>gives</a:t>
            </a:r>
            <a:r>
              <a:rPr lang="en-US" sz="1600" spc="-15" dirty="0">
                <a:latin typeface="Times New Roman" panose="02020603050405020304" pitchFamily="18" charset="0"/>
                <a:ea typeface="Times New Roman" panose="02020603050405020304" pitchFamily="18" charset="0"/>
              </a:rPr>
              <a:t> </a:t>
            </a:r>
            <a:r>
              <a:rPr lang="en-US" sz="1600" dirty="0">
                <a:latin typeface="Times New Roman" panose="02020603050405020304" pitchFamily="18" charset="0"/>
                <a:ea typeface="Times New Roman" panose="02020603050405020304" pitchFamily="18" charset="0"/>
              </a:rPr>
              <a:t>birth</a:t>
            </a:r>
            <a:r>
              <a:rPr lang="en-US" sz="1600" spc="-30" dirty="0">
                <a:latin typeface="Times New Roman" panose="02020603050405020304" pitchFamily="18" charset="0"/>
                <a:ea typeface="Times New Roman" panose="02020603050405020304" pitchFamily="18" charset="0"/>
              </a:rPr>
              <a:t> </a:t>
            </a:r>
            <a:r>
              <a:rPr lang="en-US" sz="1600" dirty="0">
                <a:latin typeface="Times New Roman" panose="02020603050405020304" pitchFamily="18" charset="0"/>
                <a:ea typeface="Times New Roman" panose="02020603050405020304" pitchFamily="18" charset="0"/>
              </a:rPr>
              <a:t>to</a:t>
            </a:r>
            <a:r>
              <a:rPr lang="en-US" sz="1600" spc="-5" dirty="0">
                <a:latin typeface="Times New Roman" panose="02020603050405020304" pitchFamily="18" charset="0"/>
                <a:ea typeface="Times New Roman" panose="02020603050405020304" pitchFamily="18" charset="0"/>
              </a:rPr>
              <a:t> </a:t>
            </a:r>
            <a:r>
              <a:rPr lang="en-US" sz="1600" dirty="0">
                <a:latin typeface="Times New Roman" panose="02020603050405020304" pitchFamily="18" charset="0"/>
                <a:ea typeface="Times New Roman" panose="02020603050405020304" pitchFamily="18" charset="0"/>
              </a:rPr>
              <a:t>their</a:t>
            </a:r>
            <a:r>
              <a:rPr lang="en-US" sz="1600" spc="-5" dirty="0">
                <a:latin typeface="Times New Roman" panose="02020603050405020304" pitchFamily="18" charset="0"/>
                <a:ea typeface="Times New Roman" panose="02020603050405020304" pitchFamily="18" charset="0"/>
              </a:rPr>
              <a:t> </a:t>
            </a:r>
            <a:r>
              <a:rPr lang="en-US" sz="1600" dirty="0">
                <a:latin typeface="Times New Roman" panose="02020603050405020304" pitchFamily="18" charset="0"/>
                <a:ea typeface="Times New Roman" panose="02020603050405020304" pitchFamily="18" charset="0"/>
              </a:rPr>
              <a:t>distinctive features including</a:t>
            </a:r>
            <a:r>
              <a:rPr lang="en-US" sz="1600" spc="-5" dirty="0">
                <a:latin typeface="Times New Roman" panose="02020603050405020304" pitchFamily="18" charset="0"/>
                <a:ea typeface="Times New Roman" panose="02020603050405020304" pitchFamily="18" charset="0"/>
              </a:rPr>
              <a:t> </a:t>
            </a:r>
            <a:r>
              <a:rPr lang="en-US" sz="1600" dirty="0">
                <a:latin typeface="Times New Roman" panose="02020603050405020304" pitchFamily="18" charset="0"/>
                <a:ea typeface="Times New Roman" panose="02020603050405020304" pitchFamily="18" charset="0"/>
              </a:rPr>
              <a:t>size</a:t>
            </a:r>
            <a:r>
              <a:rPr lang="en-US" sz="1600" spc="-10" dirty="0">
                <a:latin typeface="Times New Roman" panose="02020603050405020304" pitchFamily="18" charset="0"/>
                <a:ea typeface="Times New Roman" panose="02020603050405020304" pitchFamily="18" charset="0"/>
              </a:rPr>
              <a:t> </a:t>
            </a:r>
            <a:r>
              <a:rPr lang="en-US" sz="1600" dirty="0">
                <a:latin typeface="Times New Roman" panose="02020603050405020304" pitchFamily="18" charset="0"/>
                <a:ea typeface="Times New Roman" panose="02020603050405020304" pitchFamily="18" charset="0"/>
              </a:rPr>
              <a:t>effects, interfacial phenomena, and quantum effects, among others, nanoparticles (NPs) exhibit many remarkable characteristics and novel capabilities [7]. The behavior of NPs is less predictable than that of microparticles. Therefore, by manipulating and modifying nanostructures, it may be possible to utilize the distinct chemical, physical, and biological characteristics of NPs in the future.</a:t>
            </a:r>
          </a:p>
          <a:p>
            <a:pPr marL="139700" marR="237490" algn="just">
              <a:spcBef>
                <a:spcPts val="1000"/>
              </a:spcBef>
              <a:spcAft>
                <a:spcPts val="0"/>
              </a:spcAft>
            </a:pPr>
            <a:r>
              <a:rPr lang="en-US" sz="1600" dirty="0">
                <a:latin typeface="Times New Roman" panose="02020603050405020304" pitchFamily="18" charset="0"/>
                <a:ea typeface="Times New Roman" panose="02020603050405020304" pitchFamily="18" charset="0"/>
              </a:rPr>
              <a:t>The structures of molecules at the microscopic level in the body, their large surface area relative to volume ratio, and the ideal size for catalysis have made nanotechnology increasingly significant [7]. Top-down and bottom-up approaches are commonly used in the fabrication of NPs using nanotechnology. Using methods for nanofabrication to reduce macro-sized structures to nanoscale particles is the top-down approach. However, the bottom-up strategy integrates atomic or molecular components into larger nanoscale particles by means of physical and chemical processes [8,9]. Numerous facets of our everyday life, such as sunscreen, cosmetics, textiles, and sporting goods, have demonstrated the outstanding application value of nanotechnology.</a:t>
            </a:r>
          </a:p>
          <a:p>
            <a:pPr marL="139700" marR="237490" algn="just">
              <a:spcBef>
                <a:spcPts val="1000"/>
              </a:spcBef>
              <a:spcAft>
                <a:spcPts val="0"/>
              </a:spcAft>
            </a:pPr>
            <a:r>
              <a:rPr lang="en-US" sz="1600" dirty="0">
                <a:latin typeface="Times New Roman" panose="02020603050405020304" pitchFamily="18" charset="0"/>
                <a:ea typeface="Times New Roman" panose="02020603050405020304" pitchFamily="18" charset="0"/>
              </a:rPr>
              <a:t>However, there isn't a clinical use of nanotechnology for OA treatment at this time. Nanotechnology  has  several  benefits  for  the  administration  of  OA  therapies.</a:t>
            </a:r>
          </a:p>
          <a:p>
            <a:pPr marL="139700" marR="237490" algn="just">
              <a:spcBef>
                <a:spcPts val="1000"/>
              </a:spcBef>
              <a:spcAft>
                <a:spcPts val="0"/>
              </a:spcAft>
            </a:pPr>
            <a:r>
              <a:rPr lang="en-US" sz="1600" dirty="0">
                <a:latin typeface="Times New Roman" panose="02020603050405020304" pitchFamily="18" charset="0"/>
                <a:ea typeface="Times New Roman" panose="02020603050405020304" pitchFamily="18" charset="0"/>
              </a:rPr>
              <a:t>(1)	More effective medication distribution and targeting;</a:t>
            </a:r>
          </a:p>
          <a:p>
            <a:pPr marL="139700" marR="237490" algn="just">
              <a:spcBef>
                <a:spcPts val="1000"/>
              </a:spcBef>
              <a:spcAft>
                <a:spcPts val="0"/>
              </a:spcAft>
            </a:pPr>
            <a:r>
              <a:rPr lang="en-US" sz="1600" dirty="0">
                <a:latin typeface="Times New Roman" panose="02020603050405020304" pitchFamily="18" charset="0"/>
                <a:ea typeface="Times New Roman" panose="02020603050405020304" pitchFamily="18" charset="0"/>
              </a:rPr>
              <a:t>(2)	Increased drug solubility and consistency;</a:t>
            </a:r>
          </a:p>
          <a:p>
            <a:pPr marL="139700" marR="237490" algn="just">
              <a:spcBef>
                <a:spcPts val="1000"/>
              </a:spcBef>
              <a:spcAft>
                <a:spcPts val="0"/>
              </a:spcAft>
            </a:pPr>
            <a:r>
              <a:rPr lang="en-US" sz="1600" dirty="0">
                <a:latin typeface="Times New Roman" panose="02020603050405020304" pitchFamily="18" charset="0"/>
                <a:ea typeface="Times New Roman" panose="02020603050405020304" pitchFamily="18" charset="0"/>
              </a:rPr>
              <a:t>(3)	Preventing and prolonging drug dispersion and breakdown in body fluids and increasing drug distribution and resorption time in the body;</a:t>
            </a:r>
          </a:p>
          <a:p>
            <a:pPr marL="139700" marR="237490" algn="just">
              <a:spcBef>
                <a:spcPts val="1000"/>
              </a:spcBef>
              <a:spcAft>
                <a:spcPts val="0"/>
              </a:spcAft>
            </a:pPr>
            <a:r>
              <a:rPr lang="en-US" sz="1600" dirty="0">
                <a:latin typeface="Times New Roman" panose="02020603050405020304" pitchFamily="18" charset="0"/>
                <a:ea typeface="Times New Roman" panose="02020603050405020304" pitchFamily="18" charset="0"/>
              </a:rPr>
              <a:t>(4)	Enhanced therapeutic effectiveness and reduced adverse drug responses [10].</a:t>
            </a:r>
          </a:p>
          <a:p>
            <a:pPr marL="139700" marR="237490" algn="just">
              <a:spcBef>
                <a:spcPts val="1000"/>
              </a:spcBef>
              <a:spcAft>
                <a:spcPts val="0"/>
              </a:spcAft>
            </a:pPr>
            <a:r>
              <a:rPr lang="en-US" sz="1600" dirty="0">
                <a:latin typeface="Times New Roman" panose="02020603050405020304" pitchFamily="18" charset="0"/>
                <a:ea typeface="Times New Roman" panose="02020603050405020304" pitchFamily="18" charset="0"/>
              </a:rPr>
              <a:t>The recent fast advancements in pharmaceutical delivery methods facilitated by nanotechnology have opened up new treatment concepts and avenues for OA. In this review, the most recent developments and innovative applications of OA-related NP-based drug delivery, including as exosomes, polymers of nanoparticles (PNPs), liposomes, micelles, the dendrimers and inorganic NPs has been discussed.</a:t>
            </a:r>
            <a:endParaRPr lang="en-IN" sz="1600"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4125303652"/>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3D70F0-39A8-4284-97C2-DDC8D7F5DA93}"/>
              </a:ext>
            </a:extLst>
          </p:cNvPr>
          <p:cNvSpPr>
            <a:spLocks noGrp="1"/>
          </p:cNvSpPr>
          <p:nvPr>
            <p:ph type="title"/>
          </p:nvPr>
        </p:nvSpPr>
        <p:spPr>
          <a:xfrm>
            <a:off x="126643" y="262095"/>
            <a:ext cx="11683284" cy="1064430"/>
          </a:xfrm>
        </p:spPr>
        <p:txBody>
          <a:bodyPr>
            <a:noAutofit/>
          </a:bodyPr>
          <a:lstStyle/>
          <a:p>
            <a:pPr algn="ctr"/>
            <a:r>
              <a:rPr lang="en-US" sz="3200" b="1" dirty="0">
                <a:latin typeface="Times New Roman" panose="02020603050405020304" pitchFamily="18" charset="0"/>
                <a:cs typeface="Times New Roman" panose="02020603050405020304" pitchFamily="18" charset="0"/>
              </a:rPr>
              <a:t>LITERATURE REVIEW REGARDING NANOFORMULATIONS USED IN MANAGEMENT OF OA</a:t>
            </a:r>
            <a:endParaRPr lang="en-IN" sz="3200" dirty="0">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id="{00616DE2-7929-4C72-B145-AC60C92D4127}"/>
              </a:ext>
            </a:extLst>
          </p:cNvPr>
          <p:cNvSpPr/>
          <p:nvPr/>
        </p:nvSpPr>
        <p:spPr>
          <a:xfrm>
            <a:off x="126643" y="1230051"/>
            <a:ext cx="11824951" cy="5483552"/>
          </a:xfrm>
          <a:prstGeom prst="rect">
            <a:avLst/>
          </a:prstGeom>
        </p:spPr>
        <p:txBody>
          <a:bodyPr wrap="square">
            <a:spAutoFit/>
          </a:bodyPr>
          <a:lstStyle/>
          <a:p>
            <a:pPr marL="139700" marR="235585" algn="just">
              <a:spcBef>
                <a:spcPts val="970"/>
              </a:spcBef>
              <a:spcAft>
                <a:spcPts val="0"/>
              </a:spcAft>
            </a:pPr>
            <a:r>
              <a:rPr lang="en-US" b="1" dirty="0">
                <a:solidFill>
                  <a:srgbClr val="212121"/>
                </a:solidFill>
                <a:latin typeface="Times New Roman" panose="02020603050405020304" pitchFamily="18" charset="0"/>
                <a:ea typeface="Times New Roman" panose="02020603050405020304" pitchFamily="18" charset="0"/>
              </a:rPr>
              <a:t>Chang, et al. (2021) </a:t>
            </a:r>
            <a:r>
              <a:rPr lang="en-US" dirty="0">
                <a:solidFill>
                  <a:srgbClr val="212121"/>
                </a:solidFill>
                <a:latin typeface="Times New Roman" panose="02020603050405020304" pitchFamily="18" charset="0"/>
                <a:ea typeface="Times New Roman" panose="02020603050405020304" pitchFamily="18" charset="0"/>
              </a:rPr>
              <a:t>developed </a:t>
            </a:r>
            <a:r>
              <a:rPr lang="en-US" dirty="0">
                <a:latin typeface="Times New Roman" panose="02020603050405020304" pitchFamily="18" charset="0"/>
                <a:ea typeface="Times New Roman" panose="02020603050405020304" pitchFamily="18" charset="0"/>
              </a:rPr>
              <a:t>Hyaluronic acid (HA)-Liposomal (</a:t>
            </a:r>
            <a:r>
              <a:rPr lang="en-US" dirty="0" err="1">
                <a:latin typeface="Times New Roman" panose="02020603050405020304" pitchFamily="18" charset="0"/>
                <a:ea typeface="Times New Roman" panose="02020603050405020304" pitchFamily="18" charset="0"/>
              </a:rPr>
              <a:t>Lipo</a:t>
            </a:r>
            <a:r>
              <a:rPr lang="en-US" dirty="0">
                <a:latin typeface="Times New Roman" panose="02020603050405020304" pitchFamily="18" charset="0"/>
                <a:ea typeface="Times New Roman" panose="02020603050405020304" pitchFamily="18" charset="0"/>
              </a:rPr>
              <a:t>)-DIC/DEX formulation to treat OA and relieve joint discomfort. HA was combined with diclofenac (DIC) and dexamethasone (DEX) to create the formulation for long-term OA use. These medications were subsequently put into and placed onto nanostructured lipid carriers (Lipo-DIC/DEX). The NPs showed an</a:t>
            </a:r>
            <a:r>
              <a:rPr lang="en-US" spc="-2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average</a:t>
            </a:r>
            <a:r>
              <a:rPr lang="en-US" spc="-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size</a:t>
            </a:r>
            <a:r>
              <a:rPr lang="en-US" spc="-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of</a:t>
            </a:r>
            <a:r>
              <a:rPr lang="en-US" spc="-4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103.6 ±</a:t>
            </a:r>
            <a:r>
              <a:rPr lang="en-US" spc="-1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0.3 nm, a</a:t>
            </a:r>
            <a:r>
              <a:rPr lang="en-US" spc="-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zeta</a:t>
            </a:r>
            <a:r>
              <a:rPr lang="en-US" spc="-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potential</a:t>
            </a:r>
            <a:r>
              <a:rPr lang="en-US" spc="-2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of</a:t>
            </a:r>
            <a:r>
              <a:rPr lang="en-US" spc="-4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−22.3 ±</a:t>
            </a:r>
            <a:r>
              <a:rPr lang="en-US" spc="-1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4.6 mV, and an</a:t>
            </a:r>
            <a:r>
              <a:rPr lang="en-US" spc="-2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entrapment effectiveness of 90.5 ± 5.6%. The results showed that the DIC and DEX content were, respectively, 22.5 ± 4.1% and 2.5 ± 0.6%. HA-Lipo-DIC/DEX was shown to attain maximum efficacy in 4 hours and to continue the release of drugs for at least 168 hours.</a:t>
            </a:r>
            <a:r>
              <a:rPr lang="en-US" spc="20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Increased cell counts were seen in co-culture with articular chondrocyte cells without appreciable toxicity. The reduction of knee joint inflammation in OA mice was validated by </a:t>
            </a:r>
            <a:r>
              <a:rPr lang="en-US" i="1" dirty="0">
                <a:latin typeface="Times New Roman" panose="02020603050405020304" pitchFamily="18" charset="0"/>
                <a:ea typeface="Times New Roman" panose="02020603050405020304" pitchFamily="18" charset="0"/>
              </a:rPr>
              <a:t>in-vivo </a:t>
            </a:r>
            <a:r>
              <a:rPr lang="en-US" dirty="0">
                <a:latin typeface="Times New Roman" panose="02020603050405020304" pitchFamily="18" charset="0"/>
                <a:ea typeface="Times New Roman" panose="02020603050405020304" pitchFamily="18" charset="0"/>
              </a:rPr>
              <a:t>imaging (IVIS) after four weeks of intra-articular injection with HA-Lipo-DIC/DEX. A single injection decreased the inflammation volume to 77.5 ± 5.1% of the starting level. These results point to the safety and efficacy</a:t>
            </a:r>
            <a:r>
              <a:rPr lang="en-US" spc="-2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of</a:t>
            </a:r>
            <a:r>
              <a:rPr lang="en-US" spc="-4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this innovative</a:t>
            </a:r>
            <a:r>
              <a:rPr lang="en-US" spc="-1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drug-releasing</a:t>
            </a:r>
            <a:r>
              <a:rPr lang="en-US" spc="-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device, providing a viable means</a:t>
            </a:r>
            <a:r>
              <a:rPr lang="en-US" spc="-1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of</a:t>
            </a:r>
            <a:r>
              <a:rPr lang="en-US" spc="-1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managing OA</a:t>
            </a:r>
            <a:r>
              <a:rPr lang="en-US" spc="-2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pain </a:t>
            </a:r>
            <a:r>
              <a:rPr lang="en-US" spc="-10" dirty="0">
                <a:latin typeface="Times New Roman" panose="02020603050405020304" pitchFamily="18" charset="0"/>
                <a:ea typeface="Times New Roman" panose="02020603050405020304" pitchFamily="18" charset="0"/>
              </a:rPr>
              <a:t>[11].</a:t>
            </a:r>
            <a:endParaRPr lang="en-IN" dirty="0">
              <a:latin typeface="Times New Roman" panose="02020603050405020304" pitchFamily="18" charset="0"/>
              <a:ea typeface="Times New Roman" panose="02020603050405020304" pitchFamily="18" charset="0"/>
            </a:endParaRPr>
          </a:p>
          <a:p>
            <a:pPr marL="139700" marR="234950" algn="just">
              <a:spcBef>
                <a:spcPts val="1010"/>
              </a:spcBef>
              <a:spcAft>
                <a:spcPts val="0"/>
              </a:spcAft>
            </a:pPr>
            <a:r>
              <a:rPr lang="en-US" b="1" dirty="0" err="1">
                <a:solidFill>
                  <a:srgbClr val="212121"/>
                </a:solidFill>
                <a:latin typeface="Times New Roman" panose="02020603050405020304" pitchFamily="18" charset="0"/>
                <a:ea typeface="Times New Roman" panose="02020603050405020304" pitchFamily="18" charset="0"/>
              </a:rPr>
              <a:t>Maestrelli</a:t>
            </a:r>
            <a:r>
              <a:rPr lang="en-US" b="1" dirty="0">
                <a:solidFill>
                  <a:srgbClr val="212121"/>
                </a:solidFill>
                <a:latin typeface="Times New Roman" panose="02020603050405020304" pitchFamily="18" charset="0"/>
                <a:ea typeface="Times New Roman" panose="02020603050405020304" pitchFamily="18" charset="0"/>
              </a:rPr>
              <a:t> F, et al. (2020) </a:t>
            </a:r>
            <a:r>
              <a:rPr lang="en-US" dirty="0">
                <a:solidFill>
                  <a:srgbClr val="212121"/>
                </a:solidFill>
                <a:latin typeface="Times New Roman" panose="02020603050405020304" pitchFamily="18" charset="0"/>
                <a:ea typeface="Times New Roman" panose="02020603050405020304" pitchFamily="18" charset="0"/>
              </a:rPr>
              <a:t>developed </a:t>
            </a:r>
            <a:r>
              <a:rPr lang="en-US" dirty="0">
                <a:latin typeface="Times New Roman" panose="02020603050405020304" pitchFamily="18" charset="0"/>
                <a:ea typeface="Times New Roman" panose="02020603050405020304" pitchFamily="18" charset="0"/>
              </a:rPr>
              <a:t>drug-in-cyclodextrin–double-loaded liposomes (DCL– DL). Curcumin </a:t>
            </a:r>
            <a:r>
              <a:rPr lang="en-US" dirty="0">
                <a:solidFill>
                  <a:srgbClr val="212121"/>
                </a:solidFill>
                <a:latin typeface="Times New Roman" panose="02020603050405020304" pitchFamily="18" charset="0"/>
                <a:ea typeface="Times New Roman" panose="02020603050405020304" pitchFamily="18" charset="0"/>
              </a:rPr>
              <a:t>(</a:t>
            </a:r>
            <a:r>
              <a:rPr lang="en-US" dirty="0">
                <a:latin typeface="Times New Roman" panose="02020603050405020304" pitchFamily="18" charset="0"/>
                <a:ea typeface="Times New Roman" panose="02020603050405020304" pitchFamily="18" charset="0"/>
              </a:rPr>
              <a:t>Cur) has anti-inflammatory and anti-osteoarthritic effects but suffers from low solubility. This issue was addressed with the development of drug-in-cyclodextrin–double- loaded liposomes (DCL–DL). The water compartment of these liposomes contains a drug– cyclodextrin combination, whereas the lipid bilayer contains free drug. Cur–DCL–DL formulations were evaluated for their effectiveness in treating OA using the </a:t>
            </a:r>
            <a:r>
              <a:rPr lang="en-US" dirty="0" err="1">
                <a:latin typeface="Times New Roman" panose="02020603050405020304" pitchFamily="18" charset="0"/>
                <a:ea typeface="Times New Roman" panose="02020603050405020304" pitchFamily="18" charset="0"/>
              </a:rPr>
              <a:t>monoiodoacetate</a:t>
            </a:r>
            <a:r>
              <a:rPr lang="en-US" dirty="0">
                <a:latin typeface="Times New Roman" panose="02020603050405020304" pitchFamily="18" charset="0"/>
                <a:ea typeface="Times New Roman" panose="02020603050405020304" pitchFamily="18" charset="0"/>
              </a:rPr>
              <a:t> (MIA) model for OA pain in rats. Three types of</a:t>
            </a:r>
            <a:r>
              <a:rPr lang="en-US" spc="-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liposomes were injected intraarticularly: empty liposomes, ordinary liposomes, and Cur as DCL–DL. Assessments were conducted at 7 and 14 days for pain, balance, and gait; DCL–DL had significantly better results than SL. The ankle- joint tissue's histological examination showed that DCL–DL had protective effects against some forms of OA [12].</a:t>
            </a:r>
            <a:endParaRPr lang="en-IN"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232097852"/>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C3B81C0-7AD6-439D-AA64-3691A9391B4B}"/>
              </a:ext>
            </a:extLst>
          </p:cNvPr>
          <p:cNvSpPr/>
          <p:nvPr/>
        </p:nvSpPr>
        <p:spPr>
          <a:xfrm>
            <a:off x="210354" y="271725"/>
            <a:ext cx="11612452" cy="6037550"/>
          </a:xfrm>
          <a:prstGeom prst="rect">
            <a:avLst/>
          </a:prstGeom>
        </p:spPr>
        <p:txBody>
          <a:bodyPr wrap="square">
            <a:spAutoFit/>
          </a:bodyPr>
          <a:lstStyle/>
          <a:p>
            <a:pPr marL="139700" marR="234950" algn="just">
              <a:spcBef>
                <a:spcPts val="1010"/>
              </a:spcBef>
              <a:spcAft>
                <a:spcPts val="0"/>
              </a:spcAft>
            </a:pPr>
            <a:r>
              <a:rPr lang="en-US" b="1" dirty="0">
                <a:solidFill>
                  <a:srgbClr val="212121"/>
                </a:solidFill>
                <a:latin typeface="Times New Roman" panose="02020603050405020304" pitchFamily="18" charset="0"/>
                <a:ea typeface="Times New Roman" panose="02020603050405020304" pitchFamily="18" charset="0"/>
              </a:rPr>
              <a:t>Jyothi VG, et al. (2022) </a:t>
            </a:r>
            <a:r>
              <a:rPr lang="en-US" dirty="0">
                <a:solidFill>
                  <a:srgbClr val="212121"/>
                </a:solidFill>
                <a:latin typeface="Times New Roman" panose="02020603050405020304" pitchFamily="18" charset="0"/>
                <a:ea typeface="Times New Roman" panose="02020603050405020304" pitchFamily="18" charset="0"/>
              </a:rPr>
              <a:t>aimed to assess how lipid characteristics such as chain length and functional groups affect meloxicam (MLX)-loaded SLNs (MLX-SLNs) in-vitro permeability. </a:t>
            </a:r>
            <a:r>
              <a:rPr lang="en-US" dirty="0">
                <a:latin typeface="Times New Roman" panose="02020603050405020304" pitchFamily="18" charset="0"/>
                <a:ea typeface="Times New Roman" panose="02020603050405020304" pitchFamily="18" charset="0"/>
              </a:rPr>
              <a:t>The</a:t>
            </a:r>
            <a:r>
              <a:rPr lang="en-US" spc="15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manufactured</a:t>
            </a:r>
            <a:r>
              <a:rPr lang="en-US" spc="14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MLX-SLNs</a:t>
            </a:r>
            <a:r>
              <a:rPr lang="en-US" spc="15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had</a:t>
            </a:r>
            <a:r>
              <a:rPr lang="en-US" spc="14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an</a:t>
            </a:r>
            <a:r>
              <a:rPr lang="en-US" spc="12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entrapment</a:t>
            </a:r>
            <a:r>
              <a:rPr lang="en-US" spc="17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effectiveness</a:t>
            </a:r>
            <a:r>
              <a:rPr lang="en-US" spc="13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of</a:t>
            </a:r>
            <a:r>
              <a:rPr lang="en-US" spc="12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between</a:t>
            </a:r>
            <a:r>
              <a:rPr lang="en-US" spc="12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89.13</a:t>
            </a:r>
            <a:r>
              <a:rPr lang="en-US" spc="14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a:t>
            </a:r>
            <a:r>
              <a:rPr lang="en-US" spc="13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0.1%</a:t>
            </a:r>
            <a:r>
              <a:rPr lang="en-US" spc="150" dirty="0">
                <a:latin typeface="Times New Roman" panose="02020603050405020304" pitchFamily="18" charset="0"/>
                <a:ea typeface="Times New Roman" panose="02020603050405020304" pitchFamily="18" charset="0"/>
              </a:rPr>
              <a:t> </a:t>
            </a:r>
            <a:r>
              <a:rPr lang="en-US" spc="-25" dirty="0">
                <a:latin typeface="Times New Roman" panose="02020603050405020304" pitchFamily="18" charset="0"/>
                <a:ea typeface="Times New Roman" panose="02020603050405020304" pitchFamily="18" charset="0"/>
              </a:rPr>
              <a:t>and </a:t>
            </a:r>
            <a:r>
              <a:rPr lang="en-US" dirty="0">
                <a:latin typeface="Times New Roman" panose="02020603050405020304" pitchFamily="18" charset="0"/>
                <a:ea typeface="Times New Roman" panose="02020603050405020304" pitchFamily="18" charset="0"/>
              </a:rPr>
              <a:t>97.81 ± 0.01%, and their sizes varied from 152 ± 17 nm to 246 ± 5 nm with a polydispersity coefficient below 0.3. A parabolic connection between lipid chain width and permeation was found when these MLX-SLNs were incorporated into a chitin gel (MLX-SLNs-Gel) and tested for flow in ex vivo skin permeation assays. After being examined in a Wistar rat model of OA caused by monosodium iodoacetate, </a:t>
            </a:r>
            <a:r>
              <a:rPr lang="en-US" dirty="0" err="1">
                <a:latin typeface="Times New Roman" panose="02020603050405020304" pitchFamily="18" charset="0"/>
                <a:ea typeface="Times New Roman" panose="02020603050405020304" pitchFamily="18" charset="0"/>
              </a:rPr>
              <a:t>stearylamine</a:t>
            </a:r>
            <a:r>
              <a:rPr lang="en-US" dirty="0">
                <a:latin typeface="Times New Roman" panose="02020603050405020304" pitchFamily="18" charset="0"/>
                <a:ea typeface="Times New Roman" panose="02020603050405020304" pitchFamily="18" charset="0"/>
              </a:rPr>
              <a:t> SLNs (MLX-SAM-SLNs-Gel) exhibited the greatest flow of</a:t>
            </a:r>
            <a:r>
              <a:rPr lang="en-US" spc="-2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0.76 ± 0.03 </a:t>
            </a:r>
            <a:r>
              <a:rPr lang="en-US" dirty="0" err="1">
                <a:latin typeface="Times New Roman" panose="02020603050405020304" pitchFamily="18" charset="0"/>
                <a:ea typeface="Times New Roman" panose="02020603050405020304" pitchFamily="18" charset="0"/>
              </a:rPr>
              <a:t>μg</a:t>
            </a:r>
            <a:r>
              <a:rPr lang="en-US" dirty="0">
                <a:latin typeface="Times New Roman" panose="02020603050405020304" pitchFamily="18" charset="0"/>
                <a:ea typeface="Times New Roman" panose="02020603050405020304" pitchFamily="18" charset="0"/>
              </a:rPr>
              <a:t>/cm²/h</a:t>
            </a:r>
            <a:r>
              <a:rPr lang="en-US" spc="-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across all</a:t>
            </a:r>
            <a:r>
              <a:rPr lang="en-US" spc="-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the formulations. The findings demonstrated</a:t>
            </a:r>
            <a:r>
              <a:rPr lang="en-US" spc="-3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that the MLX-SAM-SLNs-Gel group's IL-1β and TNF-α levels were comparable to those of the oral MLX group and were considerably lower than those of the control groups. MLX-SAM-SLNs- Gel exhibited notably different TNF-α levels but similar IL-1β levels when compared to the</a:t>
            </a:r>
            <a:r>
              <a:rPr lang="en-US" spc="20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MLX </a:t>
            </a:r>
            <a:r>
              <a:rPr lang="en-US" dirty="0" err="1">
                <a:latin typeface="Times New Roman" panose="02020603050405020304" pitchFamily="18" charset="0"/>
                <a:ea typeface="Times New Roman" panose="02020603050405020304" pitchFamily="18" charset="0"/>
              </a:rPr>
              <a:t>i.v.</a:t>
            </a:r>
            <a:r>
              <a:rPr lang="en-US" dirty="0">
                <a:latin typeface="Times New Roman" panose="02020603050405020304" pitchFamily="18" charset="0"/>
                <a:ea typeface="Times New Roman" panose="02020603050405020304" pitchFamily="18" charset="0"/>
              </a:rPr>
              <a:t> the</a:t>
            </a:r>
            <a:r>
              <a:rPr lang="en-US" spc="-1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solution</a:t>
            </a:r>
            <a:r>
              <a:rPr lang="en-US" spc="-3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group. Furthermore, the OA</a:t>
            </a:r>
            <a:r>
              <a:rPr lang="en-US" spc="-1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Research</a:t>
            </a:r>
            <a:r>
              <a:rPr lang="en-US" spc="-3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Society</a:t>
            </a:r>
            <a:r>
              <a:rPr lang="en-US" spc="-5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International, histology, and X-ray</a:t>
            </a:r>
            <a:r>
              <a:rPr lang="en-US" spc="-3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scores were</a:t>
            </a:r>
            <a:r>
              <a:rPr lang="en-US" spc="-1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all</a:t>
            </a:r>
            <a:r>
              <a:rPr lang="en-US" spc="-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higher for</a:t>
            </a:r>
            <a:r>
              <a:rPr lang="en-US" spc="-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the MLX-SAM-SLNs-Gel</a:t>
            </a:r>
            <a:r>
              <a:rPr lang="en-US" spc="-3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group. In</a:t>
            </a:r>
            <a:r>
              <a:rPr lang="en-US" spc="-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general, MLX-SAM-SLNs- Gel seems to be a promising option for more clinical research [13].</a:t>
            </a:r>
            <a:endParaRPr lang="en-IN" dirty="0">
              <a:latin typeface="Times New Roman" panose="02020603050405020304" pitchFamily="18" charset="0"/>
              <a:ea typeface="Times New Roman" panose="02020603050405020304" pitchFamily="18" charset="0"/>
            </a:endParaRPr>
          </a:p>
          <a:p>
            <a:pPr marL="139700" marR="234950" algn="just">
              <a:spcBef>
                <a:spcPts val="995"/>
              </a:spcBef>
              <a:spcAft>
                <a:spcPts val="0"/>
              </a:spcAft>
            </a:pPr>
            <a:r>
              <a:rPr lang="en-US" b="1" dirty="0">
                <a:solidFill>
                  <a:srgbClr val="212121"/>
                </a:solidFill>
                <a:latin typeface="Times New Roman" panose="02020603050405020304" pitchFamily="18" charset="0"/>
                <a:ea typeface="Times New Roman" panose="02020603050405020304" pitchFamily="18" charset="0"/>
              </a:rPr>
              <a:t>González-Rodríguez</a:t>
            </a:r>
            <a:r>
              <a:rPr lang="en-US" b="1" spc="-20" dirty="0">
                <a:solidFill>
                  <a:srgbClr val="212121"/>
                </a:solidFill>
                <a:latin typeface="Times New Roman" panose="02020603050405020304" pitchFamily="18" charset="0"/>
                <a:ea typeface="Times New Roman" panose="02020603050405020304" pitchFamily="18" charset="0"/>
              </a:rPr>
              <a:t> </a:t>
            </a:r>
            <a:r>
              <a:rPr lang="en-US" b="1" dirty="0">
                <a:solidFill>
                  <a:srgbClr val="212121"/>
                </a:solidFill>
                <a:latin typeface="Times New Roman" panose="02020603050405020304" pitchFamily="18" charset="0"/>
                <a:ea typeface="Times New Roman" panose="02020603050405020304" pitchFamily="18" charset="0"/>
              </a:rPr>
              <a:t>ML,</a:t>
            </a:r>
            <a:r>
              <a:rPr lang="en-US" b="1" spc="-5" dirty="0">
                <a:solidFill>
                  <a:srgbClr val="212121"/>
                </a:solidFill>
                <a:latin typeface="Times New Roman" panose="02020603050405020304" pitchFamily="18" charset="0"/>
                <a:ea typeface="Times New Roman" panose="02020603050405020304" pitchFamily="18" charset="0"/>
              </a:rPr>
              <a:t> </a:t>
            </a:r>
            <a:r>
              <a:rPr lang="en-US" b="1" dirty="0">
                <a:solidFill>
                  <a:srgbClr val="212121"/>
                </a:solidFill>
                <a:latin typeface="Times New Roman" panose="02020603050405020304" pitchFamily="18" charset="0"/>
                <a:ea typeface="Times New Roman" panose="02020603050405020304" pitchFamily="18" charset="0"/>
              </a:rPr>
              <a:t>et al.</a:t>
            </a:r>
            <a:r>
              <a:rPr lang="en-US" b="1" spc="-5" dirty="0">
                <a:solidFill>
                  <a:srgbClr val="212121"/>
                </a:solidFill>
                <a:latin typeface="Times New Roman" panose="02020603050405020304" pitchFamily="18" charset="0"/>
                <a:ea typeface="Times New Roman" panose="02020603050405020304" pitchFamily="18" charset="0"/>
              </a:rPr>
              <a:t> </a:t>
            </a:r>
            <a:r>
              <a:rPr lang="en-US" b="1" dirty="0">
                <a:solidFill>
                  <a:srgbClr val="212121"/>
                </a:solidFill>
                <a:latin typeface="Times New Roman" panose="02020603050405020304" pitchFamily="18" charset="0"/>
                <a:ea typeface="Times New Roman" panose="02020603050405020304" pitchFamily="18" charset="0"/>
              </a:rPr>
              <a:t>(2017) </a:t>
            </a:r>
            <a:r>
              <a:rPr lang="en-US" dirty="0">
                <a:solidFill>
                  <a:srgbClr val="212121"/>
                </a:solidFill>
                <a:latin typeface="Times New Roman" panose="02020603050405020304" pitchFamily="18" charset="0"/>
                <a:ea typeface="Times New Roman" panose="02020603050405020304" pitchFamily="18" charset="0"/>
              </a:rPr>
              <a:t>employed </a:t>
            </a:r>
            <a:r>
              <a:rPr lang="en-US" dirty="0">
                <a:latin typeface="Times New Roman" panose="02020603050405020304" pitchFamily="18" charset="0"/>
                <a:ea typeface="Times New Roman" panose="02020603050405020304" pitchFamily="18" charset="0"/>
              </a:rPr>
              <a:t>cationic carriers</a:t>
            </a:r>
            <a:r>
              <a:rPr lang="en-US" spc="-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to</a:t>
            </a:r>
            <a:r>
              <a:rPr lang="en-US" spc="-1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target</a:t>
            </a:r>
            <a:r>
              <a:rPr lang="en-US" spc="-1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the anionic cartilage matrix, establishing a reservoir of Rhein (RH), a dihydroxy-anthraquinone acid, which exhibits potential chondroprotective effects but suffers from poor oral bioavailability and gastrointestinal side effects within the tissue to enhance its therapeutic efficacy while minimizing adverse</a:t>
            </a:r>
            <a:r>
              <a:rPr lang="en-US" spc="40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effects. The lipophilic properties of RH were improved using hydrophobic ion pairing (HIP), allowing for efficient loading into lipid NPs designed for slow release. The resultant RH-HIP solid lipid nanoparticles (RH-SLNs) were found in the joints of both healthy and arthritic rats, and they rapidly entered cartilage tissue. They also persisted in the joints for up to three weeks. Additionally, in rats with arthritis caused by MIA, RH-SLNs greatly reduced oxidative stress, inflammatory</a:t>
            </a:r>
            <a:r>
              <a:rPr lang="en-US" spc="-3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reactions, and cartilage deterioration. All</a:t>
            </a:r>
            <a:r>
              <a:rPr lang="en-US" spc="-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things considered, intra-articular cationic RH-SLNs represent a potentially beneficial development in the management of OA [14].</a:t>
            </a:r>
            <a:endParaRPr lang="en-IN"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53109409"/>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B7E70E00-0BA9-4980-9FB9-9E57CC9CBE09}"/>
              </a:ext>
            </a:extLst>
          </p:cNvPr>
          <p:cNvGraphicFramePr>
            <a:graphicFrameLocks noGrp="1"/>
          </p:cNvGraphicFramePr>
          <p:nvPr>
            <p:extLst>
              <p:ext uri="{D42A27DB-BD31-4B8C-83A1-F6EECF244321}">
                <p14:modId xmlns:p14="http://schemas.microsoft.com/office/powerpoint/2010/main" val="3252684374"/>
              </p:ext>
            </p:extLst>
          </p:nvPr>
        </p:nvGraphicFramePr>
        <p:xfrm>
          <a:off x="4390528" y="256567"/>
          <a:ext cx="7561067" cy="6344866"/>
        </p:xfrm>
        <a:graphic>
          <a:graphicData uri="http://schemas.openxmlformats.org/drawingml/2006/table">
            <a:tbl>
              <a:tblPr firstRow="1" firstCol="1" lastRow="1" lastCol="1" bandRow="1" bandCol="1">
                <a:tableStyleId>{5C22544A-7EE6-4342-B048-85BDC9FD1C3A}</a:tableStyleId>
              </a:tblPr>
              <a:tblGrid>
                <a:gridCol w="1404796">
                  <a:extLst>
                    <a:ext uri="{9D8B030D-6E8A-4147-A177-3AD203B41FA5}">
                      <a16:colId xmlns:a16="http://schemas.microsoft.com/office/drawing/2014/main" val="557563223"/>
                    </a:ext>
                  </a:extLst>
                </a:gridCol>
                <a:gridCol w="1431186">
                  <a:extLst>
                    <a:ext uri="{9D8B030D-6E8A-4147-A177-3AD203B41FA5}">
                      <a16:colId xmlns:a16="http://schemas.microsoft.com/office/drawing/2014/main" val="2420884023"/>
                    </a:ext>
                  </a:extLst>
                </a:gridCol>
                <a:gridCol w="1210765">
                  <a:extLst>
                    <a:ext uri="{9D8B030D-6E8A-4147-A177-3AD203B41FA5}">
                      <a16:colId xmlns:a16="http://schemas.microsoft.com/office/drawing/2014/main" val="1307939142"/>
                    </a:ext>
                  </a:extLst>
                </a:gridCol>
                <a:gridCol w="2534067">
                  <a:extLst>
                    <a:ext uri="{9D8B030D-6E8A-4147-A177-3AD203B41FA5}">
                      <a16:colId xmlns:a16="http://schemas.microsoft.com/office/drawing/2014/main" val="2179919845"/>
                    </a:ext>
                  </a:extLst>
                </a:gridCol>
                <a:gridCol w="980253">
                  <a:extLst>
                    <a:ext uri="{9D8B030D-6E8A-4147-A177-3AD203B41FA5}">
                      <a16:colId xmlns:a16="http://schemas.microsoft.com/office/drawing/2014/main" val="1098384708"/>
                    </a:ext>
                  </a:extLst>
                </a:gridCol>
              </a:tblGrid>
              <a:tr h="153848">
                <a:tc>
                  <a:txBody>
                    <a:bodyPr/>
                    <a:lstStyle/>
                    <a:p>
                      <a:pPr marL="69850">
                        <a:lnSpc>
                          <a:spcPct val="100000"/>
                        </a:lnSpc>
                        <a:spcBef>
                          <a:spcPts val="340"/>
                        </a:spcBef>
                        <a:spcAft>
                          <a:spcPts val="0"/>
                        </a:spcAft>
                      </a:pPr>
                      <a:r>
                        <a:rPr lang="en-US" sz="1100">
                          <a:effectLst/>
                          <a:latin typeface="Times New Roman" panose="02020603050405020304" pitchFamily="18" charset="0"/>
                          <a:cs typeface="Times New Roman" panose="02020603050405020304" pitchFamily="18" charset="0"/>
                        </a:rPr>
                        <a:t>Study/NP</a:t>
                      </a:r>
                      <a:r>
                        <a:rPr lang="en-US" sz="1100" spc="-10">
                          <a:effectLst/>
                          <a:latin typeface="Times New Roman" panose="02020603050405020304" pitchFamily="18" charset="0"/>
                          <a:cs typeface="Times New Roman" panose="02020603050405020304" pitchFamily="18" charset="0"/>
                        </a:rPr>
                        <a:t> </a:t>
                      </a:r>
                      <a:r>
                        <a:rPr lang="en-US" sz="1100" spc="-20">
                          <a:effectLst/>
                          <a:latin typeface="Times New Roman" panose="02020603050405020304" pitchFamily="18" charset="0"/>
                          <a:cs typeface="Times New Roman" panose="02020603050405020304" pitchFamily="18" charset="0"/>
                        </a:rPr>
                        <a:t>Type</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9850">
                        <a:lnSpc>
                          <a:spcPct val="100000"/>
                        </a:lnSpc>
                        <a:spcBef>
                          <a:spcPts val="340"/>
                        </a:spcBef>
                        <a:spcAft>
                          <a:spcPts val="0"/>
                        </a:spcAft>
                      </a:pPr>
                      <a:r>
                        <a:rPr lang="en-US" sz="1100" spc="-10">
                          <a:effectLst/>
                          <a:latin typeface="Times New Roman" panose="02020603050405020304" pitchFamily="18" charset="0"/>
                          <a:cs typeface="Times New Roman" panose="02020603050405020304" pitchFamily="18" charset="0"/>
                        </a:rPr>
                        <a:t>Model</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9850">
                        <a:lnSpc>
                          <a:spcPct val="100000"/>
                        </a:lnSpc>
                        <a:spcBef>
                          <a:spcPts val="340"/>
                        </a:spcBef>
                        <a:spcAft>
                          <a:spcPts val="0"/>
                        </a:spcAft>
                      </a:pPr>
                      <a:r>
                        <a:rPr lang="en-US" sz="1100" spc="-10">
                          <a:effectLst/>
                          <a:latin typeface="Times New Roman" panose="02020603050405020304" pitchFamily="18" charset="0"/>
                          <a:cs typeface="Times New Roman" panose="02020603050405020304" pitchFamily="18" charset="0"/>
                        </a:rPr>
                        <a:t>Treatment</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9850">
                        <a:lnSpc>
                          <a:spcPct val="100000"/>
                        </a:lnSpc>
                        <a:spcBef>
                          <a:spcPts val="340"/>
                        </a:spcBef>
                        <a:spcAft>
                          <a:spcPts val="0"/>
                        </a:spcAft>
                      </a:pPr>
                      <a:r>
                        <a:rPr lang="en-US" sz="1100">
                          <a:effectLst/>
                          <a:latin typeface="Times New Roman" panose="02020603050405020304" pitchFamily="18" charset="0"/>
                          <a:cs typeface="Times New Roman" panose="02020603050405020304" pitchFamily="18" charset="0"/>
                        </a:rPr>
                        <a:t>Key</a:t>
                      </a:r>
                      <a:r>
                        <a:rPr lang="en-US" sz="1100" spc="20">
                          <a:effectLst/>
                          <a:latin typeface="Times New Roman" panose="02020603050405020304" pitchFamily="18" charset="0"/>
                          <a:cs typeface="Times New Roman" panose="02020603050405020304" pitchFamily="18" charset="0"/>
                        </a:rPr>
                        <a:t> </a:t>
                      </a:r>
                      <a:r>
                        <a:rPr lang="en-US" sz="1100" spc="-10">
                          <a:effectLst/>
                          <a:latin typeface="Times New Roman" panose="02020603050405020304" pitchFamily="18" charset="0"/>
                          <a:cs typeface="Times New Roman" panose="02020603050405020304" pitchFamily="18" charset="0"/>
                        </a:rPr>
                        <a:t>Findings</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7310">
                        <a:lnSpc>
                          <a:spcPct val="100000"/>
                        </a:lnSpc>
                        <a:spcBef>
                          <a:spcPts val="340"/>
                        </a:spcBef>
                        <a:spcAft>
                          <a:spcPts val="0"/>
                        </a:spcAft>
                      </a:pPr>
                      <a:r>
                        <a:rPr lang="en-US" sz="1100" spc="-10">
                          <a:effectLst/>
                          <a:latin typeface="Times New Roman" panose="02020603050405020304" pitchFamily="18" charset="0"/>
                          <a:cs typeface="Times New Roman" panose="02020603050405020304" pitchFamily="18" charset="0"/>
                        </a:rPr>
                        <a:t>Reference</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extLst>
                  <a:ext uri="{0D108BD9-81ED-4DB2-BD59-A6C34878D82A}">
                    <a16:rowId xmlns:a16="http://schemas.microsoft.com/office/drawing/2014/main" val="1551345487"/>
                  </a:ext>
                </a:extLst>
              </a:tr>
              <a:tr h="307696">
                <a:tc>
                  <a:txBody>
                    <a:bodyPr/>
                    <a:lstStyle/>
                    <a:p>
                      <a:pPr marL="69850">
                        <a:lnSpc>
                          <a:spcPct val="100000"/>
                        </a:lnSpc>
                        <a:spcBef>
                          <a:spcPts val="520"/>
                        </a:spcBef>
                        <a:spcAft>
                          <a:spcPts val="0"/>
                        </a:spcAft>
                      </a:pPr>
                      <a:r>
                        <a:rPr lang="en-US" sz="1100" dirty="0">
                          <a:effectLst/>
                          <a:latin typeface="Times New Roman" panose="02020603050405020304" pitchFamily="18" charset="0"/>
                          <a:cs typeface="Times New Roman" panose="02020603050405020304" pitchFamily="18" charset="0"/>
                        </a:rPr>
                        <a:t> </a:t>
                      </a:r>
                      <a:endParaRPr lang="en-IN" sz="1100" dirty="0">
                        <a:effectLst/>
                        <a:latin typeface="Times New Roman" panose="02020603050405020304" pitchFamily="18" charset="0"/>
                        <a:cs typeface="Times New Roman" panose="02020603050405020304" pitchFamily="18" charset="0"/>
                      </a:endParaRPr>
                    </a:p>
                    <a:p>
                      <a:pPr marL="69850">
                        <a:lnSpc>
                          <a:spcPct val="100000"/>
                        </a:lnSpc>
                        <a:spcBef>
                          <a:spcPts val="5"/>
                        </a:spcBef>
                        <a:spcAft>
                          <a:spcPts val="0"/>
                        </a:spcAft>
                      </a:pPr>
                      <a:r>
                        <a:rPr lang="en-US" sz="1100" spc="-10" dirty="0">
                          <a:effectLst/>
                          <a:latin typeface="Times New Roman" panose="02020603050405020304" pitchFamily="18" charset="0"/>
                          <a:cs typeface="Times New Roman" panose="02020603050405020304" pitchFamily="18" charset="0"/>
                        </a:rPr>
                        <a:t>Liposomes</a:t>
                      </a:r>
                      <a:endParaRPr lang="en-IN" sz="1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9850">
                        <a:lnSpc>
                          <a:spcPct val="100000"/>
                        </a:lnSpc>
                        <a:spcBef>
                          <a:spcPts val="870"/>
                        </a:spcBef>
                        <a:spcAft>
                          <a:spcPts val="0"/>
                        </a:spcAft>
                      </a:pPr>
                      <a:r>
                        <a:rPr lang="en-US" sz="1100" spc="-10">
                          <a:effectLst/>
                          <a:latin typeface="Times New Roman" panose="02020603050405020304" pitchFamily="18" charset="0"/>
                          <a:cs typeface="Times New Roman" panose="02020603050405020304" pitchFamily="18" charset="0"/>
                        </a:rPr>
                        <a:t>Obesity-induced (mice)</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9850" marR="224155">
                        <a:lnSpc>
                          <a:spcPct val="100000"/>
                        </a:lnSpc>
                        <a:spcBef>
                          <a:spcPts val="870"/>
                        </a:spcBef>
                        <a:spcAft>
                          <a:spcPts val="0"/>
                        </a:spcAft>
                      </a:pPr>
                      <a:r>
                        <a:rPr lang="en-US" sz="1100" spc="-10">
                          <a:effectLst/>
                          <a:latin typeface="Times New Roman" panose="02020603050405020304" pitchFamily="18" charset="0"/>
                          <a:cs typeface="Times New Roman" panose="02020603050405020304" pitchFamily="18" charset="0"/>
                        </a:rPr>
                        <a:t>Adenosine, CGS21680</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9850" marR="64135">
                        <a:lnSpc>
                          <a:spcPct val="100000"/>
                        </a:lnSpc>
                        <a:spcBef>
                          <a:spcPts val="870"/>
                        </a:spcBef>
                        <a:spcAft>
                          <a:spcPts val="0"/>
                        </a:spcAft>
                        <a:tabLst>
                          <a:tab pos="1392555" algn="l"/>
                        </a:tabLst>
                      </a:pPr>
                      <a:r>
                        <a:rPr lang="en-US" sz="1100" spc="-10">
                          <a:effectLst/>
                          <a:latin typeface="Times New Roman" panose="02020603050405020304" pitchFamily="18" charset="0"/>
                          <a:cs typeface="Times New Roman" panose="02020603050405020304" pitchFamily="18" charset="0"/>
                        </a:rPr>
                        <a:t>Favorable</a:t>
                      </a:r>
                      <a:r>
                        <a:rPr lang="en-US" sz="1100">
                          <a:effectLst/>
                          <a:latin typeface="Times New Roman" panose="02020603050405020304" pitchFamily="18" charset="0"/>
                          <a:cs typeface="Times New Roman" panose="02020603050405020304" pitchFamily="18" charset="0"/>
                        </a:rPr>
                        <a:t>	</a:t>
                      </a:r>
                      <a:r>
                        <a:rPr lang="en-US" sz="1100" spc="-10">
                          <a:effectLst/>
                          <a:latin typeface="Times New Roman" panose="02020603050405020304" pitchFamily="18" charset="0"/>
                          <a:cs typeface="Times New Roman" panose="02020603050405020304" pitchFamily="18" charset="0"/>
                        </a:rPr>
                        <a:t>histology; </a:t>
                      </a:r>
                      <a:r>
                        <a:rPr lang="en-US" sz="1100">
                          <a:effectLst/>
                          <a:latin typeface="Times New Roman" panose="02020603050405020304" pitchFamily="18" charset="0"/>
                          <a:cs typeface="Times New Roman" panose="02020603050405020304" pitchFamily="18" charset="0"/>
                        </a:rPr>
                        <a:t>prevention of OA progression</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9850">
                        <a:lnSpc>
                          <a:spcPct val="100000"/>
                        </a:lnSpc>
                        <a:spcBef>
                          <a:spcPts val="520"/>
                        </a:spcBef>
                        <a:spcAft>
                          <a:spcPts val="0"/>
                        </a:spcAft>
                      </a:pPr>
                      <a:r>
                        <a:rPr lang="en-US" sz="1100">
                          <a:effectLst/>
                          <a:latin typeface="Times New Roman" panose="02020603050405020304" pitchFamily="18" charset="0"/>
                          <a:cs typeface="Times New Roman" panose="02020603050405020304" pitchFamily="18" charset="0"/>
                        </a:rPr>
                        <a:t> </a:t>
                      </a:r>
                      <a:endParaRPr lang="en-IN" sz="1100">
                        <a:effectLst/>
                        <a:latin typeface="Times New Roman" panose="02020603050405020304" pitchFamily="18" charset="0"/>
                        <a:cs typeface="Times New Roman" panose="02020603050405020304" pitchFamily="18" charset="0"/>
                      </a:endParaRPr>
                    </a:p>
                    <a:p>
                      <a:pPr marL="67310">
                        <a:lnSpc>
                          <a:spcPct val="100000"/>
                        </a:lnSpc>
                        <a:spcBef>
                          <a:spcPts val="5"/>
                        </a:spcBef>
                        <a:spcAft>
                          <a:spcPts val="0"/>
                        </a:spcAft>
                      </a:pPr>
                      <a:r>
                        <a:rPr lang="en-US" sz="1100" spc="-20">
                          <a:effectLst/>
                          <a:latin typeface="Times New Roman" panose="02020603050405020304" pitchFamily="18" charset="0"/>
                          <a:cs typeface="Times New Roman" panose="02020603050405020304" pitchFamily="18" charset="0"/>
                        </a:rPr>
                        <a:t>[19]</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extLst>
                  <a:ext uri="{0D108BD9-81ED-4DB2-BD59-A6C34878D82A}">
                    <a16:rowId xmlns:a16="http://schemas.microsoft.com/office/drawing/2014/main" val="1588040174"/>
                  </a:ext>
                </a:extLst>
              </a:tr>
              <a:tr h="615392">
                <a:tc>
                  <a:txBody>
                    <a:bodyPr/>
                    <a:lstStyle/>
                    <a:p>
                      <a:pPr marL="69850">
                        <a:lnSpc>
                          <a:spcPct val="100000"/>
                        </a:lnSpc>
                        <a:spcAft>
                          <a:spcPts val="0"/>
                        </a:spcAft>
                      </a:pPr>
                      <a:r>
                        <a:rPr lang="en-US" sz="1100">
                          <a:effectLst/>
                          <a:latin typeface="Times New Roman" panose="02020603050405020304" pitchFamily="18" charset="0"/>
                          <a:cs typeface="Times New Roman" panose="02020603050405020304" pitchFamily="18" charset="0"/>
                        </a:rPr>
                        <a:t> </a:t>
                      </a:r>
                      <a:endParaRPr lang="en-IN" sz="1100">
                        <a:effectLst/>
                        <a:latin typeface="Times New Roman" panose="02020603050405020304" pitchFamily="18" charset="0"/>
                        <a:cs typeface="Times New Roman" panose="02020603050405020304" pitchFamily="18" charset="0"/>
                      </a:endParaRPr>
                    </a:p>
                    <a:p>
                      <a:pPr marL="69850">
                        <a:lnSpc>
                          <a:spcPct val="100000"/>
                        </a:lnSpc>
                        <a:spcBef>
                          <a:spcPts val="295"/>
                        </a:spcBef>
                        <a:spcAft>
                          <a:spcPts val="0"/>
                        </a:spcAft>
                      </a:pPr>
                      <a:r>
                        <a:rPr lang="en-US" sz="1100">
                          <a:effectLst/>
                          <a:latin typeface="Times New Roman" panose="02020603050405020304" pitchFamily="18" charset="0"/>
                          <a:cs typeface="Times New Roman" panose="02020603050405020304" pitchFamily="18" charset="0"/>
                        </a:rPr>
                        <a:t> </a:t>
                      </a:r>
                      <a:endParaRPr lang="en-IN" sz="1100">
                        <a:effectLst/>
                        <a:latin typeface="Times New Roman" panose="02020603050405020304" pitchFamily="18" charset="0"/>
                        <a:cs typeface="Times New Roman" panose="02020603050405020304" pitchFamily="18" charset="0"/>
                      </a:endParaRPr>
                    </a:p>
                    <a:p>
                      <a:pPr marL="69850">
                        <a:lnSpc>
                          <a:spcPct val="100000"/>
                        </a:lnSpc>
                        <a:spcAft>
                          <a:spcPts val="0"/>
                        </a:spcAft>
                      </a:pPr>
                      <a:r>
                        <a:rPr lang="en-US" sz="1100" spc="-10">
                          <a:effectLst/>
                          <a:latin typeface="Times New Roman" panose="02020603050405020304" pitchFamily="18" charset="0"/>
                          <a:cs typeface="Times New Roman" panose="02020603050405020304" pitchFamily="18" charset="0"/>
                        </a:rPr>
                        <a:t>Liposomes</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9850">
                        <a:lnSpc>
                          <a:spcPct val="100000"/>
                        </a:lnSpc>
                        <a:spcBef>
                          <a:spcPts val="640"/>
                        </a:spcBef>
                        <a:spcAft>
                          <a:spcPts val="0"/>
                        </a:spcAft>
                      </a:pPr>
                      <a:r>
                        <a:rPr lang="en-US" sz="1100" dirty="0">
                          <a:effectLst/>
                          <a:latin typeface="Times New Roman" panose="02020603050405020304" pitchFamily="18" charset="0"/>
                          <a:cs typeface="Times New Roman" panose="02020603050405020304" pitchFamily="18" charset="0"/>
                        </a:rPr>
                        <a:t> </a:t>
                      </a:r>
                      <a:endParaRPr lang="en-IN" sz="1100" dirty="0">
                        <a:effectLst/>
                        <a:latin typeface="Times New Roman" panose="02020603050405020304" pitchFamily="18" charset="0"/>
                        <a:cs typeface="Times New Roman" panose="02020603050405020304" pitchFamily="18" charset="0"/>
                      </a:endParaRPr>
                    </a:p>
                    <a:p>
                      <a:pPr marL="69850">
                        <a:lnSpc>
                          <a:spcPct val="100000"/>
                        </a:lnSpc>
                        <a:spcAft>
                          <a:spcPts val="0"/>
                        </a:spcAft>
                      </a:pPr>
                      <a:r>
                        <a:rPr lang="en-US" sz="1100" spc="-10" dirty="0">
                          <a:effectLst/>
                          <a:latin typeface="Times New Roman" panose="02020603050405020304" pitchFamily="18" charset="0"/>
                          <a:cs typeface="Times New Roman" panose="02020603050405020304" pitchFamily="18" charset="0"/>
                        </a:rPr>
                        <a:t>Post-traumatic (rats)</a:t>
                      </a:r>
                      <a:endParaRPr lang="en-IN" sz="1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9850">
                        <a:lnSpc>
                          <a:spcPct val="100000"/>
                        </a:lnSpc>
                        <a:spcAft>
                          <a:spcPts val="0"/>
                        </a:spcAft>
                      </a:pPr>
                      <a:r>
                        <a:rPr lang="en-US" sz="1100">
                          <a:effectLst/>
                          <a:latin typeface="Times New Roman" panose="02020603050405020304" pitchFamily="18" charset="0"/>
                          <a:cs typeface="Times New Roman" panose="02020603050405020304" pitchFamily="18" charset="0"/>
                        </a:rPr>
                        <a:t> </a:t>
                      </a:r>
                      <a:endParaRPr lang="en-IN" sz="1100">
                        <a:effectLst/>
                        <a:latin typeface="Times New Roman" panose="02020603050405020304" pitchFamily="18" charset="0"/>
                        <a:cs typeface="Times New Roman" panose="02020603050405020304" pitchFamily="18" charset="0"/>
                      </a:endParaRPr>
                    </a:p>
                    <a:p>
                      <a:pPr marL="69850">
                        <a:lnSpc>
                          <a:spcPct val="100000"/>
                        </a:lnSpc>
                        <a:spcBef>
                          <a:spcPts val="295"/>
                        </a:spcBef>
                        <a:spcAft>
                          <a:spcPts val="0"/>
                        </a:spcAft>
                      </a:pPr>
                      <a:r>
                        <a:rPr lang="en-US" sz="1100">
                          <a:effectLst/>
                          <a:latin typeface="Times New Roman" panose="02020603050405020304" pitchFamily="18" charset="0"/>
                          <a:cs typeface="Times New Roman" panose="02020603050405020304" pitchFamily="18" charset="0"/>
                        </a:rPr>
                        <a:t> </a:t>
                      </a:r>
                      <a:endParaRPr lang="en-IN" sz="1100">
                        <a:effectLst/>
                        <a:latin typeface="Times New Roman" panose="02020603050405020304" pitchFamily="18" charset="0"/>
                        <a:cs typeface="Times New Roman" panose="02020603050405020304" pitchFamily="18" charset="0"/>
                      </a:endParaRPr>
                    </a:p>
                    <a:p>
                      <a:pPr marL="69850">
                        <a:lnSpc>
                          <a:spcPct val="100000"/>
                        </a:lnSpc>
                        <a:spcAft>
                          <a:spcPts val="0"/>
                        </a:spcAft>
                      </a:pPr>
                      <a:r>
                        <a:rPr lang="en-US" sz="1100" spc="-10">
                          <a:effectLst/>
                          <a:latin typeface="Times New Roman" panose="02020603050405020304" pitchFamily="18" charset="0"/>
                          <a:cs typeface="Times New Roman" panose="02020603050405020304" pitchFamily="18" charset="0"/>
                        </a:rPr>
                        <a:t>Rapamycin</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9850" marR="62230" algn="just">
                        <a:lnSpc>
                          <a:spcPct val="100000"/>
                        </a:lnSpc>
                        <a:spcAft>
                          <a:spcPts val="0"/>
                        </a:spcAft>
                      </a:pPr>
                      <a:r>
                        <a:rPr lang="en-US" sz="1100">
                          <a:effectLst/>
                          <a:latin typeface="Times New Roman" panose="02020603050405020304" pitchFamily="18" charset="0"/>
                          <a:cs typeface="Times New Roman" panose="02020603050405020304" pitchFamily="18" charset="0"/>
                        </a:rPr>
                        <a:t>Decreased IL-6, MMP-13; increased collagen II; lower OARSI</a:t>
                      </a:r>
                      <a:r>
                        <a:rPr lang="en-US" sz="1100" spc="310">
                          <a:effectLst/>
                          <a:latin typeface="Times New Roman" panose="02020603050405020304" pitchFamily="18" charset="0"/>
                          <a:cs typeface="Times New Roman" panose="02020603050405020304" pitchFamily="18" charset="0"/>
                        </a:rPr>
                        <a:t>   </a:t>
                      </a:r>
                      <a:r>
                        <a:rPr lang="en-US" sz="1100">
                          <a:effectLst/>
                          <a:latin typeface="Times New Roman" panose="02020603050405020304" pitchFamily="18" charset="0"/>
                          <a:cs typeface="Times New Roman" panose="02020603050405020304" pitchFamily="18" charset="0"/>
                        </a:rPr>
                        <a:t>scores;</a:t>
                      </a:r>
                      <a:r>
                        <a:rPr lang="en-US" sz="1100" spc="310">
                          <a:effectLst/>
                          <a:latin typeface="Times New Roman" panose="02020603050405020304" pitchFamily="18" charset="0"/>
                          <a:cs typeface="Times New Roman" panose="02020603050405020304" pitchFamily="18" charset="0"/>
                        </a:rPr>
                        <a:t>   </a:t>
                      </a:r>
                      <a:r>
                        <a:rPr lang="en-US" sz="1100" spc="-10">
                          <a:effectLst/>
                          <a:latin typeface="Times New Roman" panose="02020603050405020304" pitchFamily="18" charset="0"/>
                          <a:cs typeface="Times New Roman" panose="02020603050405020304" pitchFamily="18" charset="0"/>
                        </a:rPr>
                        <a:t>improved</a:t>
                      </a:r>
                      <a:endParaRPr lang="en-IN" sz="1100">
                        <a:effectLst/>
                        <a:latin typeface="Times New Roman" panose="02020603050405020304" pitchFamily="18" charset="0"/>
                        <a:cs typeface="Times New Roman" panose="02020603050405020304" pitchFamily="18" charset="0"/>
                      </a:endParaRPr>
                    </a:p>
                    <a:p>
                      <a:pPr marL="69850">
                        <a:lnSpc>
                          <a:spcPct val="100000"/>
                        </a:lnSpc>
                        <a:spcAft>
                          <a:spcPts val="0"/>
                        </a:spcAft>
                      </a:pPr>
                      <a:r>
                        <a:rPr lang="en-US" sz="1100" spc="-10">
                          <a:effectLst/>
                          <a:latin typeface="Times New Roman" panose="02020603050405020304" pitchFamily="18" charset="0"/>
                          <a:cs typeface="Times New Roman" panose="02020603050405020304" pitchFamily="18" charset="0"/>
                        </a:rPr>
                        <a:t>histology</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9850">
                        <a:lnSpc>
                          <a:spcPct val="100000"/>
                        </a:lnSpc>
                        <a:spcAft>
                          <a:spcPts val="0"/>
                        </a:spcAft>
                      </a:pPr>
                      <a:r>
                        <a:rPr lang="en-US" sz="1100">
                          <a:effectLst/>
                          <a:latin typeface="Times New Roman" panose="02020603050405020304" pitchFamily="18" charset="0"/>
                          <a:cs typeface="Times New Roman" panose="02020603050405020304" pitchFamily="18" charset="0"/>
                        </a:rPr>
                        <a:t> </a:t>
                      </a:r>
                      <a:endParaRPr lang="en-IN" sz="1100">
                        <a:effectLst/>
                        <a:latin typeface="Times New Roman" panose="02020603050405020304" pitchFamily="18" charset="0"/>
                        <a:cs typeface="Times New Roman" panose="02020603050405020304" pitchFamily="18" charset="0"/>
                      </a:endParaRPr>
                    </a:p>
                    <a:p>
                      <a:pPr marL="69850">
                        <a:lnSpc>
                          <a:spcPct val="100000"/>
                        </a:lnSpc>
                        <a:spcBef>
                          <a:spcPts val="295"/>
                        </a:spcBef>
                        <a:spcAft>
                          <a:spcPts val="0"/>
                        </a:spcAft>
                      </a:pPr>
                      <a:r>
                        <a:rPr lang="en-US" sz="1100">
                          <a:effectLst/>
                          <a:latin typeface="Times New Roman" panose="02020603050405020304" pitchFamily="18" charset="0"/>
                          <a:cs typeface="Times New Roman" panose="02020603050405020304" pitchFamily="18" charset="0"/>
                        </a:rPr>
                        <a:t> </a:t>
                      </a:r>
                      <a:endParaRPr lang="en-IN" sz="1100">
                        <a:effectLst/>
                        <a:latin typeface="Times New Roman" panose="02020603050405020304" pitchFamily="18" charset="0"/>
                        <a:cs typeface="Times New Roman" panose="02020603050405020304" pitchFamily="18" charset="0"/>
                      </a:endParaRPr>
                    </a:p>
                    <a:p>
                      <a:pPr marL="67310">
                        <a:lnSpc>
                          <a:spcPct val="100000"/>
                        </a:lnSpc>
                        <a:spcAft>
                          <a:spcPts val="0"/>
                        </a:spcAft>
                      </a:pPr>
                      <a:r>
                        <a:rPr lang="en-US" sz="1100" spc="-20">
                          <a:effectLst/>
                          <a:latin typeface="Times New Roman" panose="02020603050405020304" pitchFamily="18" charset="0"/>
                          <a:cs typeface="Times New Roman" panose="02020603050405020304" pitchFamily="18" charset="0"/>
                        </a:rPr>
                        <a:t>[20]</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extLst>
                  <a:ext uri="{0D108BD9-81ED-4DB2-BD59-A6C34878D82A}">
                    <a16:rowId xmlns:a16="http://schemas.microsoft.com/office/drawing/2014/main" val="884729787"/>
                  </a:ext>
                </a:extLst>
              </a:tr>
              <a:tr h="769240">
                <a:tc>
                  <a:txBody>
                    <a:bodyPr/>
                    <a:lstStyle/>
                    <a:p>
                      <a:pPr marL="69850">
                        <a:lnSpc>
                          <a:spcPct val="100000"/>
                        </a:lnSpc>
                        <a:spcBef>
                          <a:spcPts val="640"/>
                        </a:spcBef>
                        <a:spcAft>
                          <a:spcPts val="0"/>
                        </a:spcAft>
                      </a:pPr>
                      <a:r>
                        <a:rPr lang="en-US" sz="1100">
                          <a:effectLst/>
                          <a:latin typeface="Times New Roman" panose="02020603050405020304" pitchFamily="18" charset="0"/>
                          <a:cs typeface="Times New Roman" panose="02020603050405020304" pitchFamily="18" charset="0"/>
                        </a:rPr>
                        <a:t> </a:t>
                      </a:r>
                      <a:endParaRPr lang="en-IN" sz="1100">
                        <a:effectLst/>
                        <a:latin typeface="Times New Roman" panose="02020603050405020304" pitchFamily="18" charset="0"/>
                        <a:cs typeface="Times New Roman" panose="02020603050405020304" pitchFamily="18" charset="0"/>
                      </a:endParaRPr>
                    </a:p>
                    <a:p>
                      <a:pPr marL="69850">
                        <a:lnSpc>
                          <a:spcPct val="100000"/>
                        </a:lnSpc>
                        <a:spcAft>
                          <a:spcPts val="0"/>
                        </a:spcAft>
                      </a:pPr>
                      <a:r>
                        <a:rPr lang="en-US" sz="1100">
                          <a:effectLst/>
                          <a:latin typeface="Times New Roman" panose="02020603050405020304" pitchFamily="18" charset="0"/>
                          <a:cs typeface="Times New Roman" panose="02020603050405020304" pitchFamily="18" charset="0"/>
                        </a:rPr>
                        <a:t>Fish</a:t>
                      </a:r>
                      <a:r>
                        <a:rPr lang="en-US" sz="1100" spc="295">
                          <a:effectLst/>
                          <a:latin typeface="Times New Roman" panose="02020603050405020304" pitchFamily="18" charset="0"/>
                          <a:cs typeface="Times New Roman" panose="02020603050405020304" pitchFamily="18" charset="0"/>
                        </a:rPr>
                        <a:t> </a:t>
                      </a:r>
                      <a:r>
                        <a:rPr lang="en-US" sz="1100">
                          <a:effectLst/>
                          <a:latin typeface="Times New Roman" panose="02020603050405020304" pitchFamily="18" charset="0"/>
                          <a:cs typeface="Times New Roman" panose="02020603050405020304" pitchFamily="18" charset="0"/>
                        </a:rPr>
                        <a:t>oil</a:t>
                      </a:r>
                      <a:r>
                        <a:rPr lang="en-US" sz="1100" spc="280">
                          <a:effectLst/>
                          <a:latin typeface="Times New Roman" panose="02020603050405020304" pitchFamily="18" charset="0"/>
                          <a:cs typeface="Times New Roman" panose="02020603050405020304" pitchFamily="18" charset="0"/>
                        </a:rPr>
                        <a:t> </a:t>
                      </a:r>
                      <a:r>
                        <a:rPr lang="en-US" sz="1100" spc="-10">
                          <a:effectLst/>
                          <a:latin typeface="Times New Roman" panose="02020603050405020304" pitchFamily="18" charset="0"/>
                          <a:cs typeface="Times New Roman" panose="02020603050405020304" pitchFamily="18" charset="0"/>
                        </a:rPr>
                        <a:t>protein</a:t>
                      </a:r>
                      <a:endParaRPr lang="en-IN" sz="1100">
                        <a:effectLst/>
                        <a:latin typeface="Times New Roman" panose="02020603050405020304" pitchFamily="18" charset="0"/>
                        <a:cs typeface="Times New Roman" panose="02020603050405020304" pitchFamily="18" charset="0"/>
                      </a:endParaRPr>
                    </a:p>
                    <a:p>
                      <a:pPr marL="69850" marR="62230">
                        <a:lnSpc>
                          <a:spcPct val="100000"/>
                        </a:lnSpc>
                        <a:spcBef>
                          <a:spcPts val="690"/>
                        </a:spcBef>
                        <a:spcAft>
                          <a:spcPts val="0"/>
                        </a:spcAft>
                        <a:tabLst>
                          <a:tab pos="392430" algn="l"/>
                          <a:tab pos="992505" algn="l"/>
                        </a:tabLst>
                      </a:pPr>
                      <a:r>
                        <a:rPr lang="en-US" sz="1100" spc="-50">
                          <a:effectLst/>
                          <a:latin typeface="Times New Roman" panose="02020603050405020304" pitchFamily="18" charset="0"/>
                          <a:cs typeface="Times New Roman" panose="02020603050405020304" pitchFamily="18" charset="0"/>
                        </a:rPr>
                        <a:t>+</a:t>
                      </a:r>
                      <a:r>
                        <a:rPr lang="en-US" sz="1100">
                          <a:effectLst/>
                          <a:latin typeface="Times New Roman" panose="02020603050405020304" pitchFamily="18" charset="0"/>
                          <a:cs typeface="Times New Roman" panose="02020603050405020304" pitchFamily="18" charset="0"/>
                        </a:rPr>
                        <a:t>	</a:t>
                      </a:r>
                      <a:r>
                        <a:rPr lang="en-US" sz="1100" spc="-20">
                          <a:effectLst/>
                          <a:latin typeface="Times New Roman" panose="02020603050405020304" pitchFamily="18" charset="0"/>
                          <a:cs typeface="Times New Roman" panose="02020603050405020304" pitchFamily="18" charset="0"/>
                        </a:rPr>
                        <a:t>GNPs</a:t>
                      </a:r>
                      <a:r>
                        <a:rPr lang="en-US" sz="1100">
                          <a:effectLst/>
                          <a:latin typeface="Times New Roman" panose="02020603050405020304" pitchFamily="18" charset="0"/>
                          <a:cs typeface="Times New Roman" panose="02020603050405020304" pitchFamily="18" charset="0"/>
                        </a:rPr>
                        <a:t>	</a:t>
                      </a:r>
                      <a:r>
                        <a:rPr lang="en-US" sz="1100" spc="-50">
                          <a:effectLst/>
                          <a:latin typeface="Times New Roman" panose="02020603050405020304" pitchFamily="18" charset="0"/>
                          <a:cs typeface="Times New Roman" panose="02020603050405020304" pitchFamily="18" charset="0"/>
                        </a:rPr>
                        <a:t>+ </a:t>
                      </a:r>
                      <a:r>
                        <a:rPr lang="en-US" sz="1100" spc="-20">
                          <a:effectLst/>
                          <a:latin typeface="Times New Roman" panose="02020603050405020304" pitchFamily="18" charset="0"/>
                          <a:cs typeface="Times New Roman" panose="02020603050405020304" pitchFamily="18" charset="0"/>
                        </a:rPr>
                        <a:t>DPPC</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9850">
                        <a:lnSpc>
                          <a:spcPct val="100000"/>
                        </a:lnSpc>
                        <a:spcAft>
                          <a:spcPts val="0"/>
                        </a:spcAft>
                      </a:pPr>
                      <a:r>
                        <a:rPr lang="en-US" sz="1100" dirty="0">
                          <a:effectLst/>
                          <a:latin typeface="Times New Roman" panose="02020603050405020304" pitchFamily="18" charset="0"/>
                          <a:cs typeface="Times New Roman" panose="02020603050405020304" pitchFamily="18" charset="0"/>
                        </a:rPr>
                        <a:t> </a:t>
                      </a:r>
                      <a:endParaRPr lang="en-IN" sz="1100" dirty="0">
                        <a:effectLst/>
                        <a:latin typeface="Times New Roman" panose="02020603050405020304" pitchFamily="18" charset="0"/>
                        <a:cs typeface="Times New Roman" panose="02020603050405020304" pitchFamily="18" charset="0"/>
                      </a:endParaRPr>
                    </a:p>
                    <a:p>
                      <a:pPr marL="69850">
                        <a:lnSpc>
                          <a:spcPct val="100000"/>
                        </a:lnSpc>
                        <a:spcBef>
                          <a:spcPts val="295"/>
                        </a:spcBef>
                        <a:spcAft>
                          <a:spcPts val="0"/>
                        </a:spcAft>
                      </a:pPr>
                      <a:r>
                        <a:rPr lang="en-US" sz="1100" dirty="0">
                          <a:effectLst/>
                          <a:latin typeface="Times New Roman" panose="02020603050405020304" pitchFamily="18" charset="0"/>
                          <a:cs typeface="Times New Roman" panose="02020603050405020304" pitchFamily="18" charset="0"/>
                        </a:rPr>
                        <a:t> </a:t>
                      </a:r>
                      <a:endParaRPr lang="en-IN" sz="1100" dirty="0">
                        <a:effectLst/>
                        <a:latin typeface="Times New Roman" panose="02020603050405020304" pitchFamily="18" charset="0"/>
                        <a:cs typeface="Times New Roman" panose="02020603050405020304" pitchFamily="18" charset="0"/>
                      </a:endParaRPr>
                    </a:p>
                    <a:p>
                      <a:pPr marL="69850" marR="248920">
                        <a:lnSpc>
                          <a:spcPct val="100000"/>
                        </a:lnSpc>
                        <a:spcAft>
                          <a:spcPts val="0"/>
                        </a:spcAft>
                      </a:pPr>
                      <a:r>
                        <a:rPr lang="en-US" sz="1100" spc="-10" dirty="0">
                          <a:effectLst/>
                          <a:latin typeface="Times New Roman" panose="02020603050405020304" pitchFamily="18" charset="0"/>
                          <a:cs typeface="Times New Roman" panose="02020603050405020304" pitchFamily="18" charset="0"/>
                        </a:rPr>
                        <a:t>Collagenase- </a:t>
                      </a:r>
                      <a:r>
                        <a:rPr lang="en-US" sz="1100" dirty="0">
                          <a:effectLst/>
                          <a:latin typeface="Times New Roman" panose="02020603050405020304" pitchFamily="18" charset="0"/>
                          <a:cs typeface="Times New Roman" panose="02020603050405020304" pitchFamily="18" charset="0"/>
                        </a:rPr>
                        <a:t>induced</a:t>
                      </a:r>
                      <a:r>
                        <a:rPr lang="en-US" sz="1100" spc="-75" dirty="0">
                          <a:effectLst/>
                          <a:latin typeface="Times New Roman" panose="02020603050405020304" pitchFamily="18" charset="0"/>
                          <a:cs typeface="Times New Roman" panose="02020603050405020304" pitchFamily="18" charset="0"/>
                        </a:rPr>
                        <a:t> </a:t>
                      </a:r>
                      <a:r>
                        <a:rPr lang="en-US" sz="1100" dirty="0">
                          <a:effectLst/>
                          <a:latin typeface="Times New Roman" panose="02020603050405020304" pitchFamily="18" charset="0"/>
                          <a:cs typeface="Times New Roman" panose="02020603050405020304" pitchFamily="18" charset="0"/>
                        </a:rPr>
                        <a:t>(rats)</a:t>
                      </a:r>
                      <a:endParaRPr lang="en-IN" sz="1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9850">
                        <a:lnSpc>
                          <a:spcPct val="100000"/>
                        </a:lnSpc>
                        <a:spcAft>
                          <a:spcPts val="0"/>
                        </a:spcAft>
                      </a:pPr>
                      <a:r>
                        <a:rPr lang="en-US" sz="1100" dirty="0">
                          <a:effectLst/>
                          <a:latin typeface="Times New Roman" panose="02020603050405020304" pitchFamily="18" charset="0"/>
                          <a:cs typeface="Times New Roman" panose="02020603050405020304" pitchFamily="18" charset="0"/>
                        </a:rPr>
                        <a:t> </a:t>
                      </a:r>
                      <a:endParaRPr lang="en-IN" sz="1100" dirty="0">
                        <a:effectLst/>
                        <a:latin typeface="Times New Roman" panose="02020603050405020304" pitchFamily="18" charset="0"/>
                        <a:cs typeface="Times New Roman" panose="02020603050405020304" pitchFamily="18" charset="0"/>
                      </a:endParaRPr>
                    </a:p>
                    <a:p>
                      <a:pPr marL="69850">
                        <a:lnSpc>
                          <a:spcPct val="100000"/>
                        </a:lnSpc>
                        <a:spcBef>
                          <a:spcPts val="295"/>
                        </a:spcBef>
                        <a:spcAft>
                          <a:spcPts val="0"/>
                        </a:spcAft>
                      </a:pPr>
                      <a:r>
                        <a:rPr lang="en-US" sz="1100" dirty="0">
                          <a:effectLst/>
                          <a:latin typeface="Times New Roman" panose="02020603050405020304" pitchFamily="18" charset="0"/>
                          <a:cs typeface="Times New Roman" panose="02020603050405020304" pitchFamily="18" charset="0"/>
                        </a:rPr>
                        <a:t> </a:t>
                      </a:r>
                      <a:endParaRPr lang="en-IN" sz="1100" dirty="0">
                        <a:effectLst/>
                        <a:latin typeface="Times New Roman" panose="02020603050405020304" pitchFamily="18" charset="0"/>
                        <a:cs typeface="Times New Roman" panose="02020603050405020304" pitchFamily="18" charset="0"/>
                      </a:endParaRPr>
                    </a:p>
                    <a:p>
                      <a:pPr marL="69850">
                        <a:lnSpc>
                          <a:spcPct val="100000"/>
                        </a:lnSpc>
                        <a:spcAft>
                          <a:spcPts val="0"/>
                        </a:spcAft>
                      </a:pPr>
                      <a:r>
                        <a:rPr lang="en-US" sz="1100" spc="-10" dirty="0">
                          <a:effectLst/>
                          <a:latin typeface="Times New Roman" panose="02020603050405020304" pitchFamily="18" charset="0"/>
                          <a:cs typeface="Times New Roman" panose="02020603050405020304" pitchFamily="18" charset="0"/>
                        </a:rPr>
                        <a:t>Intra-articular injection</a:t>
                      </a:r>
                      <a:endParaRPr lang="en-IN" sz="1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9850" marR="59690" algn="just">
                        <a:lnSpc>
                          <a:spcPct val="100000"/>
                        </a:lnSpc>
                        <a:spcAft>
                          <a:spcPts val="0"/>
                        </a:spcAft>
                      </a:pPr>
                      <a:r>
                        <a:rPr lang="en-US" sz="1100">
                          <a:effectLst/>
                          <a:latin typeface="Times New Roman" panose="02020603050405020304" pitchFamily="18" charset="0"/>
                          <a:cs typeface="Times New Roman" panose="02020603050405020304" pitchFamily="18" charset="0"/>
                        </a:rPr>
                        <a:t>Increased GSH, SOD, catalase; decreased pro-inflammatory cytokines; increased anti- apoptotic</a:t>
                      </a:r>
                      <a:r>
                        <a:rPr lang="en-US" sz="1100" spc="295">
                          <a:effectLst/>
                          <a:latin typeface="Times New Roman" panose="02020603050405020304" pitchFamily="18" charset="0"/>
                          <a:cs typeface="Times New Roman" panose="02020603050405020304" pitchFamily="18" charset="0"/>
                        </a:rPr>
                        <a:t>  </a:t>
                      </a:r>
                      <a:r>
                        <a:rPr lang="en-US" sz="1100">
                          <a:effectLst/>
                          <a:latin typeface="Times New Roman" panose="02020603050405020304" pitchFamily="18" charset="0"/>
                          <a:cs typeface="Times New Roman" panose="02020603050405020304" pitchFamily="18" charset="0"/>
                        </a:rPr>
                        <a:t>activity;</a:t>
                      </a:r>
                      <a:r>
                        <a:rPr lang="en-US" sz="1100" spc="285">
                          <a:effectLst/>
                          <a:latin typeface="Times New Roman" panose="02020603050405020304" pitchFamily="18" charset="0"/>
                          <a:cs typeface="Times New Roman" panose="02020603050405020304" pitchFamily="18" charset="0"/>
                        </a:rPr>
                        <a:t>  </a:t>
                      </a:r>
                      <a:r>
                        <a:rPr lang="en-US" sz="1100" spc="-10">
                          <a:effectLst/>
                          <a:latin typeface="Times New Roman" panose="02020603050405020304" pitchFamily="18" charset="0"/>
                          <a:cs typeface="Times New Roman" panose="02020603050405020304" pitchFamily="18" charset="0"/>
                        </a:rPr>
                        <a:t>reduced</a:t>
                      </a:r>
                      <a:endParaRPr lang="en-IN" sz="1100">
                        <a:effectLst/>
                        <a:latin typeface="Times New Roman" panose="02020603050405020304" pitchFamily="18" charset="0"/>
                        <a:cs typeface="Times New Roman" panose="02020603050405020304" pitchFamily="18" charset="0"/>
                      </a:endParaRPr>
                    </a:p>
                    <a:p>
                      <a:pPr marL="69850" algn="just">
                        <a:lnSpc>
                          <a:spcPct val="100000"/>
                        </a:lnSpc>
                        <a:spcAft>
                          <a:spcPts val="0"/>
                        </a:spcAft>
                      </a:pPr>
                      <a:r>
                        <a:rPr lang="en-US" sz="1100">
                          <a:effectLst/>
                          <a:latin typeface="Times New Roman" panose="02020603050405020304" pitchFamily="18" charset="0"/>
                          <a:cs typeface="Times New Roman" panose="02020603050405020304" pitchFamily="18" charset="0"/>
                        </a:rPr>
                        <a:t>NFκB</a:t>
                      </a:r>
                      <a:r>
                        <a:rPr lang="en-US" sz="1100" spc="-20">
                          <a:effectLst/>
                          <a:latin typeface="Times New Roman" panose="02020603050405020304" pitchFamily="18" charset="0"/>
                          <a:cs typeface="Times New Roman" panose="02020603050405020304" pitchFamily="18" charset="0"/>
                        </a:rPr>
                        <a:t> </a:t>
                      </a:r>
                      <a:r>
                        <a:rPr lang="en-US" sz="1100" spc="-10">
                          <a:effectLst/>
                          <a:latin typeface="Times New Roman" panose="02020603050405020304" pitchFamily="18" charset="0"/>
                          <a:cs typeface="Times New Roman" panose="02020603050405020304" pitchFamily="18" charset="0"/>
                        </a:rPr>
                        <a:t>levels</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9850">
                        <a:lnSpc>
                          <a:spcPct val="100000"/>
                        </a:lnSpc>
                        <a:spcAft>
                          <a:spcPts val="0"/>
                        </a:spcAft>
                      </a:pPr>
                      <a:r>
                        <a:rPr lang="en-US" sz="1100">
                          <a:effectLst/>
                          <a:latin typeface="Times New Roman" panose="02020603050405020304" pitchFamily="18" charset="0"/>
                          <a:cs typeface="Times New Roman" panose="02020603050405020304" pitchFamily="18" charset="0"/>
                        </a:rPr>
                        <a:t> </a:t>
                      </a:r>
                      <a:endParaRPr lang="en-IN" sz="1100">
                        <a:effectLst/>
                        <a:latin typeface="Times New Roman" panose="02020603050405020304" pitchFamily="18" charset="0"/>
                        <a:cs typeface="Times New Roman" panose="02020603050405020304" pitchFamily="18" charset="0"/>
                      </a:endParaRPr>
                    </a:p>
                    <a:p>
                      <a:pPr marL="69850">
                        <a:lnSpc>
                          <a:spcPct val="100000"/>
                        </a:lnSpc>
                        <a:spcBef>
                          <a:spcPts val="1325"/>
                        </a:spcBef>
                        <a:spcAft>
                          <a:spcPts val="0"/>
                        </a:spcAft>
                      </a:pPr>
                      <a:r>
                        <a:rPr lang="en-US" sz="1100">
                          <a:effectLst/>
                          <a:latin typeface="Times New Roman" panose="02020603050405020304" pitchFamily="18" charset="0"/>
                          <a:cs typeface="Times New Roman" panose="02020603050405020304" pitchFamily="18" charset="0"/>
                        </a:rPr>
                        <a:t> </a:t>
                      </a:r>
                      <a:endParaRPr lang="en-IN" sz="1100">
                        <a:effectLst/>
                        <a:latin typeface="Times New Roman" panose="02020603050405020304" pitchFamily="18" charset="0"/>
                        <a:cs typeface="Times New Roman" panose="02020603050405020304" pitchFamily="18" charset="0"/>
                      </a:endParaRPr>
                    </a:p>
                    <a:p>
                      <a:pPr marL="67310">
                        <a:lnSpc>
                          <a:spcPct val="100000"/>
                        </a:lnSpc>
                        <a:spcBef>
                          <a:spcPts val="5"/>
                        </a:spcBef>
                        <a:spcAft>
                          <a:spcPts val="0"/>
                        </a:spcAft>
                      </a:pPr>
                      <a:r>
                        <a:rPr lang="en-US" sz="1100" spc="-20">
                          <a:effectLst/>
                          <a:latin typeface="Times New Roman" panose="02020603050405020304" pitchFamily="18" charset="0"/>
                          <a:cs typeface="Times New Roman" panose="02020603050405020304" pitchFamily="18" charset="0"/>
                        </a:rPr>
                        <a:t>[21]</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extLst>
                  <a:ext uri="{0D108BD9-81ED-4DB2-BD59-A6C34878D82A}">
                    <a16:rowId xmlns:a16="http://schemas.microsoft.com/office/drawing/2014/main" val="2647962746"/>
                  </a:ext>
                </a:extLst>
              </a:tr>
              <a:tr h="461544">
                <a:tc>
                  <a:txBody>
                    <a:bodyPr/>
                    <a:lstStyle/>
                    <a:p>
                      <a:pPr marL="69850">
                        <a:lnSpc>
                          <a:spcPct val="100000"/>
                        </a:lnSpc>
                        <a:spcBef>
                          <a:spcPts val="665"/>
                        </a:spcBef>
                        <a:spcAft>
                          <a:spcPts val="0"/>
                        </a:spcAft>
                      </a:pPr>
                      <a:r>
                        <a:rPr lang="en-US" sz="1100">
                          <a:effectLst/>
                          <a:latin typeface="Times New Roman" panose="02020603050405020304" pitchFamily="18" charset="0"/>
                          <a:cs typeface="Times New Roman" panose="02020603050405020304" pitchFamily="18" charset="0"/>
                        </a:rPr>
                        <a:t> </a:t>
                      </a:r>
                      <a:endParaRPr lang="en-IN" sz="1100">
                        <a:effectLst/>
                        <a:latin typeface="Times New Roman" panose="02020603050405020304" pitchFamily="18" charset="0"/>
                        <a:cs typeface="Times New Roman" panose="02020603050405020304" pitchFamily="18" charset="0"/>
                      </a:endParaRPr>
                    </a:p>
                    <a:p>
                      <a:pPr marL="69850">
                        <a:lnSpc>
                          <a:spcPct val="100000"/>
                        </a:lnSpc>
                        <a:spcAft>
                          <a:spcPts val="0"/>
                        </a:spcAft>
                      </a:pPr>
                      <a:r>
                        <a:rPr lang="en-US" sz="1100" spc="-10">
                          <a:effectLst/>
                          <a:latin typeface="Times New Roman" panose="02020603050405020304" pitchFamily="18" charset="0"/>
                          <a:cs typeface="Times New Roman" panose="02020603050405020304" pitchFamily="18" charset="0"/>
                        </a:rPr>
                        <a:t>Clodronate</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9850">
                        <a:lnSpc>
                          <a:spcPct val="100000"/>
                        </a:lnSpc>
                        <a:spcBef>
                          <a:spcPts val="990"/>
                        </a:spcBef>
                        <a:spcAft>
                          <a:spcPts val="0"/>
                        </a:spcAft>
                      </a:pPr>
                      <a:r>
                        <a:rPr lang="en-US" sz="1100" spc="-10">
                          <a:effectLst/>
                          <a:latin typeface="Times New Roman" panose="02020603050405020304" pitchFamily="18" charset="0"/>
                          <a:cs typeface="Times New Roman" panose="02020603050405020304" pitchFamily="18" charset="0"/>
                        </a:rPr>
                        <a:t>Post-traumatic (rats)</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9850">
                        <a:lnSpc>
                          <a:spcPct val="100000"/>
                        </a:lnSpc>
                        <a:spcBef>
                          <a:spcPts val="990"/>
                        </a:spcBef>
                        <a:spcAft>
                          <a:spcPts val="0"/>
                        </a:spcAft>
                      </a:pPr>
                      <a:r>
                        <a:rPr lang="en-US" sz="1100" spc="-10" dirty="0">
                          <a:effectLst/>
                          <a:latin typeface="Times New Roman" panose="02020603050405020304" pitchFamily="18" charset="0"/>
                          <a:cs typeface="Times New Roman" panose="02020603050405020304" pitchFamily="18" charset="0"/>
                        </a:rPr>
                        <a:t>Intra-articular injection</a:t>
                      </a:r>
                      <a:endParaRPr lang="en-IN" sz="1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9850">
                        <a:lnSpc>
                          <a:spcPct val="100000"/>
                        </a:lnSpc>
                        <a:spcAft>
                          <a:spcPts val="0"/>
                        </a:spcAft>
                      </a:pPr>
                      <a:r>
                        <a:rPr lang="en-US" sz="1100">
                          <a:effectLst/>
                          <a:latin typeface="Times New Roman" panose="02020603050405020304" pitchFamily="18" charset="0"/>
                          <a:cs typeface="Times New Roman" panose="02020603050405020304" pitchFamily="18" charset="0"/>
                        </a:rPr>
                        <a:t>Decreased</a:t>
                      </a:r>
                      <a:r>
                        <a:rPr lang="en-US" sz="1100" spc="160">
                          <a:effectLst/>
                          <a:latin typeface="Times New Roman" panose="02020603050405020304" pitchFamily="18" charset="0"/>
                          <a:cs typeface="Times New Roman" panose="02020603050405020304" pitchFamily="18" charset="0"/>
                        </a:rPr>
                        <a:t>  </a:t>
                      </a:r>
                      <a:r>
                        <a:rPr lang="en-US" sz="1100">
                          <a:effectLst/>
                          <a:latin typeface="Times New Roman" panose="02020603050405020304" pitchFamily="18" charset="0"/>
                          <a:cs typeface="Times New Roman" panose="02020603050405020304" pitchFamily="18" charset="0"/>
                        </a:rPr>
                        <a:t>M1</a:t>
                      </a:r>
                      <a:r>
                        <a:rPr lang="en-US" sz="1100" spc="180">
                          <a:effectLst/>
                          <a:latin typeface="Times New Roman" panose="02020603050405020304" pitchFamily="18" charset="0"/>
                          <a:cs typeface="Times New Roman" panose="02020603050405020304" pitchFamily="18" charset="0"/>
                        </a:rPr>
                        <a:t>  </a:t>
                      </a:r>
                      <a:r>
                        <a:rPr lang="en-US" sz="1100" spc="-10">
                          <a:effectLst/>
                          <a:latin typeface="Times New Roman" panose="02020603050405020304" pitchFamily="18" charset="0"/>
                          <a:cs typeface="Times New Roman" panose="02020603050405020304" pitchFamily="18" charset="0"/>
                        </a:rPr>
                        <a:t>macrophages;</a:t>
                      </a:r>
                      <a:endParaRPr lang="en-IN" sz="1100">
                        <a:effectLst/>
                        <a:latin typeface="Times New Roman" panose="02020603050405020304" pitchFamily="18" charset="0"/>
                        <a:cs typeface="Times New Roman" panose="02020603050405020304" pitchFamily="18" charset="0"/>
                      </a:endParaRPr>
                    </a:p>
                    <a:p>
                      <a:pPr marL="69850" marR="64770">
                        <a:lnSpc>
                          <a:spcPct val="100000"/>
                        </a:lnSpc>
                        <a:spcBef>
                          <a:spcPts val="40"/>
                        </a:spcBef>
                        <a:spcAft>
                          <a:spcPts val="0"/>
                        </a:spcAft>
                        <a:tabLst>
                          <a:tab pos="697230" algn="l"/>
                          <a:tab pos="1351915" algn="l"/>
                          <a:tab pos="1605280" algn="l"/>
                        </a:tabLst>
                      </a:pPr>
                      <a:r>
                        <a:rPr lang="en-US" sz="1100" spc="-10">
                          <a:effectLst/>
                          <a:latin typeface="Times New Roman" panose="02020603050405020304" pitchFamily="18" charset="0"/>
                          <a:cs typeface="Times New Roman" panose="02020603050405020304" pitchFamily="18" charset="0"/>
                        </a:rPr>
                        <a:t>lowered</a:t>
                      </a:r>
                      <a:r>
                        <a:rPr lang="en-US" sz="1100">
                          <a:effectLst/>
                          <a:latin typeface="Times New Roman" panose="02020603050405020304" pitchFamily="18" charset="0"/>
                          <a:cs typeface="Times New Roman" panose="02020603050405020304" pitchFamily="18" charset="0"/>
                        </a:rPr>
                        <a:t>	</a:t>
                      </a:r>
                      <a:r>
                        <a:rPr lang="en-US" sz="1100" spc="-10">
                          <a:effectLst/>
                          <a:latin typeface="Times New Roman" panose="02020603050405020304" pitchFamily="18" charset="0"/>
                          <a:cs typeface="Times New Roman" panose="02020603050405020304" pitchFamily="18" charset="0"/>
                        </a:rPr>
                        <a:t>collagen</a:t>
                      </a:r>
                      <a:r>
                        <a:rPr lang="en-US" sz="1100">
                          <a:effectLst/>
                          <a:latin typeface="Times New Roman" panose="02020603050405020304" pitchFamily="18" charset="0"/>
                          <a:cs typeface="Times New Roman" panose="02020603050405020304" pitchFamily="18" charset="0"/>
                        </a:rPr>
                        <a:t>	</a:t>
                      </a:r>
                      <a:r>
                        <a:rPr lang="en-US" sz="1100" spc="-50">
                          <a:effectLst/>
                          <a:latin typeface="Times New Roman" panose="02020603050405020304" pitchFamily="18" charset="0"/>
                          <a:cs typeface="Times New Roman" panose="02020603050405020304" pitchFamily="18" charset="0"/>
                        </a:rPr>
                        <a:t>X</a:t>
                      </a:r>
                      <a:r>
                        <a:rPr lang="en-US" sz="1100">
                          <a:effectLst/>
                          <a:latin typeface="Times New Roman" panose="02020603050405020304" pitchFamily="18" charset="0"/>
                          <a:cs typeface="Times New Roman" panose="02020603050405020304" pitchFamily="18" charset="0"/>
                        </a:rPr>
                        <a:t>	</a:t>
                      </a:r>
                      <a:r>
                        <a:rPr lang="en-US" sz="1100" spc="-10">
                          <a:effectLst/>
                          <a:latin typeface="Times New Roman" panose="02020603050405020304" pitchFamily="18" charset="0"/>
                          <a:cs typeface="Times New Roman" panose="02020603050405020304" pitchFamily="18" charset="0"/>
                        </a:rPr>
                        <a:t>levels; </a:t>
                      </a:r>
                      <a:r>
                        <a:rPr lang="en-US" sz="1100">
                          <a:effectLst/>
                          <a:latin typeface="Times New Roman" panose="02020603050405020304" pitchFamily="18" charset="0"/>
                          <a:cs typeface="Times New Roman" panose="02020603050405020304" pitchFamily="18" charset="0"/>
                        </a:rPr>
                        <a:t>positive histology</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9850">
                        <a:lnSpc>
                          <a:spcPct val="100000"/>
                        </a:lnSpc>
                        <a:spcBef>
                          <a:spcPts val="665"/>
                        </a:spcBef>
                        <a:spcAft>
                          <a:spcPts val="0"/>
                        </a:spcAft>
                      </a:pPr>
                      <a:r>
                        <a:rPr lang="en-US" sz="1100">
                          <a:effectLst/>
                          <a:latin typeface="Times New Roman" panose="02020603050405020304" pitchFamily="18" charset="0"/>
                          <a:cs typeface="Times New Roman" panose="02020603050405020304" pitchFamily="18" charset="0"/>
                        </a:rPr>
                        <a:t> </a:t>
                      </a:r>
                      <a:endParaRPr lang="en-IN" sz="1100">
                        <a:effectLst/>
                        <a:latin typeface="Times New Roman" panose="02020603050405020304" pitchFamily="18" charset="0"/>
                        <a:cs typeface="Times New Roman" panose="02020603050405020304" pitchFamily="18" charset="0"/>
                      </a:endParaRPr>
                    </a:p>
                    <a:p>
                      <a:pPr marL="67310">
                        <a:lnSpc>
                          <a:spcPct val="100000"/>
                        </a:lnSpc>
                        <a:spcAft>
                          <a:spcPts val="0"/>
                        </a:spcAft>
                      </a:pPr>
                      <a:r>
                        <a:rPr lang="en-US" sz="1100" spc="-20">
                          <a:effectLst/>
                          <a:latin typeface="Times New Roman" panose="02020603050405020304" pitchFamily="18" charset="0"/>
                          <a:cs typeface="Times New Roman" panose="02020603050405020304" pitchFamily="18" charset="0"/>
                        </a:rPr>
                        <a:t>[22]</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extLst>
                  <a:ext uri="{0D108BD9-81ED-4DB2-BD59-A6C34878D82A}">
                    <a16:rowId xmlns:a16="http://schemas.microsoft.com/office/drawing/2014/main" val="3738363222"/>
                  </a:ext>
                </a:extLst>
              </a:tr>
              <a:tr h="307696">
                <a:tc>
                  <a:txBody>
                    <a:bodyPr/>
                    <a:lstStyle/>
                    <a:p>
                      <a:pPr marL="69850">
                        <a:lnSpc>
                          <a:spcPct val="100000"/>
                        </a:lnSpc>
                        <a:spcBef>
                          <a:spcPts val="390"/>
                        </a:spcBef>
                        <a:spcAft>
                          <a:spcPts val="0"/>
                        </a:spcAft>
                      </a:pPr>
                      <a:r>
                        <a:rPr lang="en-US" sz="1100">
                          <a:effectLst/>
                          <a:latin typeface="Times New Roman" panose="02020603050405020304" pitchFamily="18" charset="0"/>
                          <a:cs typeface="Times New Roman" panose="02020603050405020304" pitchFamily="18" charset="0"/>
                        </a:rPr>
                        <a:t>Micelles</a:t>
                      </a:r>
                      <a:r>
                        <a:rPr lang="en-US" sz="1100" spc="-60">
                          <a:effectLst/>
                          <a:latin typeface="Times New Roman" panose="02020603050405020304" pitchFamily="18" charset="0"/>
                          <a:cs typeface="Times New Roman" panose="02020603050405020304" pitchFamily="18" charset="0"/>
                        </a:rPr>
                        <a:t> </a:t>
                      </a:r>
                      <a:r>
                        <a:rPr lang="en-US" sz="1100">
                          <a:effectLst/>
                          <a:latin typeface="Times New Roman" panose="02020603050405020304" pitchFamily="18" charset="0"/>
                          <a:cs typeface="Times New Roman" panose="02020603050405020304" pitchFamily="18" charset="0"/>
                        </a:rPr>
                        <a:t>(MRC- </a:t>
                      </a:r>
                      <a:r>
                        <a:rPr lang="en-US" sz="1100" spc="-10">
                          <a:effectLst/>
                          <a:latin typeface="Times New Roman" panose="02020603050405020304" pitchFamily="18" charset="0"/>
                          <a:cs typeface="Times New Roman" panose="02020603050405020304" pitchFamily="18" charset="0"/>
                        </a:rPr>
                        <a:t>PPL/Psoralidin)</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9850">
                        <a:lnSpc>
                          <a:spcPct val="100000"/>
                        </a:lnSpc>
                        <a:spcBef>
                          <a:spcPts val="390"/>
                        </a:spcBef>
                        <a:spcAft>
                          <a:spcPts val="0"/>
                        </a:spcAft>
                      </a:pPr>
                      <a:r>
                        <a:rPr lang="en-US" sz="1100" spc="-10">
                          <a:effectLst/>
                          <a:latin typeface="Times New Roman" panose="02020603050405020304" pitchFamily="18" charset="0"/>
                          <a:cs typeface="Times New Roman" panose="02020603050405020304" pitchFamily="18" charset="0"/>
                        </a:rPr>
                        <a:t>Papain-induced (mice)</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9850">
                        <a:lnSpc>
                          <a:spcPct val="100000"/>
                        </a:lnSpc>
                        <a:spcBef>
                          <a:spcPts val="390"/>
                        </a:spcBef>
                        <a:spcAft>
                          <a:spcPts val="0"/>
                        </a:spcAft>
                      </a:pPr>
                      <a:r>
                        <a:rPr lang="en-US" sz="1100" spc="-10" dirty="0">
                          <a:effectLst/>
                          <a:latin typeface="Times New Roman" panose="02020603050405020304" pitchFamily="18" charset="0"/>
                          <a:cs typeface="Times New Roman" panose="02020603050405020304" pitchFamily="18" charset="0"/>
                        </a:rPr>
                        <a:t>Intra-articular treatment</a:t>
                      </a:r>
                      <a:endParaRPr lang="en-IN" sz="1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9850">
                        <a:lnSpc>
                          <a:spcPct val="100000"/>
                        </a:lnSpc>
                        <a:spcBef>
                          <a:spcPts val="390"/>
                        </a:spcBef>
                        <a:spcAft>
                          <a:spcPts val="0"/>
                        </a:spcAft>
                      </a:pPr>
                      <a:r>
                        <a:rPr lang="en-US" sz="1100">
                          <a:effectLst/>
                          <a:latin typeface="Times New Roman" panose="02020603050405020304" pitchFamily="18" charset="0"/>
                          <a:cs typeface="Times New Roman" panose="02020603050405020304" pitchFamily="18" charset="0"/>
                        </a:rPr>
                        <a:t>Lowered</a:t>
                      </a:r>
                      <a:r>
                        <a:rPr lang="en-US" sz="1100" spc="-65">
                          <a:effectLst/>
                          <a:latin typeface="Times New Roman" panose="02020603050405020304" pitchFamily="18" charset="0"/>
                          <a:cs typeface="Times New Roman" panose="02020603050405020304" pitchFamily="18" charset="0"/>
                        </a:rPr>
                        <a:t> </a:t>
                      </a:r>
                      <a:r>
                        <a:rPr lang="en-US" sz="1100">
                          <a:effectLst/>
                          <a:latin typeface="Times New Roman" panose="02020603050405020304" pitchFamily="18" charset="0"/>
                          <a:cs typeface="Times New Roman" panose="02020603050405020304" pitchFamily="18" charset="0"/>
                        </a:rPr>
                        <a:t>TNF-α,</a:t>
                      </a:r>
                      <a:r>
                        <a:rPr lang="en-US" sz="1100" spc="-60">
                          <a:effectLst/>
                          <a:latin typeface="Times New Roman" panose="02020603050405020304" pitchFamily="18" charset="0"/>
                          <a:cs typeface="Times New Roman" panose="02020603050405020304" pitchFamily="18" charset="0"/>
                        </a:rPr>
                        <a:t> </a:t>
                      </a:r>
                      <a:r>
                        <a:rPr lang="en-US" sz="1100">
                          <a:effectLst/>
                          <a:latin typeface="Times New Roman" panose="02020603050405020304" pitchFamily="18" charset="0"/>
                          <a:cs typeface="Times New Roman" panose="02020603050405020304" pitchFamily="18" charset="0"/>
                        </a:rPr>
                        <a:t>NFκB,</a:t>
                      </a:r>
                      <a:r>
                        <a:rPr lang="en-US" sz="1100" spc="-55">
                          <a:effectLst/>
                          <a:latin typeface="Times New Roman" panose="02020603050405020304" pitchFamily="18" charset="0"/>
                          <a:cs typeface="Times New Roman" panose="02020603050405020304" pitchFamily="18" charset="0"/>
                        </a:rPr>
                        <a:t> </a:t>
                      </a:r>
                      <a:r>
                        <a:rPr lang="en-US" sz="1100">
                          <a:effectLst/>
                          <a:latin typeface="Times New Roman" panose="02020603050405020304" pitchFamily="18" charset="0"/>
                          <a:cs typeface="Times New Roman" panose="02020603050405020304" pitchFamily="18" charset="0"/>
                        </a:rPr>
                        <a:t>MMP- 13; positive histology</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9850">
                        <a:lnSpc>
                          <a:spcPct val="100000"/>
                        </a:lnSpc>
                        <a:spcBef>
                          <a:spcPts val="40"/>
                        </a:spcBef>
                        <a:spcAft>
                          <a:spcPts val="0"/>
                        </a:spcAft>
                      </a:pPr>
                      <a:r>
                        <a:rPr lang="en-US" sz="1100">
                          <a:effectLst/>
                          <a:latin typeface="Times New Roman" panose="02020603050405020304" pitchFamily="18" charset="0"/>
                          <a:cs typeface="Times New Roman" panose="02020603050405020304" pitchFamily="18" charset="0"/>
                        </a:rPr>
                        <a:t> </a:t>
                      </a:r>
                      <a:endParaRPr lang="en-IN" sz="1100">
                        <a:effectLst/>
                        <a:latin typeface="Times New Roman" panose="02020603050405020304" pitchFamily="18" charset="0"/>
                        <a:cs typeface="Times New Roman" panose="02020603050405020304" pitchFamily="18" charset="0"/>
                      </a:endParaRPr>
                    </a:p>
                    <a:p>
                      <a:pPr marL="67310">
                        <a:lnSpc>
                          <a:spcPct val="100000"/>
                        </a:lnSpc>
                        <a:spcAft>
                          <a:spcPts val="0"/>
                        </a:spcAft>
                      </a:pPr>
                      <a:r>
                        <a:rPr lang="en-US" sz="1100" spc="-20">
                          <a:effectLst/>
                          <a:latin typeface="Times New Roman" panose="02020603050405020304" pitchFamily="18" charset="0"/>
                          <a:cs typeface="Times New Roman" panose="02020603050405020304" pitchFamily="18" charset="0"/>
                        </a:rPr>
                        <a:t>[23]</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extLst>
                  <a:ext uri="{0D108BD9-81ED-4DB2-BD59-A6C34878D82A}">
                    <a16:rowId xmlns:a16="http://schemas.microsoft.com/office/drawing/2014/main" val="1604598301"/>
                  </a:ext>
                </a:extLst>
              </a:tr>
              <a:tr h="461544">
                <a:tc>
                  <a:txBody>
                    <a:bodyPr/>
                    <a:lstStyle/>
                    <a:p>
                      <a:pPr marL="69850" marR="62865">
                        <a:lnSpc>
                          <a:spcPct val="100000"/>
                        </a:lnSpc>
                        <a:spcAft>
                          <a:spcPts val="0"/>
                        </a:spcAft>
                        <a:tabLst>
                          <a:tab pos="992505" algn="l"/>
                        </a:tabLst>
                      </a:pPr>
                      <a:r>
                        <a:rPr lang="en-US" sz="1100" spc="-10" dirty="0">
                          <a:effectLst/>
                          <a:latin typeface="Times New Roman" panose="02020603050405020304" pitchFamily="18" charset="0"/>
                          <a:cs typeface="Times New Roman" panose="02020603050405020304" pitchFamily="18" charset="0"/>
                        </a:rPr>
                        <a:t>Micelles (Curcumin</a:t>
                      </a:r>
                      <a:r>
                        <a:rPr lang="en-US" sz="1100" dirty="0">
                          <a:effectLst/>
                          <a:latin typeface="Times New Roman" panose="02020603050405020304" pitchFamily="18" charset="0"/>
                          <a:cs typeface="Times New Roman" panose="02020603050405020304" pitchFamily="18" charset="0"/>
                        </a:rPr>
                        <a:t>	</a:t>
                      </a:r>
                      <a:r>
                        <a:rPr lang="en-US" sz="1100" spc="-50" dirty="0">
                          <a:effectLst/>
                          <a:latin typeface="Times New Roman" panose="02020603050405020304" pitchFamily="18" charset="0"/>
                          <a:cs typeface="Times New Roman" panose="02020603050405020304" pitchFamily="18" charset="0"/>
                        </a:rPr>
                        <a:t>+</a:t>
                      </a:r>
                      <a:endParaRPr lang="en-IN" sz="1100" dirty="0">
                        <a:effectLst/>
                        <a:latin typeface="Times New Roman" panose="02020603050405020304" pitchFamily="18" charset="0"/>
                        <a:cs typeface="Times New Roman" panose="02020603050405020304" pitchFamily="18" charset="0"/>
                      </a:endParaRPr>
                    </a:p>
                    <a:p>
                      <a:pPr marL="69850">
                        <a:lnSpc>
                          <a:spcPct val="100000"/>
                        </a:lnSpc>
                        <a:spcAft>
                          <a:spcPts val="0"/>
                        </a:spcAft>
                      </a:pPr>
                      <a:r>
                        <a:rPr lang="en-US" sz="1100" spc="-20" dirty="0">
                          <a:effectLst/>
                          <a:latin typeface="Times New Roman" panose="02020603050405020304" pitchFamily="18" charset="0"/>
                          <a:cs typeface="Times New Roman" panose="02020603050405020304" pitchFamily="18" charset="0"/>
                        </a:rPr>
                        <a:t>PAE)</a:t>
                      </a:r>
                      <a:endParaRPr lang="en-IN" sz="1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9850" marR="266065">
                        <a:lnSpc>
                          <a:spcPct val="100000"/>
                        </a:lnSpc>
                        <a:spcBef>
                          <a:spcPts val="990"/>
                        </a:spcBef>
                        <a:spcAft>
                          <a:spcPts val="0"/>
                        </a:spcAft>
                      </a:pPr>
                      <a:r>
                        <a:rPr lang="en-US" sz="1100" spc="-10">
                          <a:effectLst/>
                          <a:latin typeface="Times New Roman" panose="02020603050405020304" pitchFamily="18" charset="0"/>
                          <a:cs typeface="Times New Roman" panose="02020603050405020304" pitchFamily="18" charset="0"/>
                        </a:rPr>
                        <a:t>MIA-induced (mice)</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9850">
                        <a:lnSpc>
                          <a:spcPct val="100000"/>
                        </a:lnSpc>
                        <a:spcBef>
                          <a:spcPts val="990"/>
                        </a:spcBef>
                        <a:spcAft>
                          <a:spcPts val="0"/>
                        </a:spcAft>
                      </a:pPr>
                      <a:r>
                        <a:rPr lang="en-US" sz="1100" spc="-10" dirty="0">
                          <a:effectLst/>
                          <a:latin typeface="Times New Roman" panose="02020603050405020304" pitchFamily="18" charset="0"/>
                          <a:cs typeface="Times New Roman" panose="02020603050405020304" pitchFamily="18" charset="0"/>
                        </a:rPr>
                        <a:t>Intra-articular treatment</a:t>
                      </a:r>
                      <a:endParaRPr lang="en-IN" sz="1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9850" marR="59055">
                        <a:lnSpc>
                          <a:spcPct val="100000"/>
                        </a:lnSpc>
                        <a:spcBef>
                          <a:spcPts val="990"/>
                        </a:spcBef>
                        <a:spcAft>
                          <a:spcPts val="0"/>
                        </a:spcAft>
                        <a:tabLst>
                          <a:tab pos="929005" algn="l"/>
                          <a:tab pos="1615440" algn="l"/>
                        </a:tabLst>
                      </a:pPr>
                      <a:r>
                        <a:rPr lang="en-US" sz="1100" spc="-10" dirty="0">
                          <a:effectLst/>
                          <a:latin typeface="Times New Roman" panose="02020603050405020304" pitchFamily="18" charset="0"/>
                          <a:cs typeface="Times New Roman" panose="02020603050405020304" pitchFamily="18" charset="0"/>
                        </a:rPr>
                        <a:t>Decreased</a:t>
                      </a:r>
                      <a:r>
                        <a:rPr lang="en-US" sz="1100" dirty="0">
                          <a:effectLst/>
                          <a:latin typeface="Times New Roman" panose="02020603050405020304" pitchFamily="18" charset="0"/>
                          <a:cs typeface="Times New Roman" panose="02020603050405020304" pitchFamily="18" charset="0"/>
                        </a:rPr>
                        <a:t>	</a:t>
                      </a:r>
                      <a:r>
                        <a:rPr lang="en-US" sz="1100" spc="-10" dirty="0">
                          <a:effectLst/>
                          <a:latin typeface="Times New Roman" panose="02020603050405020304" pitchFamily="18" charset="0"/>
                          <a:cs typeface="Times New Roman" panose="02020603050405020304" pitchFamily="18" charset="0"/>
                        </a:rPr>
                        <a:t>TNF-α,</a:t>
                      </a:r>
                      <a:r>
                        <a:rPr lang="en-US" sz="1100" dirty="0">
                          <a:effectLst/>
                          <a:latin typeface="Times New Roman" panose="02020603050405020304" pitchFamily="18" charset="0"/>
                          <a:cs typeface="Times New Roman" panose="02020603050405020304" pitchFamily="18" charset="0"/>
                        </a:rPr>
                        <a:t>	</a:t>
                      </a:r>
                      <a:r>
                        <a:rPr lang="en-US" sz="1100" spc="-10" dirty="0">
                          <a:effectLst/>
                          <a:latin typeface="Times New Roman" panose="02020603050405020304" pitchFamily="18" charset="0"/>
                          <a:cs typeface="Times New Roman" panose="02020603050405020304" pitchFamily="18" charset="0"/>
                        </a:rPr>
                        <a:t>IL-1β; </a:t>
                      </a:r>
                      <a:r>
                        <a:rPr lang="en-US" sz="1100" dirty="0">
                          <a:effectLst/>
                          <a:latin typeface="Times New Roman" panose="02020603050405020304" pitchFamily="18" charset="0"/>
                          <a:cs typeface="Times New Roman" panose="02020603050405020304" pitchFamily="18" charset="0"/>
                        </a:rPr>
                        <a:t>improved histology</a:t>
                      </a:r>
                      <a:endParaRPr lang="en-IN" sz="1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9850">
                        <a:lnSpc>
                          <a:spcPct val="100000"/>
                        </a:lnSpc>
                        <a:spcBef>
                          <a:spcPts val="640"/>
                        </a:spcBef>
                        <a:spcAft>
                          <a:spcPts val="0"/>
                        </a:spcAft>
                      </a:pPr>
                      <a:r>
                        <a:rPr lang="en-US" sz="1100">
                          <a:effectLst/>
                          <a:latin typeface="Times New Roman" panose="02020603050405020304" pitchFamily="18" charset="0"/>
                          <a:cs typeface="Times New Roman" panose="02020603050405020304" pitchFamily="18" charset="0"/>
                        </a:rPr>
                        <a:t> </a:t>
                      </a:r>
                      <a:endParaRPr lang="en-IN" sz="1100">
                        <a:effectLst/>
                        <a:latin typeface="Times New Roman" panose="02020603050405020304" pitchFamily="18" charset="0"/>
                        <a:cs typeface="Times New Roman" panose="02020603050405020304" pitchFamily="18" charset="0"/>
                      </a:endParaRPr>
                    </a:p>
                    <a:p>
                      <a:pPr marL="67310">
                        <a:lnSpc>
                          <a:spcPct val="100000"/>
                        </a:lnSpc>
                        <a:spcAft>
                          <a:spcPts val="0"/>
                        </a:spcAft>
                      </a:pPr>
                      <a:r>
                        <a:rPr lang="en-US" sz="1100" spc="-20">
                          <a:effectLst/>
                          <a:latin typeface="Times New Roman" panose="02020603050405020304" pitchFamily="18" charset="0"/>
                          <a:cs typeface="Times New Roman" panose="02020603050405020304" pitchFamily="18" charset="0"/>
                        </a:rPr>
                        <a:t>[24]</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extLst>
                  <a:ext uri="{0D108BD9-81ED-4DB2-BD59-A6C34878D82A}">
                    <a16:rowId xmlns:a16="http://schemas.microsoft.com/office/drawing/2014/main" val="2089540553"/>
                  </a:ext>
                </a:extLst>
              </a:tr>
              <a:tr h="615392">
                <a:tc>
                  <a:txBody>
                    <a:bodyPr/>
                    <a:lstStyle/>
                    <a:p>
                      <a:pPr marL="69850">
                        <a:lnSpc>
                          <a:spcPct val="100000"/>
                        </a:lnSpc>
                        <a:spcAft>
                          <a:spcPts val="0"/>
                        </a:spcAft>
                      </a:pPr>
                      <a:r>
                        <a:rPr lang="en-US" sz="1100">
                          <a:effectLst/>
                          <a:latin typeface="Times New Roman" panose="02020603050405020304" pitchFamily="18" charset="0"/>
                          <a:cs typeface="Times New Roman" panose="02020603050405020304" pitchFamily="18" charset="0"/>
                        </a:rPr>
                        <a:t> </a:t>
                      </a:r>
                      <a:endParaRPr lang="en-IN" sz="1100">
                        <a:effectLst/>
                        <a:latin typeface="Times New Roman" panose="02020603050405020304" pitchFamily="18" charset="0"/>
                        <a:cs typeface="Times New Roman" panose="02020603050405020304" pitchFamily="18" charset="0"/>
                      </a:endParaRPr>
                    </a:p>
                    <a:p>
                      <a:pPr marL="69850">
                        <a:lnSpc>
                          <a:spcPct val="100000"/>
                        </a:lnSpc>
                        <a:spcBef>
                          <a:spcPts val="290"/>
                        </a:spcBef>
                        <a:spcAft>
                          <a:spcPts val="0"/>
                        </a:spcAft>
                      </a:pPr>
                      <a:r>
                        <a:rPr lang="en-US" sz="1100">
                          <a:effectLst/>
                          <a:latin typeface="Times New Roman" panose="02020603050405020304" pitchFamily="18" charset="0"/>
                          <a:cs typeface="Times New Roman" panose="02020603050405020304" pitchFamily="18" charset="0"/>
                        </a:rPr>
                        <a:t> </a:t>
                      </a:r>
                      <a:endParaRPr lang="en-IN" sz="1100">
                        <a:effectLst/>
                        <a:latin typeface="Times New Roman" panose="02020603050405020304" pitchFamily="18" charset="0"/>
                        <a:cs typeface="Times New Roman" panose="02020603050405020304" pitchFamily="18" charset="0"/>
                      </a:endParaRPr>
                    </a:p>
                    <a:p>
                      <a:pPr marL="69850">
                        <a:lnSpc>
                          <a:spcPct val="100000"/>
                        </a:lnSpc>
                        <a:spcBef>
                          <a:spcPts val="5"/>
                        </a:spcBef>
                        <a:spcAft>
                          <a:spcPts val="0"/>
                        </a:spcAft>
                      </a:pPr>
                      <a:r>
                        <a:rPr lang="en-US" sz="1100" spc="-10">
                          <a:effectLst/>
                          <a:latin typeface="Times New Roman" panose="02020603050405020304" pitchFamily="18" charset="0"/>
                          <a:cs typeface="Times New Roman" panose="02020603050405020304" pitchFamily="18" charset="0"/>
                        </a:rPr>
                        <a:t>Dendrimers</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9850">
                        <a:lnSpc>
                          <a:spcPct val="100000"/>
                        </a:lnSpc>
                        <a:spcBef>
                          <a:spcPts val="640"/>
                        </a:spcBef>
                        <a:spcAft>
                          <a:spcPts val="0"/>
                        </a:spcAft>
                      </a:pPr>
                      <a:r>
                        <a:rPr lang="en-US" sz="1100">
                          <a:effectLst/>
                          <a:latin typeface="Times New Roman" panose="02020603050405020304" pitchFamily="18" charset="0"/>
                          <a:cs typeface="Times New Roman" panose="02020603050405020304" pitchFamily="18" charset="0"/>
                        </a:rPr>
                        <a:t> </a:t>
                      </a:r>
                      <a:endParaRPr lang="en-IN" sz="1100">
                        <a:effectLst/>
                        <a:latin typeface="Times New Roman" panose="02020603050405020304" pitchFamily="18" charset="0"/>
                        <a:cs typeface="Times New Roman" panose="02020603050405020304" pitchFamily="18" charset="0"/>
                      </a:endParaRPr>
                    </a:p>
                    <a:p>
                      <a:pPr marL="69850">
                        <a:lnSpc>
                          <a:spcPct val="100000"/>
                        </a:lnSpc>
                        <a:spcAft>
                          <a:spcPts val="0"/>
                        </a:spcAft>
                      </a:pPr>
                      <a:r>
                        <a:rPr lang="en-US" sz="1100" spc="-10">
                          <a:effectLst/>
                          <a:latin typeface="Times New Roman" panose="02020603050405020304" pitchFamily="18" charset="0"/>
                          <a:cs typeface="Times New Roman" panose="02020603050405020304" pitchFamily="18" charset="0"/>
                        </a:rPr>
                        <a:t>Post-traumatic (rats)</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9850">
                        <a:lnSpc>
                          <a:spcPct val="100000"/>
                        </a:lnSpc>
                        <a:spcBef>
                          <a:spcPts val="640"/>
                        </a:spcBef>
                        <a:spcAft>
                          <a:spcPts val="0"/>
                        </a:spcAft>
                      </a:pPr>
                      <a:r>
                        <a:rPr lang="en-US" sz="1100">
                          <a:effectLst/>
                          <a:latin typeface="Times New Roman" panose="02020603050405020304" pitchFamily="18" charset="0"/>
                          <a:cs typeface="Times New Roman" panose="02020603050405020304" pitchFamily="18" charset="0"/>
                        </a:rPr>
                        <a:t> </a:t>
                      </a:r>
                      <a:endParaRPr lang="en-IN" sz="1100">
                        <a:effectLst/>
                        <a:latin typeface="Times New Roman" panose="02020603050405020304" pitchFamily="18" charset="0"/>
                        <a:cs typeface="Times New Roman" panose="02020603050405020304" pitchFamily="18" charset="0"/>
                      </a:endParaRPr>
                    </a:p>
                    <a:p>
                      <a:pPr marL="69850" marR="135255">
                        <a:lnSpc>
                          <a:spcPct val="100000"/>
                        </a:lnSpc>
                        <a:spcAft>
                          <a:spcPts val="0"/>
                        </a:spcAft>
                      </a:pPr>
                      <a:r>
                        <a:rPr lang="en-US" sz="1100" spc="-10">
                          <a:effectLst/>
                          <a:latin typeface="Times New Roman" panose="02020603050405020304" pitchFamily="18" charset="0"/>
                          <a:cs typeface="Times New Roman" panose="02020603050405020304" pitchFamily="18" charset="0"/>
                        </a:rPr>
                        <a:t>PAMAM/IG </a:t>
                      </a:r>
                      <a:r>
                        <a:rPr lang="en-US" sz="1100" spc="-20">
                          <a:effectLst/>
                          <a:latin typeface="Times New Roman" panose="02020603050405020304" pitchFamily="18" charset="0"/>
                          <a:cs typeface="Times New Roman" panose="02020603050405020304" pitchFamily="18" charset="0"/>
                        </a:rPr>
                        <a:t>F-1</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9850" marR="61595" algn="just">
                        <a:lnSpc>
                          <a:spcPct val="100000"/>
                        </a:lnSpc>
                        <a:spcAft>
                          <a:spcPts val="0"/>
                        </a:spcAft>
                        <a:tabLst>
                          <a:tab pos="1483995" algn="l"/>
                        </a:tabLst>
                      </a:pPr>
                      <a:r>
                        <a:rPr lang="en-US" sz="1100" spc="-10" dirty="0">
                          <a:effectLst/>
                          <a:latin typeface="Times New Roman" panose="02020603050405020304" pitchFamily="18" charset="0"/>
                          <a:cs typeface="Times New Roman" panose="02020603050405020304" pitchFamily="18" charset="0"/>
                        </a:rPr>
                        <a:t>Decreased</a:t>
                      </a:r>
                      <a:r>
                        <a:rPr lang="en-US" sz="1100" dirty="0">
                          <a:effectLst/>
                          <a:latin typeface="Times New Roman" panose="02020603050405020304" pitchFamily="18" charset="0"/>
                          <a:cs typeface="Times New Roman" panose="02020603050405020304" pitchFamily="18" charset="0"/>
                        </a:rPr>
                        <a:t>	</a:t>
                      </a:r>
                      <a:r>
                        <a:rPr lang="en-US" sz="1100" spc="-10" dirty="0">
                          <a:effectLst/>
                          <a:latin typeface="Times New Roman" panose="02020603050405020304" pitchFamily="18" charset="0"/>
                          <a:cs typeface="Times New Roman" panose="02020603050405020304" pitchFamily="18" charset="0"/>
                        </a:rPr>
                        <a:t>synovial </a:t>
                      </a:r>
                      <a:r>
                        <a:rPr lang="en-US" sz="1100" dirty="0">
                          <a:effectLst/>
                          <a:latin typeface="Times New Roman" panose="02020603050405020304" pitchFamily="18" charset="0"/>
                          <a:cs typeface="Times New Roman" panose="02020603050405020304" pitchFamily="18" charset="0"/>
                        </a:rPr>
                        <a:t>inflammation and deteriorated cartilage;</a:t>
                      </a:r>
                      <a:r>
                        <a:rPr lang="en-US" sz="1100" spc="375" dirty="0">
                          <a:effectLst/>
                          <a:latin typeface="Times New Roman" panose="02020603050405020304" pitchFamily="18" charset="0"/>
                          <a:cs typeface="Times New Roman" panose="02020603050405020304" pitchFamily="18" charset="0"/>
                        </a:rPr>
                        <a:t> </a:t>
                      </a:r>
                      <a:r>
                        <a:rPr lang="en-US" sz="1100" dirty="0">
                          <a:effectLst/>
                          <a:latin typeface="Times New Roman" panose="02020603050405020304" pitchFamily="18" charset="0"/>
                          <a:cs typeface="Times New Roman" panose="02020603050405020304" pitchFamily="18" charset="0"/>
                        </a:rPr>
                        <a:t>improved</a:t>
                      </a:r>
                      <a:r>
                        <a:rPr lang="en-US" sz="1100" spc="375" dirty="0">
                          <a:effectLst/>
                          <a:latin typeface="Times New Roman" panose="02020603050405020304" pitchFamily="18" charset="0"/>
                          <a:cs typeface="Times New Roman" panose="02020603050405020304" pitchFamily="18" charset="0"/>
                        </a:rPr>
                        <a:t> </a:t>
                      </a:r>
                      <a:r>
                        <a:rPr lang="en-US" sz="1100" spc="-10" dirty="0">
                          <a:effectLst/>
                          <a:latin typeface="Times New Roman" panose="02020603050405020304" pitchFamily="18" charset="0"/>
                          <a:cs typeface="Times New Roman" panose="02020603050405020304" pitchFamily="18" charset="0"/>
                        </a:rPr>
                        <a:t>histology</a:t>
                      </a:r>
                      <a:endParaRPr lang="en-IN" sz="1100" dirty="0">
                        <a:effectLst/>
                        <a:latin typeface="Times New Roman" panose="02020603050405020304" pitchFamily="18" charset="0"/>
                        <a:cs typeface="Times New Roman" panose="02020603050405020304" pitchFamily="18" charset="0"/>
                      </a:endParaRPr>
                    </a:p>
                    <a:p>
                      <a:pPr marL="69850" algn="just">
                        <a:lnSpc>
                          <a:spcPct val="100000"/>
                        </a:lnSpc>
                        <a:spcAft>
                          <a:spcPts val="0"/>
                        </a:spcAft>
                      </a:pPr>
                      <a:r>
                        <a:rPr lang="en-US" sz="1100" dirty="0">
                          <a:effectLst/>
                          <a:latin typeface="Times New Roman" panose="02020603050405020304" pitchFamily="18" charset="0"/>
                          <a:cs typeface="Times New Roman" panose="02020603050405020304" pitchFamily="18" charset="0"/>
                        </a:rPr>
                        <a:t>and</a:t>
                      </a:r>
                      <a:r>
                        <a:rPr lang="en-US" sz="1100" spc="-5" dirty="0">
                          <a:effectLst/>
                          <a:latin typeface="Times New Roman" panose="02020603050405020304" pitchFamily="18" charset="0"/>
                          <a:cs typeface="Times New Roman" panose="02020603050405020304" pitchFamily="18" charset="0"/>
                        </a:rPr>
                        <a:t> </a:t>
                      </a:r>
                      <a:r>
                        <a:rPr lang="en-US" sz="1100" dirty="0">
                          <a:effectLst/>
                          <a:latin typeface="Times New Roman" panose="02020603050405020304" pitchFamily="18" charset="0"/>
                          <a:cs typeface="Times New Roman" panose="02020603050405020304" pitchFamily="18" charset="0"/>
                        </a:rPr>
                        <a:t>micro-CT</a:t>
                      </a:r>
                      <a:r>
                        <a:rPr lang="en-US" sz="1100" spc="-5" dirty="0">
                          <a:effectLst/>
                          <a:latin typeface="Times New Roman" panose="02020603050405020304" pitchFamily="18" charset="0"/>
                          <a:cs typeface="Times New Roman" panose="02020603050405020304" pitchFamily="18" charset="0"/>
                        </a:rPr>
                        <a:t> </a:t>
                      </a:r>
                      <a:r>
                        <a:rPr lang="en-US" sz="1100" spc="-10" dirty="0">
                          <a:effectLst/>
                          <a:latin typeface="Times New Roman" panose="02020603050405020304" pitchFamily="18" charset="0"/>
                          <a:cs typeface="Times New Roman" panose="02020603050405020304" pitchFamily="18" charset="0"/>
                        </a:rPr>
                        <a:t>results</a:t>
                      </a:r>
                      <a:endParaRPr lang="en-IN" sz="1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9850">
                        <a:lnSpc>
                          <a:spcPct val="100000"/>
                        </a:lnSpc>
                        <a:spcAft>
                          <a:spcPts val="0"/>
                        </a:spcAft>
                      </a:pPr>
                      <a:r>
                        <a:rPr lang="en-US" sz="1100" dirty="0">
                          <a:effectLst/>
                          <a:latin typeface="Times New Roman" panose="02020603050405020304" pitchFamily="18" charset="0"/>
                          <a:cs typeface="Times New Roman" panose="02020603050405020304" pitchFamily="18" charset="0"/>
                        </a:rPr>
                        <a:t> </a:t>
                      </a:r>
                      <a:endParaRPr lang="en-IN" sz="1100" dirty="0">
                        <a:effectLst/>
                        <a:latin typeface="Times New Roman" panose="02020603050405020304" pitchFamily="18" charset="0"/>
                        <a:cs typeface="Times New Roman" panose="02020603050405020304" pitchFamily="18" charset="0"/>
                      </a:endParaRPr>
                    </a:p>
                    <a:p>
                      <a:pPr marL="69850">
                        <a:lnSpc>
                          <a:spcPct val="100000"/>
                        </a:lnSpc>
                        <a:spcBef>
                          <a:spcPts val="290"/>
                        </a:spcBef>
                        <a:spcAft>
                          <a:spcPts val="0"/>
                        </a:spcAft>
                      </a:pPr>
                      <a:r>
                        <a:rPr lang="en-US" sz="1100" dirty="0">
                          <a:effectLst/>
                          <a:latin typeface="Times New Roman" panose="02020603050405020304" pitchFamily="18" charset="0"/>
                          <a:cs typeface="Times New Roman" panose="02020603050405020304" pitchFamily="18" charset="0"/>
                        </a:rPr>
                        <a:t> </a:t>
                      </a:r>
                      <a:endParaRPr lang="en-IN" sz="1100" dirty="0">
                        <a:effectLst/>
                        <a:latin typeface="Times New Roman" panose="02020603050405020304" pitchFamily="18" charset="0"/>
                        <a:cs typeface="Times New Roman" panose="02020603050405020304" pitchFamily="18" charset="0"/>
                      </a:endParaRPr>
                    </a:p>
                    <a:p>
                      <a:pPr marL="67310">
                        <a:lnSpc>
                          <a:spcPct val="100000"/>
                        </a:lnSpc>
                        <a:spcBef>
                          <a:spcPts val="5"/>
                        </a:spcBef>
                        <a:spcAft>
                          <a:spcPts val="0"/>
                        </a:spcAft>
                      </a:pPr>
                      <a:r>
                        <a:rPr lang="en-US" sz="1100" spc="-20" dirty="0">
                          <a:effectLst/>
                          <a:latin typeface="Times New Roman" panose="02020603050405020304" pitchFamily="18" charset="0"/>
                          <a:cs typeface="Times New Roman" panose="02020603050405020304" pitchFamily="18" charset="0"/>
                        </a:rPr>
                        <a:t>[25]</a:t>
                      </a:r>
                      <a:endParaRPr lang="en-IN" sz="1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extLst>
                  <a:ext uri="{0D108BD9-81ED-4DB2-BD59-A6C34878D82A}">
                    <a16:rowId xmlns:a16="http://schemas.microsoft.com/office/drawing/2014/main" val="3953498729"/>
                  </a:ext>
                </a:extLst>
              </a:tr>
              <a:tr h="546426">
                <a:tc>
                  <a:txBody>
                    <a:bodyPr/>
                    <a:lstStyle/>
                    <a:p>
                      <a:pPr marL="69850">
                        <a:lnSpc>
                          <a:spcPct val="100000"/>
                        </a:lnSpc>
                        <a:spcAft>
                          <a:spcPts val="0"/>
                        </a:spcAft>
                      </a:pPr>
                      <a:r>
                        <a:rPr lang="en-US" sz="1100" spc="-10">
                          <a:effectLst/>
                          <a:latin typeface="Times New Roman" panose="02020603050405020304" pitchFamily="18" charset="0"/>
                          <a:cs typeface="Times New Roman" panose="02020603050405020304" pitchFamily="18" charset="0"/>
                        </a:rPr>
                        <a:t>Dendritic polyglycerol</a:t>
                      </a:r>
                      <a:endParaRPr lang="en-IN" sz="1100">
                        <a:effectLst/>
                        <a:latin typeface="Times New Roman" panose="02020603050405020304" pitchFamily="18" charset="0"/>
                        <a:cs typeface="Times New Roman" panose="02020603050405020304" pitchFamily="18" charset="0"/>
                      </a:endParaRPr>
                    </a:p>
                    <a:p>
                      <a:pPr marL="69850">
                        <a:lnSpc>
                          <a:spcPct val="100000"/>
                        </a:lnSpc>
                        <a:spcAft>
                          <a:spcPts val="0"/>
                        </a:spcAft>
                      </a:pPr>
                      <a:r>
                        <a:rPr lang="en-US" sz="1100" spc="-10">
                          <a:effectLst/>
                          <a:latin typeface="Times New Roman" panose="02020603050405020304" pitchFamily="18" charset="0"/>
                          <a:cs typeface="Times New Roman" panose="02020603050405020304" pitchFamily="18" charset="0"/>
                        </a:rPr>
                        <a:t>sulfates</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9850">
                        <a:lnSpc>
                          <a:spcPct val="100000"/>
                        </a:lnSpc>
                        <a:spcBef>
                          <a:spcPts val="990"/>
                        </a:spcBef>
                        <a:spcAft>
                          <a:spcPts val="0"/>
                        </a:spcAft>
                      </a:pPr>
                      <a:r>
                        <a:rPr lang="en-US" sz="1100" spc="-10">
                          <a:effectLst/>
                          <a:latin typeface="Times New Roman" panose="02020603050405020304" pitchFamily="18" charset="0"/>
                          <a:cs typeface="Times New Roman" panose="02020603050405020304" pitchFamily="18" charset="0"/>
                        </a:rPr>
                        <a:t>Post-traumatic (rats)</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9850">
                        <a:lnSpc>
                          <a:spcPct val="100000"/>
                        </a:lnSpc>
                        <a:spcBef>
                          <a:spcPts val="640"/>
                        </a:spcBef>
                        <a:spcAft>
                          <a:spcPts val="0"/>
                        </a:spcAft>
                      </a:pPr>
                      <a:r>
                        <a:rPr lang="en-US" sz="1100">
                          <a:effectLst/>
                          <a:latin typeface="Times New Roman" panose="02020603050405020304" pitchFamily="18" charset="0"/>
                          <a:cs typeface="Times New Roman" panose="02020603050405020304" pitchFamily="18" charset="0"/>
                        </a:rPr>
                        <a:t> </a:t>
                      </a:r>
                      <a:endParaRPr lang="en-IN" sz="1100">
                        <a:effectLst/>
                        <a:latin typeface="Times New Roman" panose="02020603050405020304" pitchFamily="18" charset="0"/>
                        <a:cs typeface="Times New Roman" panose="02020603050405020304" pitchFamily="18" charset="0"/>
                      </a:endParaRPr>
                    </a:p>
                    <a:p>
                      <a:pPr marL="69850">
                        <a:lnSpc>
                          <a:spcPct val="100000"/>
                        </a:lnSpc>
                        <a:spcAft>
                          <a:spcPts val="0"/>
                        </a:spcAft>
                      </a:pPr>
                      <a:r>
                        <a:rPr lang="en-US" sz="1100" spc="-20">
                          <a:effectLst/>
                          <a:latin typeface="Times New Roman" panose="02020603050405020304" pitchFamily="18" charset="0"/>
                          <a:cs typeface="Times New Roman" panose="02020603050405020304" pitchFamily="18" charset="0"/>
                        </a:rPr>
                        <a:t>dPGS</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9850" marR="66675">
                        <a:lnSpc>
                          <a:spcPct val="100000"/>
                        </a:lnSpc>
                        <a:spcAft>
                          <a:spcPts val="0"/>
                        </a:spcAft>
                        <a:tabLst>
                          <a:tab pos="779780" algn="l"/>
                          <a:tab pos="1005205" algn="l"/>
                          <a:tab pos="1424940" algn="l"/>
                          <a:tab pos="1779270" algn="l"/>
                        </a:tabLst>
                      </a:pPr>
                      <a:r>
                        <a:rPr lang="en-US" sz="1100" spc="-10" dirty="0">
                          <a:effectLst/>
                          <a:latin typeface="Times New Roman" panose="02020603050405020304" pitchFamily="18" charset="0"/>
                          <a:cs typeface="Times New Roman" panose="02020603050405020304" pitchFamily="18" charset="0"/>
                        </a:rPr>
                        <a:t>Decreased</a:t>
                      </a:r>
                      <a:r>
                        <a:rPr lang="en-US" sz="1100" dirty="0">
                          <a:effectLst/>
                          <a:latin typeface="Times New Roman" panose="02020603050405020304" pitchFamily="18" charset="0"/>
                          <a:cs typeface="Times New Roman" panose="02020603050405020304" pitchFamily="18" charset="0"/>
                        </a:rPr>
                        <a:t>		</a:t>
                      </a:r>
                      <a:r>
                        <a:rPr lang="en-US" sz="1100" spc="-10" dirty="0" err="1">
                          <a:effectLst/>
                          <a:latin typeface="Times New Roman" panose="02020603050405020304" pitchFamily="18" charset="0"/>
                          <a:cs typeface="Times New Roman" panose="02020603050405020304" pitchFamily="18" charset="0"/>
                        </a:rPr>
                        <a:t>Mankin</a:t>
                      </a:r>
                      <a:r>
                        <a:rPr lang="en-US" sz="1100" dirty="0">
                          <a:effectLst/>
                          <a:latin typeface="Times New Roman" panose="02020603050405020304" pitchFamily="18" charset="0"/>
                          <a:cs typeface="Times New Roman" panose="02020603050405020304" pitchFamily="18" charset="0"/>
                        </a:rPr>
                        <a:t>	</a:t>
                      </a:r>
                      <a:r>
                        <a:rPr lang="en-US" sz="1100" spc="-20" dirty="0">
                          <a:effectLst/>
                          <a:latin typeface="Times New Roman" panose="02020603050405020304" pitchFamily="18" charset="0"/>
                          <a:cs typeface="Times New Roman" panose="02020603050405020304" pitchFamily="18" charset="0"/>
                        </a:rPr>
                        <a:t>and </a:t>
                      </a:r>
                      <a:r>
                        <a:rPr lang="en-US" sz="1100" spc="-10" dirty="0">
                          <a:effectLst/>
                          <a:latin typeface="Times New Roman" panose="02020603050405020304" pitchFamily="18" charset="0"/>
                          <a:cs typeface="Times New Roman" panose="02020603050405020304" pitchFamily="18" charset="0"/>
                        </a:rPr>
                        <a:t>Glasson</a:t>
                      </a:r>
                      <a:r>
                        <a:rPr lang="en-US" sz="1100" dirty="0">
                          <a:effectLst/>
                          <a:latin typeface="Times New Roman" panose="02020603050405020304" pitchFamily="18" charset="0"/>
                          <a:cs typeface="Times New Roman" panose="02020603050405020304" pitchFamily="18" charset="0"/>
                        </a:rPr>
                        <a:t>	</a:t>
                      </a:r>
                      <a:r>
                        <a:rPr lang="en-US" sz="1100" spc="-10" dirty="0">
                          <a:effectLst/>
                          <a:latin typeface="Times New Roman" panose="02020603050405020304" pitchFamily="18" charset="0"/>
                          <a:cs typeface="Times New Roman" panose="02020603050405020304" pitchFamily="18" charset="0"/>
                        </a:rPr>
                        <a:t>scores;</a:t>
                      </a:r>
                      <a:r>
                        <a:rPr lang="en-US" sz="1100" dirty="0">
                          <a:effectLst/>
                          <a:latin typeface="Times New Roman" panose="02020603050405020304" pitchFamily="18" charset="0"/>
                          <a:cs typeface="Times New Roman" panose="02020603050405020304" pitchFamily="18" charset="0"/>
                        </a:rPr>
                        <a:t>	</a:t>
                      </a:r>
                      <a:r>
                        <a:rPr lang="en-US" sz="1100" spc="-10" dirty="0">
                          <a:effectLst/>
                          <a:latin typeface="Times New Roman" panose="02020603050405020304" pitchFamily="18" charset="0"/>
                          <a:cs typeface="Times New Roman" panose="02020603050405020304" pitchFamily="18" charset="0"/>
                        </a:rPr>
                        <a:t>enhanced</a:t>
                      </a:r>
                      <a:endParaRPr lang="en-IN" sz="1100" dirty="0">
                        <a:effectLst/>
                        <a:latin typeface="Times New Roman" panose="02020603050405020304" pitchFamily="18" charset="0"/>
                        <a:cs typeface="Times New Roman" panose="02020603050405020304" pitchFamily="18" charset="0"/>
                      </a:endParaRPr>
                    </a:p>
                    <a:p>
                      <a:pPr marL="69850">
                        <a:lnSpc>
                          <a:spcPct val="100000"/>
                        </a:lnSpc>
                        <a:spcAft>
                          <a:spcPts val="0"/>
                        </a:spcAft>
                      </a:pPr>
                      <a:r>
                        <a:rPr lang="en-US" sz="1100" dirty="0">
                          <a:effectLst/>
                          <a:latin typeface="Times New Roman" panose="02020603050405020304" pitchFamily="18" charset="0"/>
                          <a:cs typeface="Times New Roman" panose="02020603050405020304" pitchFamily="18" charset="0"/>
                        </a:rPr>
                        <a:t>cartilage</a:t>
                      </a:r>
                      <a:r>
                        <a:rPr lang="en-US" sz="1100" spc="-5" dirty="0">
                          <a:effectLst/>
                          <a:latin typeface="Times New Roman" panose="02020603050405020304" pitchFamily="18" charset="0"/>
                          <a:cs typeface="Times New Roman" panose="02020603050405020304" pitchFamily="18" charset="0"/>
                        </a:rPr>
                        <a:t> </a:t>
                      </a:r>
                      <a:r>
                        <a:rPr lang="en-US" sz="1100" spc="-10" dirty="0">
                          <a:effectLst/>
                          <a:latin typeface="Times New Roman" panose="02020603050405020304" pitchFamily="18" charset="0"/>
                          <a:cs typeface="Times New Roman" panose="02020603050405020304" pitchFamily="18" charset="0"/>
                        </a:rPr>
                        <a:t>integrity</a:t>
                      </a:r>
                      <a:endParaRPr lang="en-IN" sz="1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9850">
                        <a:lnSpc>
                          <a:spcPct val="100000"/>
                        </a:lnSpc>
                        <a:spcBef>
                          <a:spcPts val="640"/>
                        </a:spcBef>
                        <a:spcAft>
                          <a:spcPts val="0"/>
                        </a:spcAft>
                      </a:pPr>
                      <a:r>
                        <a:rPr lang="en-US" sz="1100">
                          <a:effectLst/>
                          <a:latin typeface="Times New Roman" panose="02020603050405020304" pitchFamily="18" charset="0"/>
                          <a:cs typeface="Times New Roman" panose="02020603050405020304" pitchFamily="18" charset="0"/>
                        </a:rPr>
                        <a:t> </a:t>
                      </a:r>
                      <a:endParaRPr lang="en-IN" sz="1100">
                        <a:effectLst/>
                        <a:latin typeface="Times New Roman" panose="02020603050405020304" pitchFamily="18" charset="0"/>
                        <a:cs typeface="Times New Roman" panose="02020603050405020304" pitchFamily="18" charset="0"/>
                      </a:endParaRPr>
                    </a:p>
                    <a:p>
                      <a:pPr marL="67310">
                        <a:lnSpc>
                          <a:spcPct val="100000"/>
                        </a:lnSpc>
                        <a:spcAft>
                          <a:spcPts val="0"/>
                        </a:spcAft>
                      </a:pPr>
                      <a:r>
                        <a:rPr lang="en-US" sz="1100" spc="-20">
                          <a:effectLst/>
                          <a:latin typeface="Times New Roman" panose="02020603050405020304" pitchFamily="18" charset="0"/>
                          <a:cs typeface="Times New Roman" panose="02020603050405020304" pitchFamily="18" charset="0"/>
                        </a:rPr>
                        <a:t>[26]</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extLst>
                  <a:ext uri="{0D108BD9-81ED-4DB2-BD59-A6C34878D82A}">
                    <a16:rowId xmlns:a16="http://schemas.microsoft.com/office/drawing/2014/main" val="44760381"/>
                  </a:ext>
                </a:extLst>
              </a:tr>
              <a:tr h="307696">
                <a:tc>
                  <a:txBody>
                    <a:bodyPr/>
                    <a:lstStyle/>
                    <a:p>
                      <a:pPr marL="69850">
                        <a:lnSpc>
                          <a:spcPct val="100000"/>
                        </a:lnSpc>
                        <a:spcBef>
                          <a:spcPts val="115"/>
                        </a:spcBef>
                        <a:spcAft>
                          <a:spcPts val="0"/>
                        </a:spcAft>
                      </a:pPr>
                      <a:r>
                        <a:rPr lang="en-US" sz="1100">
                          <a:effectLst/>
                          <a:latin typeface="Times New Roman" panose="02020603050405020304" pitchFamily="18" charset="0"/>
                          <a:cs typeface="Times New Roman" panose="02020603050405020304" pitchFamily="18" charset="0"/>
                        </a:rPr>
                        <a:t> </a:t>
                      </a:r>
                      <a:endParaRPr lang="en-IN" sz="1100">
                        <a:effectLst/>
                        <a:latin typeface="Times New Roman" panose="02020603050405020304" pitchFamily="18" charset="0"/>
                        <a:cs typeface="Times New Roman" panose="02020603050405020304" pitchFamily="18" charset="0"/>
                      </a:endParaRPr>
                    </a:p>
                    <a:p>
                      <a:pPr marL="69850">
                        <a:lnSpc>
                          <a:spcPct val="100000"/>
                        </a:lnSpc>
                        <a:spcAft>
                          <a:spcPts val="0"/>
                        </a:spcAft>
                      </a:pPr>
                      <a:r>
                        <a:rPr lang="en-US" sz="1100">
                          <a:effectLst/>
                          <a:latin typeface="Times New Roman" panose="02020603050405020304" pitchFamily="18" charset="0"/>
                          <a:cs typeface="Times New Roman" panose="02020603050405020304" pitchFamily="18" charset="0"/>
                        </a:rPr>
                        <a:t>Polymeric</a:t>
                      </a:r>
                      <a:r>
                        <a:rPr lang="en-US" sz="1100" spc="-45">
                          <a:effectLst/>
                          <a:latin typeface="Times New Roman" panose="02020603050405020304" pitchFamily="18" charset="0"/>
                          <a:cs typeface="Times New Roman" panose="02020603050405020304" pitchFamily="18" charset="0"/>
                        </a:rPr>
                        <a:t> </a:t>
                      </a:r>
                      <a:r>
                        <a:rPr lang="en-US" sz="1100" spc="-25">
                          <a:effectLst/>
                          <a:latin typeface="Times New Roman" panose="02020603050405020304" pitchFamily="18" charset="0"/>
                          <a:cs typeface="Times New Roman" panose="02020603050405020304" pitchFamily="18" charset="0"/>
                        </a:rPr>
                        <a:t>NPs</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9850" marR="266065">
                        <a:lnSpc>
                          <a:spcPct val="100000"/>
                        </a:lnSpc>
                        <a:spcBef>
                          <a:spcPts val="465"/>
                        </a:spcBef>
                        <a:spcAft>
                          <a:spcPts val="0"/>
                        </a:spcAft>
                      </a:pPr>
                      <a:r>
                        <a:rPr lang="en-US" sz="1100" spc="-10">
                          <a:effectLst/>
                          <a:latin typeface="Times New Roman" panose="02020603050405020304" pitchFamily="18" charset="0"/>
                          <a:cs typeface="Times New Roman" panose="02020603050405020304" pitchFamily="18" charset="0"/>
                        </a:rPr>
                        <a:t>MIA-induced (rats)</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9850" marR="62865">
                        <a:lnSpc>
                          <a:spcPct val="100000"/>
                        </a:lnSpc>
                        <a:spcBef>
                          <a:spcPts val="465"/>
                        </a:spcBef>
                        <a:spcAft>
                          <a:spcPts val="0"/>
                        </a:spcAft>
                        <a:tabLst>
                          <a:tab pos="770890" algn="l"/>
                        </a:tabLst>
                      </a:pPr>
                      <a:r>
                        <a:rPr lang="en-US" sz="1100" spc="-10">
                          <a:effectLst/>
                          <a:latin typeface="Times New Roman" panose="02020603050405020304" pitchFamily="18" charset="0"/>
                          <a:cs typeface="Times New Roman" panose="02020603050405020304" pitchFamily="18" charset="0"/>
                        </a:rPr>
                        <a:t>p66shc</a:t>
                      </a:r>
                      <a:r>
                        <a:rPr lang="en-US" sz="1100">
                          <a:effectLst/>
                          <a:latin typeface="Times New Roman" panose="02020603050405020304" pitchFamily="18" charset="0"/>
                          <a:cs typeface="Times New Roman" panose="02020603050405020304" pitchFamily="18" charset="0"/>
                        </a:rPr>
                        <a:t>	</a:t>
                      </a:r>
                      <a:r>
                        <a:rPr lang="en-US" sz="1100" spc="-30">
                          <a:effectLst/>
                          <a:latin typeface="Times New Roman" panose="02020603050405020304" pitchFamily="18" charset="0"/>
                          <a:cs typeface="Times New Roman" panose="02020603050405020304" pitchFamily="18" charset="0"/>
                        </a:rPr>
                        <a:t>si- </a:t>
                      </a:r>
                      <a:r>
                        <a:rPr lang="en-US" sz="1100" spc="-20">
                          <a:effectLst/>
                          <a:latin typeface="Times New Roman" panose="02020603050405020304" pitchFamily="18" charset="0"/>
                          <a:cs typeface="Times New Roman" panose="02020603050405020304" pitchFamily="18" charset="0"/>
                        </a:rPr>
                        <a:t>PLGA</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9850" marR="65405">
                        <a:lnSpc>
                          <a:spcPct val="100000"/>
                        </a:lnSpc>
                        <a:spcBef>
                          <a:spcPts val="465"/>
                        </a:spcBef>
                        <a:spcAft>
                          <a:spcPts val="0"/>
                        </a:spcAft>
                      </a:pPr>
                      <a:r>
                        <a:rPr lang="en-US" sz="1100" dirty="0">
                          <a:effectLst/>
                          <a:latin typeface="Times New Roman" panose="02020603050405020304" pitchFamily="18" charset="0"/>
                          <a:cs typeface="Times New Roman" panose="02020603050405020304" pitchFamily="18" charset="0"/>
                        </a:rPr>
                        <a:t>Improved</a:t>
                      </a:r>
                      <a:r>
                        <a:rPr lang="en-US" sz="1100" spc="400" dirty="0">
                          <a:effectLst/>
                          <a:latin typeface="Times New Roman" panose="02020603050405020304" pitchFamily="18" charset="0"/>
                          <a:cs typeface="Times New Roman" panose="02020603050405020304" pitchFamily="18" charset="0"/>
                        </a:rPr>
                        <a:t> </a:t>
                      </a:r>
                      <a:r>
                        <a:rPr lang="en-US" sz="1100" dirty="0">
                          <a:effectLst/>
                          <a:latin typeface="Times New Roman" panose="02020603050405020304" pitchFamily="18" charset="0"/>
                          <a:cs typeface="Times New Roman" panose="02020603050405020304" pitchFamily="18" charset="0"/>
                        </a:rPr>
                        <a:t>histology;</a:t>
                      </a:r>
                      <a:r>
                        <a:rPr lang="en-US" sz="1100" spc="400" dirty="0">
                          <a:effectLst/>
                          <a:latin typeface="Times New Roman" panose="02020603050405020304" pitchFamily="18" charset="0"/>
                          <a:cs typeface="Times New Roman" panose="02020603050405020304" pitchFamily="18" charset="0"/>
                        </a:rPr>
                        <a:t> </a:t>
                      </a:r>
                      <a:r>
                        <a:rPr lang="en-US" sz="1100" dirty="0">
                          <a:effectLst/>
                          <a:latin typeface="Times New Roman" panose="02020603050405020304" pitchFamily="18" charset="0"/>
                          <a:cs typeface="Times New Roman" panose="02020603050405020304" pitchFamily="18" charset="0"/>
                        </a:rPr>
                        <a:t>reduced TNF-α, IL-1β, COX2 levels</a:t>
                      </a:r>
                      <a:endParaRPr lang="en-IN" sz="1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9850">
                        <a:lnSpc>
                          <a:spcPct val="100000"/>
                        </a:lnSpc>
                        <a:spcBef>
                          <a:spcPts val="115"/>
                        </a:spcBef>
                        <a:spcAft>
                          <a:spcPts val="0"/>
                        </a:spcAft>
                      </a:pPr>
                      <a:r>
                        <a:rPr lang="en-US" sz="1100">
                          <a:effectLst/>
                          <a:latin typeface="Times New Roman" panose="02020603050405020304" pitchFamily="18" charset="0"/>
                          <a:cs typeface="Times New Roman" panose="02020603050405020304" pitchFamily="18" charset="0"/>
                        </a:rPr>
                        <a:t> </a:t>
                      </a:r>
                      <a:endParaRPr lang="en-IN" sz="1100">
                        <a:effectLst/>
                        <a:latin typeface="Times New Roman" panose="02020603050405020304" pitchFamily="18" charset="0"/>
                        <a:cs typeface="Times New Roman" panose="02020603050405020304" pitchFamily="18" charset="0"/>
                      </a:endParaRPr>
                    </a:p>
                    <a:p>
                      <a:pPr marL="67310">
                        <a:lnSpc>
                          <a:spcPct val="100000"/>
                        </a:lnSpc>
                        <a:spcAft>
                          <a:spcPts val="0"/>
                        </a:spcAft>
                      </a:pPr>
                      <a:r>
                        <a:rPr lang="en-US" sz="1100" spc="-20">
                          <a:effectLst/>
                          <a:latin typeface="Times New Roman" panose="02020603050405020304" pitchFamily="18" charset="0"/>
                          <a:cs typeface="Times New Roman" panose="02020603050405020304" pitchFamily="18" charset="0"/>
                        </a:rPr>
                        <a:t>[27]</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extLst>
                  <a:ext uri="{0D108BD9-81ED-4DB2-BD59-A6C34878D82A}">
                    <a16:rowId xmlns:a16="http://schemas.microsoft.com/office/drawing/2014/main" val="2387251469"/>
                  </a:ext>
                </a:extLst>
              </a:tr>
              <a:tr h="307696">
                <a:tc>
                  <a:txBody>
                    <a:bodyPr/>
                    <a:lstStyle/>
                    <a:p>
                      <a:pPr marL="69850">
                        <a:lnSpc>
                          <a:spcPct val="100000"/>
                        </a:lnSpc>
                        <a:spcBef>
                          <a:spcPts val="40"/>
                        </a:spcBef>
                        <a:spcAft>
                          <a:spcPts val="0"/>
                        </a:spcAft>
                      </a:pPr>
                      <a:r>
                        <a:rPr lang="en-US" sz="1100">
                          <a:effectLst/>
                          <a:latin typeface="Times New Roman" panose="02020603050405020304" pitchFamily="18" charset="0"/>
                          <a:cs typeface="Times New Roman" panose="02020603050405020304" pitchFamily="18" charset="0"/>
                        </a:rPr>
                        <a:t> </a:t>
                      </a:r>
                      <a:endParaRPr lang="en-IN" sz="1100">
                        <a:effectLst/>
                        <a:latin typeface="Times New Roman" panose="02020603050405020304" pitchFamily="18" charset="0"/>
                        <a:cs typeface="Times New Roman" panose="02020603050405020304" pitchFamily="18" charset="0"/>
                      </a:endParaRPr>
                    </a:p>
                    <a:p>
                      <a:pPr marL="69850">
                        <a:lnSpc>
                          <a:spcPct val="100000"/>
                        </a:lnSpc>
                        <a:spcAft>
                          <a:spcPts val="0"/>
                        </a:spcAft>
                      </a:pPr>
                      <a:r>
                        <a:rPr lang="en-US" sz="1100">
                          <a:effectLst/>
                          <a:latin typeface="Times New Roman" panose="02020603050405020304" pitchFamily="18" charset="0"/>
                          <a:cs typeface="Times New Roman" panose="02020603050405020304" pitchFamily="18" charset="0"/>
                        </a:rPr>
                        <a:t>Polymeric</a:t>
                      </a:r>
                      <a:r>
                        <a:rPr lang="en-US" sz="1100" spc="-45">
                          <a:effectLst/>
                          <a:latin typeface="Times New Roman" panose="02020603050405020304" pitchFamily="18" charset="0"/>
                          <a:cs typeface="Times New Roman" panose="02020603050405020304" pitchFamily="18" charset="0"/>
                        </a:rPr>
                        <a:t> </a:t>
                      </a:r>
                      <a:r>
                        <a:rPr lang="en-US" sz="1100" spc="-25">
                          <a:effectLst/>
                          <a:latin typeface="Times New Roman" panose="02020603050405020304" pitchFamily="18" charset="0"/>
                          <a:cs typeface="Times New Roman" panose="02020603050405020304" pitchFamily="18" charset="0"/>
                        </a:rPr>
                        <a:t>NPs</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9850" marR="266065">
                        <a:lnSpc>
                          <a:spcPct val="100000"/>
                        </a:lnSpc>
                        <a:spcBef>
                          <a:spcPts val="390"/>
                        </a:spcBef>
                        <a:spcAft>
                          <a:spcPts val="0"/>
                        </a:spcAft>
                      </a:pPr>
                      <a:r>
                        <a:rPr lang="en-US" sz="1100" spc="-10">
                          <a:effectLst/>
                          <a:latin typeface="Times New Roman" panose="02020603050405020304" pitchFamily="18" charset="0"/>
                          <a:cs typeface="Times New Roman" panose="02020603050405020304" pitchFamily="18" charset="0"/>
                        </a:rPr>
                        <a:t>MIA-induced (rats)</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9850" marR="62865">
                        <a:lnSpc>
                          <a:spcPct val="100000"/>
                        </a:lnSpc>
                        <a:spcBef>
                          <a:spcPts val="390"/>
                        </a:spcBef>
                        <a:spcAft>
                          <a:spcPts val="0"/>
                        </a:spcAft>
                        <a:tabLst>
                          <a:tab pos="767715" algn="l"/>
                        </a:tabLst>
                      </a:pPr>
                      <a:r>
                        <a:rPr lang="en-US" sz="1100" spc="-10">
                          <a:effectLst/>
                          <a:latin typeface="Times New Roman" panose="02020603050405020304" pitchFamily="18" charset="0"/>
                          <a:cs typeface="Times New Roman" panose="02020603050405020304" pitchFamily="18" charset="0"/>
                        </a:rPr>
                        <a:t>p47phox</a:t>
                      </a:r>
                      <a:r>
                        <a:rPr lang="en-US" sz="1100">
                          <a:effectLst/>
                          <a:latin typeface="Times New Roman" panose="02020603050405020304" pitchFamily="18" charset="0"/>
                          <a:cs typeface="Times New Roman" panose="02020603050405020304" pitchFamily="18" charset="0"/>
                        </a:rPr>
                        <a:t>	</a:t>
                      </a:r>
                      <a:r>
                        <a:rPr lang="en-US" sz="1100" spc="-20">
                          <a:effectLst/>
                          <a:latin typeface="Times New Roman" panose="02020603050405020304" pitchFamily="18" charset="0"/>
                          <a:cs typeface="Times New Roman" panose="02020603050405020304" pitchFamily="18" charset="0"/>
                        </a:rPr>
                        <a:t>si- PLGA</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9850">
                        <a:lnSpc>
                          <a:spcPct val="100000"/>
                        </a:lnSpc>
                        <a:spcBef>
                          <a:spcPts val="390"/>
                        </a:spcBef>
                        <a:spcAft>
                          <a:spcPts val="0"/>
                        </a:spcAft>
                      </a:pPr>
                      <a:r>
                        <a:rPr lang="en-US" sz="1100" dirty="0">
                          <a:effectLst/>
                          <a:latin typeface="Times New Roman" panose="02020603050405020304" pitchFamily="18" charset="0"/>
                          <a:cs typeface="Times New Roman" panose="02020603050405020304" pitchFamily="18" charset="0"/>
                        </a:rPr>
                        <a:t>Enhanced</a:t>
                      </a:r>
                      <a:r>
                        <a:rPr lang="en-US" sz="1100" spc="400" dirty="0">
                          <a:effectLst/>
                          <a:latin typeface="Times New Roman" panose="02020603050405020304" pitchFamily="18" charset="0"/>
                          <a:cs typeface="Times New Roman" panose="02020603050405020304" pitchFamily="18" charset="0"/>
                        </a:rPr>
                        <a:t> </a:t>
                      </a:r>
                      <a:r>
                        <a:rPr lang="en-US" sz="1100" dirty="0">
                          <a:effectLst/>
                          <a:latin typeface="Times New Roman" panose="02020603050405020304" pitchFamily="18" charset="0"/>
                          <a:cs typeface="Times New Roman" panose="02020603050405020304" pitchFamily="18" charset="0"/>
                        </a:rPr>
                        <a:t>histology;</a:t>
                      </a:r>
                      <a:r>
                        <a:rPr lang="en-US" sz="1100" spc="400" dirty="0">
                          <a:effectLst/>
                          <a:latin typeface="Times New Roman" panose="02020603050405020304" pitchFamily="18" charset="0"/>
                          <a:cs typeface="Times New Roman" panose="02020603050405020304" pitchFamily="18" charset="0"/>
                        </a:rPr>
                        <a:t> </a:t>
                      </a:r>
                      <a:r>
                        <a:rPr lang="en-US" sz="1100" dirty="0">
                          <a:effectLst/>
                          <a:latin typeface="Times New Roman" panose="02020603050405020304" pitchFamily="18" charset="0"/>
                          <a:cs typeface="Times New Roman" panose="02020603050405020304" pitchFamily="18" charset="0"/>
                        </a:rPr>
                        <a:t>reduced </a:t>
                      </a:r>
                      <a:r>
                        <a:rPr lang="en-US" sz="1100" spc="-20" dirty="0">
                          <a:effectLst/>
                          <a:latin typeface="Times New Roman" panose="02020603050405020304" pitchFamily="18" charset="0"/>
                          <a:cs typeface="Times New Roman" panose="02020603050405020304" pitchFamily="18" charset="0"/>
                        </a:rPr>
                        <a:t>ROS</a:t>
                      </a:r>
                      <a:endParaRPr lang="en-IN" sz="1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9850">
                        <a:lnSpc>
                          <a:spcPct val="100000"/>
                        </a:lnSpc>
                        <a:spcBef>
                          <a:spcPts val="40"/>
                        </a:spcBef>
                        <a:spcAft>
                          <a:spcPts val="0"/>
                        </a:spcAft>
                      </a:pPr>
                      <a:r>
                        <a:rPr lang="en-US" sz="1100" dirty="0">
                          <a:effectLst/>
                          <a:latin typeface="Times New Roman" panose="02020603050405020304" pitchFamily="18" charset="0"/>
                          <a:cs typeface="Times New Roman" panose="02020603050405020304" pitchFamily="18" charset="0"/>
                        </a:rPr>
                        <a:t> </a:t>
                      </a:r>
                      <a:endParaRPr lang="en-IN" sz="1100" dirty="0">
                        <a:effectLst/>
                        <a:latin typeface="Times New Roman" panose="02020603050405020304" pitchFamily="18" charset="0"/>
                        <a:cs typeface="Times New Roman" panose="02020603050405020304" pitchFamily="18" charset="0"/>
                      </a:endParaRPr>
                    </a:p>
                    <a:p>
                      <a:pPr marL="67310">
                        <a:lnSpc>
                          <a:spcPct val="100000"/>
                        </a:lnSpc>
                        <a:spcAft>
                          <a:spcPts val="0"/>
                        </a:spcAft>
                      </a:pPr>
                      <a:r>
                        <a:rPr lang="en-US" sz="1100" spc="-20" dirty="0">
                          <a:effectLst/>
                          <a:latin typeface="Times New Roman" panose="02020603050405020304" pitchFamily="18" charset="0"/>
                          <a:cs typeface="Times New Roman" panose="02020603050405020304" pitchFamily="18" charset="0"/>
                        </a:rPr>
                        <a:t>[28]</a:t>
                      </a:r>
                      <a:endParaRPr lang="en-IN" sz="1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extLst>
                  <a:ext uri="{0D108BD9-81ED-4DB2-BD59-A6C34878D82A}">
                    <a16:rowId xmlns:a16="http://schemas.microsoft.com/office/drawing/2014/main" val="2843080396"/>
                  </a:ext>
                </a:extLst>
              </a:tr>
              <a:tr h="615392">
                <a:tc>
                  <a:txBody>
                    <a:bodyPr/>
                    <a:lstStyle/>
                    <a:p>
                      <a:pPr marL="69850">
                        <a:lnSpc>
                          <a:spcPct val="100000"/>
                        </a:lnSpc>
                        <a:spcAft>
                          <a:spcPts val="0"/>
                        </a:spcAft>
                      </a:pPr>
                      <a:r>
                        <a:rPr lang="en-US" sz="1100">
                          <a:effectLst/>
                          <a:latin typeface="Times New Roman" panose="02020603050405020304" pitchFamily="18" charset="0"/>
                          <a:cs typeface="Times New Roman" panose="02020603050405020304" pitchFamily="18" charset="0"/>
                        </a:rPr>
                        <a:t> </a:t>
                      </a:r>
                      <a:endParaRPr lang="en-IN" sz="1100">
                        <a:effectLst/>
                        <a:latin typeface="Times New Roman" panose="02020603050405020304" pitchFamily="18" charset="0"/>
                        <a:cs typeface="Times New Roman" panose="02020603050405020304" pitchFamily="18" charset="0"/>
                      </a:endParaRPr>
                    </a:p>
                    <a:p>
                      <a:pPr marL="69850">
                        <a:lnSpc>
                          <a:spcPct val="100000"/>
                        </a:lnSpc>
                        <a:spcBef>
                          <a:spcPts val="290"/>
                        </a:spcBef>
                        <a:spcAft>
                          <a:spcPts val="0"/>
                        </a:spcAft>
                      </a:pPr>
                      <a:r>
                        <a:rPr lang="en-US" sz="1100">
                          <a:effectLst/>
                          <a:latin typeface="Times New Roman" panose="02020603050405020304" pitchFamily="18" charset="0"/>
                          <a:cs typeface="Times New Roman" panose="02020603050405020304" pitchFamily="18" charset="0"/>
                        </a:rPr>
                        <a:t> </a:t>
                      </a:r>
                      <a:endParaRPr lang="en-IN" sz="1100">
                        <a:effectLst/>
                        <a:latin typeface="Times New Roman" panose="02020603050405020304" pitchFamily="18" charset="0"/>
                        <a:cs typeface="Times New Roman" panose="02020603050405020304" pitchFamily="18" charset="0"/>
                      </a:endParaRPr>
                    </a:p>
                    <a:p>
                      <a:pPr marL="69850">
                        <a:lnSpc>
                          <a:spcPct val="100000"/>
                        </a:lnSpc>
                        <a:spcBef>
                          <a:spcPts val="5"/>
                        </a:spcBef>
                        <a:spcAft>
                          <a:spcPts val="0"/>
                        </a:spcAft>
                      </a:pPr>
                      <a:r>
                        <a:rPr lang="en-US" sz="1100">
                          <a:effectLst/>
                          <a:latin typeface="Times New Roman" panose="02020603050405020304" pitchFamily="18" charset="0"/>
                          <a:cs typeface="Times New Roman" panose="02020603050405020304" pitchFamily="18" charset="0"/>
                        </a:rPr>
                        <a:t>PLGA</a:t>
                      </a:r>
                      <a:r>
                        <a:rPr lang="en-US" sz="1100" spc="-15">
                          <a:effectLst/>
                          <a:latin typeface="Times New Roman" panose="02020603050405020304" pitchFamily="18" charset="0"/>
                          <a:cs typeface="Times New Roman" panose="02020603050405020304" pitchFamily="18" charset="0"/>
                        </a:rPr>
                        <a:t> </a:t>
                      </a:r>
                      <a:r>
                        <a:rPr lang="en-US" sz="1100" spc="-25">
                          <a:effectLst/>
                          <a:latin typeface="Times New Roman" panose="02020603050405020304" pitchFamily="18" charset="0"/>
                          <a:cs typeface="Times New Roman" panose="02020603050405020304" pitchFamily="18" charset="0"/>
                        </a:rPr>
                        <a:t>NPs</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9850">
                        <a:lnSpc>
                          <a:spcPct val="100000"/>
                        </a:lnSpc>
                        <a:spcBef>
                          <a:spcPts val="640"/>
                        </a:spcBef>
                        <a:spcAft>
                          <a:spcPts val="0"/>
                        </a:spcAft>
                      </a:pPr>
                      <a:r>
                        <a:rPr lang="en-US" sz="1100">
                          <a:effectLst/>
                          <a:latin typeface="Times New Roman" panose="02020603050405020304" pitchFamily="18" charset="0"/>
                          <a:cs typeface="Times New Roman" panose="02020603050405020304" pitchFamily="18" charset="0"/>
                        </a:rPr>
                        <a:t> </a:t>
                      </a:r>
                      <a:endParaRPr lang="en-IN" sz="1100">
                        <a:effectLst/>
                        <a:latin typeface="Times New Roman" panose="02020603050405020304" pitchFamily="18" charset="0"/>
                        <a:cs typeface="Times New Roman" panose="02020603050405020304" pitchFamily="18" charset="0"/>
                      </a:endParaRPr>
                    </a:p>
                    <a:p>
                      <a:pPr marL="69850">
                        <a:lnSpc>
                          <a:spcPct val="100000"/>
                        </a:lnSpc>
                        <a:spcAft>
                          <a:spcPts val="0"/>
                        </a:spcAft>
                      </a:pPr>
                      <a:r>
                        <a:rPr lang="en-US" sz="1100" spc="-10">
                          <a:effectLst/>
                          <a:latin typeface="Times New Roman" panose="02020603050405020304" pitchFamily="18" charset="0"/>
                          <a:cs typeface="Times New Roman" panose="02020603050405020304" pitchFamily="18" charset="0"/>
                        </a:rPr>
                        <a:t>Post-traumatic (rats)</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9850" marR="146050">
                        <a:lnSpc>
                          <a:spcPct val="100000"/>
                        </a:lnSpc>
                        <a:spcBef>
                          <a:spcPts val="990"/>
                        </a:spcBef>
                        <a:spcAft>
                          <a:spcPts val="0"/>
                        </a:spcAft>
                      </a:pPr>
                      <a:r>
                        <a:rPr lang="en-US" sz="1100" spc="-10">
                          <a:effectLst/>
                          <a:latin typeface="Times New Roman" panose="02020603050405020304" pitchFamily="18" charset="0"/>
                          <a:cs typeface="Times New Roman" panose="02020603050405020304" pitchFamily="18" charset="0"/>
                        </a:rPr>
                        <a:t>Etoricoxib/P LGA-PEG- </a:t>
                      </a:r>
                      <a:r>
                        <a:rPr lang="en-US" sz="1100" spc="-20">
                          <a:effectLst/>
                          <a:latin typeface="Times New Roman" panose="02020603050405020304" pitchFamily="18" charset="0"/>
                          <a:cs typeface="Times New Roman" panose="02020603050405020304" pitchFamily="18" charset="0"/>
                        </a:rPr>
                        <a:t>PLGA</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9850" marR="60325" algn="just">
                        <a:lnSpc>
                          <a:spcPct val="100000"/>
                        </a:lnSpc>
                        <a:spcAft>
                          <a:spcPts val="0"/>
                        </a:spcAft>
                      </a:pPr>
                      <a:r>
                        <a:rPr lang="en-US" sz="1100">
                          <a:effectLst/>
                          <a:latin typeface="Times New Roman" panose="02020603050405020304" pitchFamily="18" charset="0"/>
                          <a:cs typeface="Times New Roman" panose="02020603050405020304" pitchFamily="18" charset="0"/>
                        </a:rPr>
                        <a:t>Improved OARSI scores; positive histology; decreased COX2,</a:t>
                      </a:r>
                      <a:r>
                        <a:rPr lang="en-US" sz="1100" spc="370">
                          <a:effectLst/>
                          <a:latin typeface="Times New Roman" panose="02020603050405020304" pitchFamily="18" charset="0"/>
                          <a:cs typeface="Times New Roman" panose="02020603050405020304" pitchFamily="18" charset="0"/>
                        </a:rPr>
                        <a:t>   </a:t>
                      </a:r>
                      <a:r>
                        <a:rPr lang="en-US" sz="1100">
                          <a:effectLst/>
                          <a:latin typeface="Times New Roman" panose="02020603050405020304" pitchFamily="18" charset="0"/>
                          <a:cs typeface="Times New Roman" panose="02020603050405020304" pitchFamily="18" charset="0"/>
                        </a:rPr>
                        <a:t>iNOS,</a:t>
                      </a:r>
                      <a:r>
                        <a:rPr lang="en-US" sz="1100" spc="370">
                          <a:effectLst/>
                          <a:latin typeface="Times New Roman" panose="02020603050405020304" pitchFamily="18" charset="0"/>
                          <a:cs typeface="Times New Roman" panose="02020603050405020304" pitchFamily="18" charset="0"/>
                        </a:rPr>
                        <a:t>   </a:t>
                      </a:r>
                      <a:r>
                        <a:rPr lang="en-US" sz="1100">
                          <a:effectLst/>
                          <a:latin typeface="Times New Roman" panose="02020603050405020304" pitchFamily="18" charset="0"/>
                          <a:cs typeface="Times New Roman" panose="02020603050405020304" pitchFamily="18" charset="0"/>
                        </a:rPr>
                        <a:t>MMP-</a:t>
                      </a:r>
                      <a:r>
                        <a:rPr lang="en-US" sz="1100" spc="-25">
                          <a:effectLst/>
                          <a:latin typeface="Times New Roman" panose="02020603050405020304" pitchFamily="18" charset="0"/>
                          <a:cs typeface="Times New Roman" panose="02020603050405020304" pitchFamily="18" charset="0"/>
                        </a:rPr>
                        <a:t>13,</a:t>
                      </a:r>
                      <a:endParaRPr lang="en-IN" sz="1100">
                        <a:effectLst/>
                        <a:latin typeface="Times New Roman" panose="02020603050405020304" pitchFamily="18" charset="0"/>
                        <a:cs typeface="Times New Roman" panose="02020603050405020304" pitchFamily="18" charset="0"/>
                      </a:endParaRPr>
                    </a:p>
                    <a:p>
                      <a:pPr marL="69850">
                        <a:lnSpc>
                          <a:spcPct val="100000"/>
                        </a:lnSpc>
                        <a:spcAft>
                          <a:spcPts val="0"/>
                        </a:spcAft>
                      </a:pPr>
                      <a:r>
                        <a:rPr lang="en-US" sz="1100" spc="-10">
                          <a:effectLst/>
                          <a:latin typeface="Times New Roman" panose="02020603050405020304" pitchFamily="18" charset="0"/>
                          <a:cs typeface="Times New Roman" panose="02020603050405020304" pitchFamily="18" charset="0"/>
                        </a:rPr>
                        <a:t>ADAMTS-</a:t>
                      </a:r>
                      <a:r>
                        <a:rPr lang="en-US" sz="1100" spc="-50">
                          <a:effectLst/>
                          <a:latin typeface="Times New Roman" panose="02020603050405020304" pitchFamily="18" charset="0"/>
                          <a:cs typeface="Times New Roman" panose="02020603050405020304" pitchFamily="18" charset="0"/>
                        </a:rPr>
                        <a:t>5</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9850">
                        <a:lnSpc>
                          <a:spcPct val="100000"/>
                        </a:lnSpc>
                        <a:spcAft>
                          <a:spcPts val="0"/>
                        </a:spcAft>
                      </a:pPr>
                      <a:r>
                        <a:rPr lang="en-US" sz="1100" dirty="0">
                          <a:effectLst/>
                          <a:latin typeface="Times New Roman" panose="02020603050405020304" pitchFamily="18" charset="0"/>
                          <a:cs typeface="Times New Roman" panose="02020603050405020304" pitchFamily="18" charset="0"/>
                        </a:rPr>
                        <a:t> </a:t>
                      </a:r>
                      <a:endParaRPr lang="en-IN" sz="1100" dirty="0">
                        <a:effectLst/>
                        <a:latin typeface="Times New Roman" panose="02020603050405020304" pitchFamily="18" charset="0"/>
                        <a:cs typeface="Times New Roman" panose="02020603050405020304" pitchFamily="18" charset="0"/>
                      </a:endParaRPr>
                    </a:p>
                    <a:p>
                      <a:pPr marL="69850">
                        <a:lnSpc>
                          <a:spcPct val="100000"/>
                        </a:lnSpc>
                        <a:spcBef>
                          <a:spcPts val="290"/>
                        </a:spcBef>
                        <a:spcAft>
                          <a:spcPts val="0"/>
                        </a:spcAft>
                      </a:pPr>
                      <a:r>
                        <a:rPr lang="en-US" sz="1100" dirty="0">
                          <a:effectLst/>
                          <a:latin typeface="Times New Roman" panose="02020603050405020304" pitchFamily="18" charset="0"/>
                          <a:cs typeface="Times New Roman" panose="02020603050405020304" pitchFamily="18" charset="0"/>
                        </a:rPr>
                        <a:t> </a:t>
                      </a:r>
                      <a:endParaRPr lang="en-IN" sz="1100" dirty="0">
                        <a:effectLst/>
                        <a:latin typeface="Times New Roman" panose="02020603050405020304" pitchFamily="18" charset="0"/>
                        <a:cs typeface="Times New Roman" panose="02020603050405020304" pitchFamily="18" charset="0"/>
                      </a:endParaRPr>
                    </a:p>
                    <a:p>
                      <a:pPr marL="67310">
                        <a:lnSpc>
                          <a:spcPct val="100000"/>
                        </a:lnSpc>
                        <a:spcBef>
                          <a:spcPts val="5"/>
                        </a:spcBef>
                        <a:spcAft>
                          <a:spcPts val="0"/>
                        </a:spcAft>
                      </a:pPr>
                      <a:r>
                        <a:rPr lang="en-US" sz="1100" spc="-20" dirty="0">
                          <a:effectLst/>
                          <a:latin typeface="Times New Roman" panose="02020603050405020304" pitchFamily="18" charset="0"/>
                          <a:cs typeface="Times New Roman" panose="02020603050405020304" pitchFamily="18" charset="0"/>
                        </a:rPr>
                        <a:t>[29]</a:t>
                      </a:r>
                      <a:endParaRPr lang="en-IN" sz="1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extLst>
                  <a:ext uri="{0D108BD9-81ED-4DB2-BD59-A6C34878D82A}">
                    <a16:rowId xmlns:a16="http://schemas.microsoft.com/office/drawing/2014/main" val="1151518473"/>
                  </a:ext>
                </a:extLst>
              </a:tr>
              <a:tr h="461544">
                <a:tc>
                  <a:txBody>
                    <a:bodyPr/>
                    <a:lstStyle/>
                    <a:p>
                      <a:pPr marL="69850">
                        <a:lnSpc>
                          <a:spcPct val="100000"/>
                        </a:lnSpc>
                        <a:spcBef>
                          <a:spcPts val="640"/>
                        </a:spcBef>
                        <a:spcAft>
                          <a:spcPts val="0"/>
                        </a:spcAft>
                      </a:pPr>
                      <a:r>
                        <a:rPr lang="en-US" sz="1100">
                          <a:effectLst/>
                          <a:latin typeface="Times New Roman" panose="02020603050405020304" pitchFamily="18" charset="0"/>
                          <a:cs typeface="Times New Roman" panose="02020603050405020304" pitchFamily="18" charset="0"/>
                        </a:rPr>
                        <a:t> </a:t>
                      </a:r>
                      <a:endParaRPr lang="en-IN" sz="1100">
                        <a:effectLst/>
                        <a:latin typeface="Times New Roman" panose="02020603050405020304" pitchFamily="18" charset="0"/>
                        <a:cs typeface="Times New Roman" panose="02020603050405020304" pitchFamily="18" charset="0"/>
                      </a:endParaRPr>
                    </a:p>
                    <a:p>
                      <a:pPr marL="69850">
                        <a:lnSpc>
                          <a:spcPct val="100000"/>
                        </a:lnSpc>
                        <a:spcAft>
                          <a:spcPts val="0"/>
                        </a:spcAft>
                      </a:pPr>
                      <a:r>
                        <a:rPr lang="en-US" sz="1100">
                          <a:effectLst/>
                          <a:latin typeface="Times New Roman" panose="02020603050405020304" pitchFamily="18" charset="0"/>
                          <a:cs typeface="Times New Roman" panose="02020603050405020304" pitchFamily="18" charset="0"/>
                        </a:rPr>
                        <a:t>PLGA</a:t>
                      </a:r>
                      <a:r>
                        <a:rPr lang="en-US" sz="1100" spc="-15">
                          <a:effectLst/>
                          <a:latin typeface="Times New Roman" panose="02020603050405020304" pitchFamily="18" charset="0"/>
                          <a:cs typeface="Times New Roman" panose="02020603050405020304" pitchFamily="18" charset="0"/>
                        </a:rPr>
                        <a:t> </a:t>
                      </a:r>
                      <a:r>
                        <a:rPr lang="en-US" sz="1100" spc="-25">
                          <a:effectLst/>
                          <a:latin typeface="Times New Roman" panose="02020603050405020304" pitchFamily="18" charset="0"/>
                          <a:cs typeface="Times New Roman" panose="02020603050405020304" pitchFamily="18" charset="0"/>
                        </a:rPr>
                        <a:t>NPs</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9850">
                        <a:lnSpc>
                          <a:spcPct val="100000"/>
                        </a:lnSpc>
                        <a:spcBef>
                          <a:spcPts val="990"/>
                        </a:spcBef>
                        <a:spcAft>
                          <a:spcPts val="0"/>
                        </a:spcAft>
                      </a:pPr>
                      <a:r>
                        <a:rPr lang="en-US" sz="1100" spc="-10">
                          <a:effectLst/>
                          <a:latin typeface="Times New Roman" panose="02020603050405020304" pitchFamily="18" charset="0"/>
                          <a:cs typeface="Times New Roman" panose="02020603050405020304" pitchFamily="18" charset="0"/>
                        </a:rPr>
                        <a:t>Post-traumatic (rats)</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9850">
                        <a:lnSpc>
                          <a:spcPct val="100000"/>
                        </a:lnSpc>
                        <a:spcBef>
                          <a:spcPts val="990"/>
                        </a:spcBef>
                        <a:spcAft>
                          <a:spcPts val="0"/>
                        </a:spcAft>
                      </a:pPr>
                      <a:r>
                        <a:rPr lang="en-US" sz="1100" spc="-10">
                          <a:effectLst/>
                          <a:latin typeface="Times New Roman" panose="02020603050405020304" pitchFamily="18" charset="0"/>
                          <a:cs typeface="Times New Roman" panose="02020603050405020304" pitchFamily="18" charset="0"/>
                        </a:rPr>
                        <a:t>PLA-</a:t>
                      </a:r>
                      <a:r>
                        <a:rPr lang="en-US" sz="1100" spc="-20">
                          <a:effectLst/>
                          <a:latin typeface="Times New Roman" panose="02020603050405020304" pitchFamily="18" charset="0"/>
                          <a:cs typeface="Times New Roman" panose="02020603050405020304" pitchFamily="18" charset="0"/>
                        </a:rPr>
                        <a:t>PEG-</a:t>
                      </a:r>
                      <a:endParaRPr lang="en-IN" sz="1100">
                        <a:effectLst/>
                        <a:latin typeface="Times New Roman" panose="02020603050405020304" pitchFamily="18" charset="0"/>
                        <a:cs typeface="Times New Roman" panose="02020603050405020304" pitchFamily="18" charset="0"/>
                      </a:endParaRPr>
                    </a:p>
                    <a:p>
                      <a:pPr marL="69850">
                        <a:lnSpc>
                          <a:spcPct val="100000"/>
                        </a:lnSpc>
                        <a:spcBef>
                          <a:spcPts val="685"/>
                        </a:spcBef>
                        <a:spcAft>
                          <a:spcPts val="0"/>
                        </a:spcAft>
                      </a:pPr>
                      <a:r>
                        <a:rPr lang="en-US" sz="1100" spc="-10">
                          <a:effectLst/>
                          <a:latin typeface="Times New Roman" panose="02020603050405020304" pitchFamily="18" charset="0"/>
                          <a:cs typeface="Times New Roman" panose="02020603050405020304" pitchFamily="18" charset="0"/>
                        </a:rPr>
                        <a:t>adenosine</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9850">
                        <a:lnSpc>
                          <a:spcPct val="100000"/>
                        </a:lnSpc>
                        <a:spcAft>
                          <a:spcPts val="0"/>
                        </a:spcAft>
                      </a:pPr>
                      <a:r>
                        <a:rPr lang="en-US" sz="1100">
                          <a:effectLst/>
                          <a:latin typeface="Times New Roman" panose="02020603050405020304" pitchFamily="18" charset="0"/>
                          <a:cs typeface="Times New Roman" panose="02020603050405020304" pitchFamily="18" charset="0"/>
                        </a:rPr>
                        <a:t>Decreased</a:t>
                      </a:r>
                      <a:r>
                        <a:rPr lang="en-US" sz="1100" spc="145">
                          <a:effectLst/>
                          <a:latin typeface="Times New Roman" panose="02020603050405020304" pitchFamily="18" charset="0"/>
                          <a:cs typeface="Times New Roman" panose="02020603050405020304" pitchFamily="18" charset="0"/>
                        </a:rPr>
                        <a:t>  </a:t>
                      </a:r>
                      <a:r>
                        <a:rPr lang="en-US" sz="1100">
                          <a:effectLst/>
                          <a:latin typeface="Times New Roman" panose="02020603050405020304" pitchFamily="18" charset="0"/>
                          <a:cs typeface="Times New Roman" panose="02020603050405020304" pitchFamily="18" charset="0"/>
                        </a:rPr>
                        <a:t>NFκB</a:t>
                      </a:r>
                      <a:r>
                        <a:rPr lang="en-US" sz="1100" spc="155">
                          <a:effectLst/>
                          <a:latin typeface="Times New Roman" panose="02020603050405020304" pitchFamily="18" charset="0"/>
                          <a:cs typeface="Times New Roman" panose="02020603050405020304" pitchFamily="18" charset="0"/>
                        </a:rPr>
                        <a:t>  </a:t>
                      </a:r>
                      <a:r>
                        <a:rPr lang="en-US" sz="1100">
                          <a:effectLst/>
                          <a:latin typeface="Times New Roman" panose="02020603050405020304" pitchFamily="18" charset="0"/>
                          <a:cs typeface="Times New Roman" panose="02020603050405020304" pitchFamily="18" charset="0"/>
                        </a:rPr>
                        <a:t>levels</a:t>
                      </a:r>
                      <a:r>
                        <a:rPr lang="en-US" sz="1100" spc="140">
                          <a:effectLst/>
                          <a:latin typeface="Times New Roman" panose="02020603050405020304" pitchFamily="18" charset="0"/>
                          <a:cs typeface="Times New Roman" panose="02020603050405020304" pitchFamily="18" charset="0"/>
                        </a:rPr>
                        <a:t>  </a:t>
                      </a:r>
                      <a:r>
                        <a:rPr lang="en-US" sz="1100" spc="-25">
                          <a:effectLst/>
                          <a:latin typeface="Times New Roman" panose="02020603050405020304" pitchFamily="18" charset="0"/>
                          <a:cs typeface="Times New Roman" panose="02020603050405020304" pitchFamily="18" charset="0"/>
                        </a:rPr>
                        <a:t>and</a:t>
                      </a:r>
                      <a:endParaRPr lang="en-IN" sz="1100">
                        <a:effectLst/>
                        <a:latin typeface="Times New Roman" panose="02020603050405020304" pitchFamily="18" charset="0"/>
                        <a:cs typeface="Times New Roman" panose="02020603050405020304" pitchFamily="18" charset="0"/>
                      </a:endParaRPr>
                    </a:p>
                    <a:p>
                      <a:pPr marL="69850" marR="66040">
                        <a:lnSpc>
                          <a:spcPct val="100000"/>
                        </a:lnSpc>
                        <a:spcBef>
                          <a:spcPts val="15"/>
                        </a:spcBef>
                        <a:spcAft>
                          <a:spcPts val="0"/>
                        </a:spcAft>
                        <a:tabLst>
                          <a:tab pos="813435" algn="l"/>
                          <a:tab pos="1520190" algn="l"/>
                        </a:tabLst>
                      </a:pPr>
                      <a:r>
                        <a:rPr lang="en-US" sz="1100" spc="-10">
                          <a:effectLst/>
                          <a:latin typeface="Times New Roman" panose="02020603050405020304" pitchFamily="18" charset="0"/>
                          <a:cs typeface="Times New Roman" panose="02020603050405020304" pitchFamily="18" charset="0"/>
                        </a:rPr>
                        <a:t>OARSI</a:t>
                      </a:r>
                      <a:r>
                        <a:rPr lang="en-US" sz="1100">
                          <a:effectLst/>
                          <a:latin typeface="Times New Roman" panose="02020603050405020304" pitchFamily="18" charset="0"/>
                          <a:cs typeface="Times New Roman" panose="02020603050405020304" pitchFamily="18" charset="0"/>
                        </a:rPr>
                        <a:t>	</a:t>
                      </a:r>
                      <a:r>
                        <a:rPr lang="en-US" sz="1100" spc="-10">
                          <a:effectLst/>
                          <a:latin typeface="Times New Roman" panose="02020603050405020304" pitchFamily="18" charset="0"/>
                          <a:cs typeface="Times New Roman" panose="02020603050405020304" pitchFamily="18" charset="0"/>
                        </a:rPr>
                        <a:t>scores;</a:t>
                      </a:r>
                      <a:r>
                        <a:rPr lang="en-US" sz="1100">
                          <a:effectLst/>
                          <a:latin typeface="Times New Roman" panose="02020603050405020304" pitchFamily="18" charset="0"/>
                          <a:cs typeface="Times New Roman" panose="02020603050405020304" pitchFamily="18" charset="0"/>
                        </a:rPr>
                        <a:t>	</a:t>
                      </a:r>
                      <a:r>
                        <a:rPr lang="en-US" sz="1100" spc="-10">
                          <a:effectLst/>
                          <a:latin typeface="Times New Roman" panose="02020603050405020304" pitchFamily="18" charset="0"/>
                          <a:cs typeface="Times New Roman" panose="02020603050405020304" pitchFamily="18" charset="0"/>
                        </a:rPr>
                        <a:t>positive </a:t>
                      </a:r>
                      <a:r>
                        <a:rPr lang="en-US" sz="1100">
                          <a:effectLst/>
                          <a:latin typeface="Times New Roman" panose="02020603050405020304" pitchFamily="18" charset="0"/>
                          <a:cs typeface="Times New Roman" panose="02020603050405020304" pitchFamily="18" charset="0"/>
                        </a:rPr>
                        <a:t>histology results</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9850">
                        <a:lnSpc>
                          <a:spcPct val="100000"/>
                        </a:lnSpc>
                        <a:spcBef>
                          <a:spcPts val="640"/>
                        </a:spcBef>
                        <a:spcAft>
                          <a:spcPts val="0"/>
                        </a:spcAft>
                      </a:pPr>
                      <a:r>
                        <a:rPr lang="en-US" sz="1100" dirty="0">
                          <a:effectLst/>
                          <a:latin typeface="Times New Roman" panose="02020603050405020304" pitchFamily="18" charset="0"/>
                          <a:cs typeface="Times New Roman" panose="02020603050405020304" pitchFamily="18" charset="0"/>
                        </a:rPr>
                        <a:t> </a:t>
                      </a:r>
                      <a:endParaRPr lang="en-IN" sz="1100" dirty="0">
                        <a:effectLst/>
                        <a:latin typeface="Times New Roman" panose="02020603050405020304" pitchFamily="18" charset="0"/>
                        <a:cs typeface="Times New Roman" panose="02020603050405020304" pitchFamily="18" charset="0"/>
                      </a:endParaRPr>
                    </a:p>
                    <a:p>
                      <a:pPr marL="67310">
                        <a:lnSpc>
                          <a:spcPct val="100000"/>
                        </a:lnSpc>
                        <a:spcAft>
                          <a:spcPts val="0"/>
                        </a:spcAft>
                      </a:pPr>
                      <a:r>
                        <a:rPr lang="en-US" sz="1100" spc="-20" dirty="0">
                          <a:effectLst/>
                          <a:latin typeface="Times New Roman" panose="02020603050405020304" pitchFamily="18" charset="0"/>
                          <a:cs typeface="Times New Roman" panose="02020603050405020304" pitchFamily="18" charset="0"/>
                        </a:rPr>
                        <a:t>[30]</a:t>
                      </a:r>
                      <a:endParaRPr lang="en-IN" sz="1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extLst>
                  <a:ext uri="{0D108BD9-81ED-4DB2-BD59-A6C34878D82A}">
                    <a16:rowId xmlns:a16="http://schemas.microsoft.com/office/drawing/2014/main" val="969865524"/>
                  </a:ext>
                </a:extLst>
              </a:tr>
            </a:tbl>
          </a:graphicData>
        </a:graphic>
      </p:graphicFrame>
      <p:sp>
        <p:nvSpPr>
          <p:cNvPr id="3" name="Rectangle 2">
            <a:extLst>
              <a:ext uri="{FF2B5EF4-FFF2-40B4-BE49-F238E27FC236}">
                <a16:creationId xmlns:a16="http://schemas.microsoft.com/office/drawing/2014/main" id="{A5E81F31-A851-4CEC-A57A-5EAC6E041098}"/>
              </a:ext>
            </a:extLst>
          </p:cNvPr>
          <p:cNvSpPr/>
          <p:nvPr/>
        </p:nvSpPr>
        <p:spPr>
          <a:xfrm>
            <a:off x="240406" y="2178566"/>
            <a:ext cx="3726288" cy="1704569"/>
          </a:xfrm>
          <a:prstGeom prst="rect">
            <a:avLst/>
          </a:prstGeom>
        </p:spPr>
        <p:txBody>
          <a:bodyPr wrap="square">
            <a:spAutoFit/>
          </a:bodyPr>
          <a:lstStyle/>
          <a:p>
            <a:pPr marL="139700" marR="236855" algn="ctr">
              <a:lnSpc>
                <a:spcPct val="150000"/>
              </a:lnSpc>
              <a:spcAft>
                <a:spcPts val="0"/>
              </a:spcAft>
            </a:pPr>
            <a:r>
              <a:rPr lang="en-US" b="1" kern="0" dirty="0">
                <a:latin typeface="Times New Roman" panose="02020603050405020304" pitchFamily="18" charset="0"/>
                <a:ea typeface="Times New Roman" panose="02020603050405020304" pitchFamily="18" charset="0"/>
              </a:rPr>
              <a:t>Table 1: Application of Nanoparticles for intra-articular medication delivery in OA </a:t>
            </a:r>
            <a:r>
              <a:rPr lang="en-US" b="1" kern="0" spc="-10" dirty="0">
                <a:latin typeface="Times New Roman" panose="02020603050405020304" pitchFamily="18" charset="0"/>
                <a:ea typeface="Times New Roman" panose="02020603050405020304" pitchFamily="18" charset="0"/>
              </a:rPr>
              <a:t>treatment</a:t>
            </a:r>
            <a:endParaRPr lang="en-IN" b="1" kern="0"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204496370"/>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3F2196-387E-4D1B-BF66-92768E015234}"/>
              </a:ext>
            </a:extLst>
          </p:cNvPr>
          <p:cNvSpPr>
            <a:spLocks noGrp="1"/>
          </p:cNvSpPr>
          <p:nvPr>
            <p:ph type="title"/>
          </p:nvPr>
        </p:nvSpPr>
        <p:spPr>
          <a:xfrm>
            <a:off x="838200" y="532551"/>
            <a:ext cx="10515600" cy="703820"/>
          </a:xfrm>
        </p:spPr>
        <p:txBody>
          <a:bodyPr>
            <a:normAutofit/>
          </a:bodyPr>
          <a:lstStyle/>
          <a:p>
            <a:pPr algn="ctr"/>
            <a:r>
              <a:rPr lang="en-US" sz="4000" b="1" dirty="0">
                <a:latin typeface="Times New Roman" panose="02020603050405020304" pitchFamily="18" charset="0"/>
                <a:cs typeface="Times New Roman" panose="02020603050405020304" pitchFamily="18" charset="0"/>
              </a:rPr>
              <a:t>CONCLUSION</a:t>
            </a:r>
            <a:endParaRPr lang="en-IN" sz="4000" dirty="0">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id="{1A339819-F341-4D52-B9E3-8E5E0A31B055}"/>
              </a:ext>
            </a:extLst>
          </p:cNvPr>
          <p:cNvSpPr/>
          <p:nvPr/>
        </p:nvSpPr>
        <p:spPr>
          <a:xfrm>
            <a:off x="838200" y="1443841"/>
            <a:ext cx="10289146" cy="4247317"/>
          </a:xfrm>
          <a:prstGeom prst="rect">
            <a:avLst/>
          </a:prstGeom>
        </p:spPr>
        <p:txBody>
          <a:bodyPr wrap="square">
            <a:spAutoFit/>
          </a:bodyPr>
          <a:lstStyle/>
          <a:p>
            <a:pPr marL="139700" marR="238760" algn="just">
              <a:spcAft>
                <a:spcPts val="0"/>
              </a:spcAft>
            </a:pPr>
            <a:r>
              <a:rPr lang="en-US" dirty="0">
                <a:latin typeface="Times New Roman" panose="02020603050405020304" pitchFamily="18" charset="0"/>
                <a:ea typeface="Times New Roman" panose="02020603050405020304" pitchFamily="18" charset="0"/>
              </a:rPr>
              <a:t>In conclusion, the exploration of various </a:t>
            </a:r>
            <a:r>
              <a:rPr lang="en-US" dirty="0" err="1">
                <a:latin typeface="Times New Roman" panose="02020603050405020304" pitchFamily="18" charset="0"/>
                <a:ea typeface="Times New Roman" panose="02020603050405020304" pitchFamily="18" charset="0"/>
              </a:rPr>
              <a:t>nanofomulations</a:t>
            </a:r>
            <a:r>
              <a:rPr lang="en-US" dirty="0">
                <a:latin typeface="Times New Roman" panose="02020603050405020304" pitchFamily="18" charset="0"/>
                <a:ea typeface="Times New Roman" panose="02020603050405020304" pitchFamily="18" charset="0"/>
              </a:rPr>
              <a:t> for the management of OA has underscored the significant potential of nanotechnology in enhancing therapeutic outcomes. Through the innovative work of numerous scientists, nanocarriers such as liposomes, SLNs, polymeric NPs, and show on have been developed, each offering distinct advantages in drug delivery, bioavailability, and targeting of</a:t>
            </a:r>
            <a:r>
              <a:rPr lang="en-US" spc="-3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osteoarthritic</a:t>
            </a:r>
            <a:r>
              <a:rPr lang="en-US" spc="-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tissues. These formulations provide more controlled and sustained release of therapeutic agents, minimize systemic side effects, and enhance cartilage repair processes.</a:t>
            </a:r>
          </a:p>
          <a:p>
            <a:pPr marL="139700" marR="238125" algn="just">
              <a:spcAft>
                <a:spcPts val="0"/>
              </a:spcAft>
            </a:pPr>
            <a:r>
              <a:rPr lang="en-US" dirty="0">
                <a:latin typeface="Times New Roman" panose="02020603050405020304" pitchFamily="18" charset="0"/>
                <a:ea typeface="Times New Roman" panose="02020603050405020304" pitchFamily="18" charset="0"/>
              </a:rPr>
              <a:t>Despite the encouraging progress, certain challenges remain, including optimizing the biocompatibility, long-term safety, and large-scale production of these nanocarriers. Variability in</a:t>
            </a:r>
            <a:r>
              <a:rPr lang="en-US" spc="3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patient</a:t>
            </a:r>
            <a:r>
              <a:rPr lang="en-US" spc="6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response</a:t>
            </a:r>
            <a:r>
              <a:rPr lang="en-US" spc="3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and</a:t>
            </a:r>
            <a:r>
              <a:rPr lang="en-US" spc="4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the</a:t>
            </a:r>
            <a:r>
              <a:rPr lang="en-US" spc="3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complexity of</a:t>
            </a:r>
            <a:r>
              <a:rPr lang="en-US" spc="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OA</a:t>
            </a:r>
            <a:r>
              <a:rPr lang="en-US" spc="2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also</a:t>
            </a:r>
            <a:r>
              <a:rPr lang="en-US" spc="6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call</a:t>
            </a:r>
            <a:r>
              <a:rPr lang="en-US" spc="4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for</a:t>
            </a:r>
            <a:r>
              <a:rPr lang="en-US" spc="7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more</a:t>
            </a:r>
            <a:r>
              <a:rPr lang="en-US" spc="3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personalized</a:t>
            </a:r>
            <a:r>
              <a:rPr lang="en-US" spc="4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and</a:t>
            </a:r>
            <a:r>
              <a:rPr lang="en-US" spc="6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multi-</a:t>
            </a:r>
            <a:r>
              <a:rPr lang="en-US" spc="-10" dirty="0">
                <a:latin typeface="Times New Roman" panose="02020603050405020304" pitchFamily="18" charset="0"/>
                <a:ea typeface="Times New Roman" panose="02020603050405020304" pitchFamily="18" charset="0"/>
              </a:rPr>
              <a:t>targeted</a:t>
            </a:r>
            <a:r>
              <a:rPr lang="en-US" dirty="0">
                <a:latin typeface="Times New Roman" panose="02020603050405020304" pitchFamily="18" charset="0"/>
                <a:ea typeface="Times New Roman" panose="02020603050405020304" pitchFamily="18" charset="0"/>
              </a:rPr>
              <a:t> treatment strategies. Furthermore, while preclinical</a:t>
            </a:r>
            <a:r>
              <a:rPr lang="en-US" spc="-2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studies have demonstrated promising results, translating these </a:t>
            </a:r>
            <a:r>
              <a:rPr lang="en-US" dirty="0" err="1">
                <a:latin typeface="Times New Roman" panose="02020603050405020304" pitchFamily="18" charset="0"/>
                <a:ea typeface="Times New Roman" panose="02020603050405020304" pitchFamily="18" charset="0"/>
              </a:rPr>
              <a:t>nanofomulations</a:t>
            </a:r>
            <a:r>
              <a:rPr lang="en-US" dirty="0">
                <a:latin typeface="Times New Roman" panose="02020603050405020304" pitchFamily="18" charset="0"/>
                <a:ea typeface="Times New Roman" panose="02020603050405020304" pitchFamily="18" charset="0"/>
              </a:rPr>
              <a:t> into clinically approved therapies will require extensive trials to ensure their efficacy and safety in humans. Overall, the advances in nanotechnology-based formulations offer a promising future for the effective management of OA, potentially transforming current therapeutic approaches and improving patient quality of life. As research progresses, these innovative strategies may become integral components of OA treatment, providing more efficient, targeted, and patient-centered solutions.</a:t>
            </a:r>
            <a:endParaRPr lang="en-IN"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117743727"/>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BEB223-8D4D-4229-A9D0-0A8F01F5D4E3}"/>
              </a:ext>
            </a:extLst>
          </p:cNvPr>
          <p:cNvSpPr>
            <a:spLocks noGrp="1"/>
          </p:cNvSpPr>
          <p:nvPr>
            <p:ph type="title"/>
          </p:nvPr>
        </p:nvSpPr>
        <p:spPr>
          <a:xfrm>
            <a:off x="838200" y="558308"/>
            <a:ext cx="10515600" cy="716699"/>
          </a:xfrm>
        </p:spPr>
        <p:txBody>
          <a:bodyPr>
            <a:normAutofit/>
          </a:bodyPr>
          <a:lstStyle/>
          <a:p>
            <a:pPr algn="ctr"/>
            <a:r>
              <a:rPr lang="en-US" sz="4000" b="1" dirty="0">
                <a:latin typeface="Times New Roman" panose="02020603050405020304" pitchFamily="18" charset="0"/>
                <a:cs typeface="Times New Roman" panose="02020603050405020304" pitchFamily="18" charset="0"/>
              </a:rPr>
              <a:t>REFERENCES</a:t>
            </a:r>
            <a:endParaRPr lang="en-IN" sz="4000" b="1" dirty="0">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id="{2B934DA6-8A30-4CD8-8A25-4F01E12A6B45}"/>
              </a:ext>
            </a:extLst>
          </p:cNvPr>
          <p:cNvSpPr/>
          <p:nvPr/>
        </p:nvSpPr>
        <p:spPr>
          <a:xfrm>
            <a:off x="371340" y="1300763"/>
            <a:ext cx="11449319" cy="4883388"/>
          </a:xfrm>
          <a:prstGeom prst="rect">
            <a:avLst/>
          </a:prstGeom>
        </p:spPr>
        <p:txBody>
          <a:bodyPr wrap="square">
            <a:spAutoFit/>
          </a:bodyPr>
          <a:lstStyle/>
          <a:p>
            <a:pPr marL="342900" marR="240030" lvl="0" indent="-342900" algn="just">
              <a:spcBef>
                <a:spcPts val="660"/>
              </a:spcBef>
              <a:buFont typeface="Arial" panose="020B0604020202020204" pitchFamily="34" charset="0"/>
              <a:buChar char="•"/>
              <a:tabLst>
                <a:tab pos="597535" algn="l"/>
              </a:tabLst>
            </a:pPr>
            <a:r>
              <a:rPr lang="en-US" i="1" dirty="0">
                <a:latin typeface="Times New Roman" panose="02020603050405020304" pitchFamily="18" charset="0"/>
                <a:ea typeface="Times New Roman" panose="02020603050405020304" pitchFamily="18" charset="0"/>
              </a:rPr>
              <a:t>Murphy,</a:t>
            </a:r>
            <a:r>
              <a:rPr lang="en-US" i="1" spc="400" dirty="0">
                <a:latin typeface="Times New Roman" panose="02020603050405020304" pitchFamily="18" charset="0"/>
                <a:ea typeface="Times New Roman" panose="02020603050405020304" pitchFamily="18" charset="0"/>
              </a:rPr>
              <a:t> </a:t>
            </a:r>
            <a:r>
              <a:rPr lang="en-US" i="1" dirty="0">
                <a:latin typeface="Times New Roman" panose="02020603050405020304" pitchFamily="18" charset="0"/>
                <a:ea typeface="Times New Roman" panose="02020603050405020304" pitchFamily="18" charset="0"/>
              </a:rPr>
              <a:t>L.;</a:t>
            </a:r>
            <a:r>
              <a:rPr lang="en-US" i="1" spc="400" dirty="0">
                <a:latin typeface="Times New Roman" panose="02020603050405020304" pitchFamily="18" charset="0"/>
                <a:ea typeface="Times New Roman" panose="02020603050405020304" pitchFamily="18" charset="0"/>
              </a:rPr>
              <a:t> </a:t>
            </a:r>
            <a:r>
              <a:rPr lang="en-US" i="1" dirty="0">
                <a:latin typeface="Times New Roman" panose="02020603050405020304" pitchFamily="18" charset="0"/>
                <a:ea typeface="Times New Roman" panose="02020603050405020304" pitchFamily="18" charset="0"/>
              </a:rPr>
              <a:t>Helmick,</a:t>
            </a:r>
            <a:r>
              <a:rPr lang="en-US" i="1" spc="400" dirty="0">
                <a:latin typeface="Times New Roman" panose="02020603050405020304" pitchFamily="18" charset="0"/>
                <a:ea typeface="Times New Roman" panose="02020603050405020304" pitchFamily="18" charset="0"/>
              </a:rPr>
              <a:t> </a:t>
            </a:r>
            <a:r>
              <a:rPr lang="en-US" i="1" dirty="0">
                <a:latin typeface="Times New Roman" panose="02020603050405020304" pitchFamily="18" charset="0"/>
                <a:ea typeface="Times New Roman" panose="02020603050405020304" pitchFamily="18" charset="0"/>
              </a:rPr>
              <a:t>C.G.</a:t>
            </a:r>
            <a:r>
              <a:rPr lang="en-US" i="1" spc="400" dirty="0">
                <a:latin typeface="Times New Roman" panose="02020603050405020304" pitchFamily="18" charset="0"/>
                <a:ea typeface="Times New Roman" panose="02020603050405020304" pitchFamily="18" charset="0"/>
              </a:rPr>
              <a:t> </a:t>
            </a:r>
            <a:r>
              <a:rPr lang="en-US" i="1" dirty="0">
                <a:latin typeface="Times New Roman" panose="02020603050405020304" pitchFamily="18" charset="0"/>
                <a:ea typeface="Times New Roman" panose="02020603050405020304" pitchFamily="18" charset="0"/>
              </a:rPr>
              <a:t>The</a:t>
            </a:r>
            <a:r>
              <a:rPr lang="en-US" i="1" spc="400" dirty="0">
                <a:latin typeface="Times New Roman" panose="02020603050405020304" pitchFamily="18" charset="0"/>
                <a:ea typeface="Times New Roman" panose="02020603050405020304" pitchFamily="18" charset="0"/>
              </a:rPr>
              <a:t> </a:t>
            </a:r>
            <a:r>
              <a:rPr lang="en-US" i="1" dirty="0">
                <a:latin typeface="Times New Roman" panose="02020603050405020304" pitchFamily="18" charset="0"/>
                <a:ea typeface="Times New Roman" panose="02020603050405020304" pitchFamily="18" charset="0"/>
              </a:rPr>
              <a:t>impact</a:t>
            </a:r>
            <a:r>
              <a:rPr lang="en-US" i="1" spc="400" dirty="0">
                <a:latin typeface="Times New Roman" panose="02020603050405020304" pitchFamily="18" charset="0"/>
                <a:ea typeface="Times New Roman" panose="02020603050405020304" pitchFamily="18" charset="0"/>
              </a:rPr>
              <a:t> </a:t>
            </a:r>
            <a:r>
              <a:rPr lang="en-US" i="1" dirty="0">
                <a:latin typeface="Times New Roman" panose="02020603050405020304" pitchFamily="18" charset="0"/>
                <a:ea typeface="Times New Roman" panose="02020603050405020304" pitchFamily="18" charset="0"/>
              </a:rPr>
              <a:t>of</a:t>
            </a:r>
            <a:r>
              <a:rPr lang="en-US" i="1" spc="380" dirty="0">
                <a:latin typeface="Times New Roman" panose="02020603050405020304" pitchFamily="18" charset="0"/>
                <a:ea typeface="Times New Roman" panose="02020603050405020304" pitchFamily="18" charset="0"/>
              </a:rPr>
              <a:t> </a:t>
            </a:r>
            <a:r>
              <a:rPr lang="en-US" i="1" dirty="0">
                <a:latin typeface="Times New Roman" panose="02020603050405020304" pitchFamily="18" charset="0"/>
                <a:ea typeface="Times New Roman" panose="02020603050405020304" pitchFamily="18" charset="0"/>
              </a:rPr>
              <a:t>osteoarthritis</a:t>
            </a:r>
            <a:r>
              <a:rPr lang="en-US" i="1" spc="400" dirty="0">
                <a:latin typeface="Times New Roman" panose="02020603050405020304" pitchFamily="18" charset="0"/>
                <a:ea typeface="Times New Roman" panose="02020603050405020304" pitchFamily="18" charset="0"/>
              </a:rPr>
              <a:t> </a:t>
            </a:r>
            <a:r>
              <a:rPr lang="en-US" i="1" dirty="0">
                <a:latin typeface="Times New Roman" panose="02020603050405020304" pitchFamily="18" charset="0"/>
                <a:ea typeface="Times New Roman" panose="02020603050405020304" pitchFamily="18" charset="0"/>
              </a:rPr>
              <a:t>in</a:t>
            </a:r>
            <a:r>
              <a:rPr lang="en-US" i="1" spc="395" dirty="0">
                <a:latin typeface="Times New Roman" panose="02020603050405020304" pitchFamily="18" charset="0"/>
                <a:ea typeface="Times New Roman" panose="02020603050405020304" pitchFamily="18" charset="0"/>
              </a:rPr>
              <a:t> </a:t>
            </a:r>
            <a:r>
              <a:rPr lang="en-US" i="1" dirty="0">
                <a:latin typeface="Times New Roman" panose="02020603050405020304" pitchFamily="18" charset="0"/>
                <a:ea typeface="Times New Roman" panose="02020603050405020304" pitchFamily="18" charset="0"/>
              </a:rPr>
              <a:t>the</a:t>
            </a:r>
            <a:r>
              <a:rPr lang="en-US" i="1" spc="400" dirty="0">
                <a:latin typeface="Times New Roman" panose="02020603050405020304" pitchFamily="18" charset="0"/>
                <a:ea typeface="Times New Roman" panose="02020603050405020304" pitchFamily="18" charset="0"/>
              </a:rPr>
              <a:t> </a:t>
            </a:r>
            <a:r>
              <a:rPr lang="en-US" i="1" dirty="0">
                <a:latin typeface="Times New Roman" panose="02020603050405020304" pitchFamily="18" charset="0"/>
                <a:ea typeface="Times New Roman" panose="02020603050405020304" pitchFamily="18" charset="0"/>
              </a:rPr>
              <a:t>United</a:t>
            </a:r>
            <a:r>
              <a:rPr lang="en-US" i="1" spc="400" dirty="0">
                <a:latin typeface="Times New Roman" panose="02020603050405020304" pitchFamily="18" charset="0"/>
                <a:ea typeface="Times New Roman" panose="02020603050405020304" pitchFamily="18" charset="0"/>
              </a:rPr>
              <a:t> </a:t>
            </a:r>
            <a:r>
              <a:rPr lang="en-US" i="1" dirty="0">
                <a:latin typeface="Times New Roman" panose="02020603050405020304" pitchFamily="18" charset="0"/>
                <a:ea typeface="Times New Roman" panose="02020603050405020304" pitchFamily="18" charset="0"/>
              </a:rPr>
              <a:t>States:</a:t>
            </a:r>
            <a:r>
              <a:rPr lang="en-US" i="1" spc="400" dirty="0">
                <a:latin typeface="Times New Roman" panose="02020603050405020304" pitchFamily="18" charset="0"/>
                <a:ea typeface="Times New Roman" panose="02020603050405020304" pitchFamily="18" charset="0"/>
              </a:rPr>
              <a:t> </a:t>
            </a:r>
            <a:r>
              <a:rPr lang="en-US" i="1" dirty="0">
                <a:latin typeface="Times New Roman" panose="02020603050405020304" pitchFamily="18" charset="0"/>
                <a:ea typeface="Times New Roman" panose="02020603050405020304" pitchFamily="18" charset="0"/>
              </a:rPr>
              <a:t>A population-health perspective. Am. J. </a:t>
            </a:r>
            <a:r>
              <a:rPr lang="en-US" i="1" dirty="0" err="1">
                <a:latin typeface="Times New Roman" panose="02020603050405020304" pitchFamily="18" charset="0"/>
                <a:ea typeface="Times New Roman" panose="02020603050405020304" pitchFamily="18" charset="0"/>
              </a:rPr>
              <a:t>Nurs</a:t>
            </a:r>
            <a:r>
              <a:rPr lang="en-US" i="1" dirty="0">
                <a:latin typeface="Times New Roman" panose="02020603050405020304" pitchFamily="18" charset="0"/>
                <a:ea typeface="Times New Roman" panose="02020603050405020304" pitchFamily="18" charset="0"/>
              </a:rPr>
              <a:t>. 2012, 112, S13–S19.</a:t>
            </a:r>
            <a:endParaRPr lang="en-IN" i="1" spc="0" dirty="0">
              <a:effectLst/>
              <a:latin typeface="Times New Roman" panose="02020603050405020304" pitchFamily="18" charset="0"/>
              <a:ea typeface="Times New Roman" panose="02020603050405020304" pitchFamily="18" charset="0"/>
            </a:endParaRPr>
          </a:p>
          <a:p>
            <a:pPr marL="342900" marR="244475" lvl="0" indent="-342900" algn="just">
              <a:spcBef>
                <a:spcPts val="15"/>
              </a:spcBef>
              <a:buFont typeface="Arial" panose="020B0604020202020204" pitchFamily="34" charset="0"/>
              <a:buChar char="•"/>
              <a:tabLst>
                <a:tab pos="597535" algn="l"/>
              </a:tabLst>
            </a:pPr>
            <a:r>
              <a:rPr lang="en-US" i="1" dirty="0" err="1">
                <a:latin typeface="Times New Roman" panose="02020603050405020304" pitchFamily="18" charset="0"/>
                <a:ea typeface="Times New Roman" panose="02020603050405020304" pitchFamily="18" charset="0"/>
              </a:rPr>
              <a:t>Heidari</a:t>
            </a:r>
            <a:r>
              <a:rPr lang="en-US" i="1" dirty="0">
                <a:latin typeface="Times New Roman" panose="02020603050405020304" pitchFamily="18" charset="0"/>
                <a:ea typeface="Times New Roman" panose="02020603050405020304" pitchFamily="18" charset="0"/>
              </a:rPr>
              <a:t>, B. Knee osteoarthritis prevalence, risk factors, pathogenesis and features: Part I. Caspian J. Intern. Med. 2011, 2, 205–212.</a:t>
            </a:r>
            <a:endParaRPr lang="en-IN" i="1" spc="0" dirty="0">
              <a:effectLst/>
              <a:latin typeface="Times New Roman" panose="02020603050405020304" pitchFamily="18" charset="0"/>
              <a:ea typeface="Times New Roman" panose="02020603050405020304" pitchFamily="18" charset="0"/>
            </a:endParaRPr>
          </a:p>
          <a:p>
            <a:pPr marL="342900" marR="248285" lvl="0" indent="-342900" algn="just">
              <a:buFont typeface="Arial" panose="020B0604020202020204" pitchFamily="34" charset="0"/>
              <a:buChar char="•"/>
              <a:tabLst>
                <a:tab pos="597535" algn="l"/>
              </a:tabLst>
            </a:pPr>
            <a:r>
              <a:rPr lang="en-US" i="1" dirty="0">
                <a:latin typeface="Times New Roman" panose="02020603050405020304" pitchFamily="18" charset="0"/>
                <a:ea typeface="Times New Roman" panose="02020603050405020304" pitchFamily="18" charset="0"/>
              </a:rPr>
              <a:t>Fang, H.; </a:t>
            </a:r>
            <a:r>
              <a:rPr lang="en-US" i="1" dirty="0" err="1">
                <a:latin typeface="Times New Roman" panose="02020603050405020304" pitchFamily="18" charset="0"/>
                <a:ea typeface="Times New Roman" panose="02020603050405020304" pitchFamily="18" charset="0"/>
              </a:rPr>
              <a:t>Beier</a:t>
            </a:r>
            <a:r>
              <a:rPr lang="en-US" i="1" dirty="0">
                <a:latin typeface="Times New Roman" panose="02020603050405020304" pitchFamily="18" charset="0"/>
                <a:ea typeface="Times New Roman" panose="02020603050405020304" pitchFamily="18" charset="0"/>
              </a:rPr>
              <a:t>, F. Mouse models of osteoarthritis: Modelling risk factors and assessing outcomes. Nat. Rev. </a:t>
            </a:r>
            <a:r>
              <a:rPr lang="en-US" i="1" dirty="0" err="1">
                <a:latin typeface="Times New Roman" panose="02020603050405020304" pitchFamily="18" charset="0"/>
                <a:ea typeface="Times New Roman" panose="02020603050405020304" pitchFamily="18" charset="0"/>
              </a:rPr>
              <a:t>Rheumatol</a:t>
            </a:r>
            <a:r>
              <a:rPr lang="en-US" i="1" dirty="0">
                <a:latin typeface="Times New Roman" panose="02020603050405020304" pitchFamily="18" charset="0"/>
                <a:ea typeface="Times New Roman" panose="02020603050405020304" pitchFamily="18" charset="0"/>
              </a:rPr>
              <a:t>. 2014, 10, 413–421.</a:t>
            </a:r>
            <a:endParaRPr lang="en-IN" i="1" spc="0" dirty="0">
              <a:effectLst/>
              <a:latin typeface="Times New Roman" panose="02020603050405020304" pitchFamily="18" charset="0"/>
              <a:ea typeface="Times New Roman" panose="02020603050405020304" pitchFamily="18" charset="0"/>
            </a:endParaRPr>
          </a:p>
          <a:p>
            <a:pPr marL="342900" lvl="0" indent="-342900" algn="just">
              <a:buFont typeface="Arial" panose="020B0604020202020204" pitchFamily="34" charset="0"/>
              <a:buChar char="•"/>
              <a:tabLst>
                <a:tab pos="596900" algn="l"/>
              </a:tabLst>
            </a:pPr>
            <a:r>
              <a:rPr lang="en-US" i="1" dirty="0">
                <a:latin typeface="Times New Roman" panose="02020603050405020304" pitchFamily="18" charset="0"/>
                <a:ea typeface="Times New Roman" panose="02020603050405020304" pitchFamily="18" charset="0"/>
              </a:rPr>
              <a:t>Glyn-Jones,</a:t>
            </a:r>
            <a:r>
              <a:rPr lang="en-US" i="1" spc="50" dirty="0">
                <a:latin typeface="Times New Roman" panose="02020603050405020304" pitchFamily="18" charset="0"/>
                <a:ea typeface="Times New Roman" panose="02020603050405020304" pitchFamily="18" charset="0"/>
              </a:rPr>
              <a:t> </a:t>
            </a:r>
            <a:r>
              <a:rPr lang="en-US" i="1" dirty="0">
                <a:latin typeface="Times New Roman" panose="02020603050405020304" pitchFamily="18" charset="0"/>
                <a:ea typeface="Times New Roman" panose="02020603050405020304" pitchFamily="18" charset="0"/>
              </a:rPr>
              <a:t>S.;</a:t>
            </a:r>
            <a:r>
              <a:rPr lang="en-US" i="1" spc="20" dirty="0">
                <a:latin typeface="Times New Roman" panose="02020603050405020304" pitchFamily="18" charset="0"/>
                <a:ea typeface="Times New Roman" panose="02020603050405020304" pitchFamily="18" charset="0"/>
              </a:rPr>
              <a:t> </a:t>
            </a:r>
            <a:r>
              <a:rPr lang="en-US" i="1" dirty="0">
                <a:latin typeface="Times New Roman" panose="02020603050405020304" pitchFamily="18" charset="0"/>
                <a:ea typeface="Times New Roman" panose="02020603050405020304" pitchFamily="18" charset="0"/>
              </a:rPr>
              <a:t>Palmer,</a:t>
            </a:r>
            <a:r>
              <a:rPr lang="en-US" i="1" spc="50" dirty="0">
                <a:latin typeface="Times New Roman" panose="02020603050405020304" pitchFamily="18" charset="0"/>
                <a:ea typeface="Times New Roman" panose="02020603050405020304" pitchFamily="18" charset="0"/>
              </a:rPr>
              <a:t> </a:t>
            </a:r>
            <a:r>
              <a:rPr lang="en-US" i="1" dirty="0">
                <a:latin typeface="Times New Roman" panose="02020603050405020304" pitchFamily="18" charset="0"/>
                <a:ea typeface="Times New Roman" panose="02020603050405020304" pitchFamily="18" charset="0"/>
              </a:rPr>
              <a:t>A.J.;</a:t>
            </a:r>
            <a:r>
              <a:rPr lang="en-US" i="1" spc="45" dirty="0">
                <a:latin typeface="Times New Roman" panose="02020603050405020304" pitchFamily="18" charset="0"/>
                <a:ea typeface="Times New Roman" panose="02020603050405020304" pitchFamily="18" charset="0"/>
              </a:rPr>
              <a:t> </a:t>
            </a:r>
            <a:r>
              <a:rPr lang="en-US" i="1" dirty="0">
                <a:latin typeface="Times New Roman" panose="02020603050405020304" pitchFamily="18" charset="0"/>
                <a:ea typeface="Times New Roman" panose="02020603050405020304" pitchFamily="18" charset="0"/>
              </a:rPr>
              <a:t>Agricola,</a:t>
            </a:r>
            <a:r>
              <a:rPr lang="en-US" i="1" spc="50" dirty="0">
                <a:latin typeface="Times New Roman" panose="02020603050405020304" pitchFamily="18" charset="0"/>
                <a:ea typeface="Times New Roman" panose="02020603050405020304" pitchFamily="18" charset="0"/>
              </a:rPr>
              <a:t> </a:t>
            </a:r>
            <a:r>
              <a:rPr lang="en-US" i="1" dirty="0">
                <a:latin typeface="Times New Roman" panose="02020603050405020304" pitchFamily="18" charset="0"/>
                <a:ea typeface="Times New Roman" panose="02020603050405020304" pitchFamily="18" charset="0"/>
              </a:rPr>
              <a:t>R.;</a:t>
            </a:r>
            <a:r>
              <a:rPr lang="en-US" i="1" spc="25" dirty="0">
                <a:latin typeface="Times New Roman" panose="02020603050405020304" pitchFamily="18" charset="0"/>
                <a:ea typeface="Times New Roman" panose="02020603050405020304" pitchFamily="18" charset="0"/>
              </a:rPr>
              <a:t> </a:t>
            </a:r>
            <a:r>
              <a:rPr lang="en-US" i="1" dirty="0">
                <a:latin typeface="Times New Roman" panose="02020603050405020304" pitchFamily="18" charset="0"/>
                <a:ea typeface="Times New Roman" panose="02020603050405020304" pitchFamily="18" charset="0"/>
              </a:rPr>
              <a:t>Price,</a:t>
            </a:r>
            <a:r>
              <a:rPr lang="en-US" i="1" spc="50" dirty="0">
                <a:latin typeface="Times New Roman" panose="02020603050405020304" pitchFamily="18" charset="0"/>
                <a:ea typeface="Times New Roman" panose="02020603050405020304" pitchFamily="18" charset="0"/>
              </a:rPr>
              <a:t> </a:t>
            </a:r>
            <a:r>
              <a:rPr lang="en-US" i="1" dirty="0">
                <a:latin typeface="Times New Roman" panose="02020603050405020304" pitchFamily="18" charset="0"/>
                <a:ea typeface="Times New Roman" panose="02020603050405020304" pitchFamily="18" charset="0"/>
              </a:rPr>
              <a:t>A.J.;</a:t>
            </a:r>
            <a:r>
              <a:rPr lang="en-US" i="1" spc="20" dirty="0">
                <a:latin typeface="Times New Roman" panose="02020603050405020304" pitchFamily="18" charset="0"/>
                <a:ea typeface="Times New Roman" panose="02020603050405020304" pitchFamily="18" charset="0"/>
              </a:rPr>
              <a:t> </a:t>
            </a:r>
            <a:r>
              <a:rPr lang="en-US" i="1" dirty="0">
                <a:latin typeface="Times New Roman" panose="02020603050405020304" pitchFamily="18" charset="0"/>
                <a:ea typeface="Times New Roman" panose="02020603050405020304" pitchFamily="18" charset="0"/>
              </a:rPr>
              <a:t>Vincent,</a:t>
            </a:r>
            <a:r>
              <a:rPr lang="en-US" i="1" spc="35" dirty="0">
                <a:latin typeface="Times New Roman" panose="02020603050405020304" pitchFamily="18" charset="0"/>
                <a:ea typeface="Times New Roman" panose="02020603050405020304" pitchFamily="18" charset="0"/>
              </a:rPr>
              <a:t> </a:t>
            </a:r>
            <a:r>
              <a:rPr lang="en-US" i="1" dirty="0">
                <a:latin typeface="Times New Roman" panose="02020603050405020304" pitchFamily="18" charset="0"/>
                <a:ea typeface="Times New Roman" panose="02020603050405020304" pitchFamily="18" charset="0"/>
              </a:rPr>
              <a:t>T.L.;</a:t>
            </a:r>
            <a:r>
              <a:rPr lang="en-US" i="1" spc="20" dirty="0">
                <a:latin typeface="Times New Roman" panose="02020603050405020304" pitchFamily="18" charset="0"/>
                <a:ea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rPr>
              <a:t>Weinans</a:t>
            </a:r>
            <a:r>
              <a:rPr lang="en-US" i="1" dirty="0">
                <a:latin typeface="Times New Roman" panose="02020603050405020304" pitchFamily="18" charset="0"/>
                <a:ea typeface="Times New Roman" panose="02020603050405020304" pitchFamily="18" charset="0"/>
              </a:rPr>
              <a:t>,</a:t>
            </a:r>
            <a:r>
              <a:rPr lang="en-US" i="1" spc="50" dirty="0">
                <a:latin typeface="Times New Roman" panose="02020603050405020304" pitchFamily="18" charset="0"/>
                <a:ea typeface="Times New Roman" panose="02020603050405020304" pitchFamily="18" charset="0"/>
              </a:rPr>
              <a:t> </a:t>
            </a:r>
            <a:r>
              <a:rPr lang="en-US" i="1" dirty="0">
                <a:latin typeface="Times New Roman" panose="02020603050405020304" pitchFamily="18" charset="0"/>
                <a:ea typeface="Times New Roman" panose="02020603050405020304" pitchFamily="18" charset="0"/>
              </a:rPr>
              <a:t>H.;</a:t>
            </a:r>
            <a:r>
              <a:rPr lang="en-US" i="1" spc="25" dirty="0">
                <a:latin typeface="Times New Roman" panose="02020603050405020304" pitchFamily="18" charset="0"/>
                <a:ea typeface="Times New Roman" panose="02020603050405020304" pitchFamily="18" charset="0"/>
              </a:rPr>
              <a:t> </a:t>
            </a:r>
            <a:r>
              <a:rPr lang="en-US" i="1" spc="-10" dirty="0" err="1">
                <a:latin typeface="Times New Roman" panose="02020603050405020304" pitchFamily="18" charset="0"/>
                <a:ea typeface="Times New Roman" panose="02020603050405020304" pitchFamily="18" charset="0"/>
              </a:rPr>
              <a:t>Carr</a:t>
            </a:r>
            <a:r>
              <a:rPr lang="en-US" i="1" spc="-10" dirty="0">
                <a:latin typeface="Times New Roman" panose="02020603050405020304" pitchFamily="18" charset="0"/>
                <a:ea typeface="Times New Roman" panose="02020603050405020304" pitchFamily="18" charset="0"/>
              </a:rPr>
              <a:t>,</a:t>
            </a:r>
            <a:r>
              <a:rPr lang="en-IN" i="1" dirty="0">
                <a:latin typeface="Times New Roman" panose="02020603050405020304" pitchFamily="18" charset="0"/>
                <a:ea typeface="Times New Roman" panose="02020603050405020304" pitchFamily="18" charset="0"/>
              </a:rPr>
              <a:t> </a:t>
            </a:r>
            <a:r>
              <a:rPr lang="en-US" i="1" dirty="0">
                <a:latin typeface="Times New Roman" panose="02020603050405020304" pitchFamily="18" charset="0"/>
                <a:ea typeface="Times New Roman" panose="02020603050405020304" pitchFamily="18" charset="0"/>
              </a:rPr>
              <a:t>A.J.</a:t>
            </a:r>
            <a:r>
              <a:rPr lang="en-US" i="1" spc="-10" dirty="0">
                <a:latin typeface="Times New Roman" panose="02020603050405020304" pitchFamily="18" charset="0"/>
                <a:ea typeface="Times New Roman" panose="02020603050405020304" pitchFamily="18" charset="0"/>
              </a:rPr>
              <a:t> </a:t>
            </a:r>
            <a:r>
              <a:rPr lang="en-US" i="1" dirty="0">
                <a:latin typeface="Times New Roman" panose="02020603050405020304" pitchFamily="18" charset="0"/>
                <a:ea typeface="Times New Roman" panose="02020603050405020304" pitchFamily="18" charset="0"/>
              </a:rPr>
              <a:t>Osteoarthritis.</a:t>
            </a:r>
            <a:r>
              <a:rPr lang="en-US" i="1" spc="-10" dirty="0">
                <a:latin typeface="Times New Roman" panose="02020603050405020304" pitchFamily="18" charset="0"/>
                <a:ea typeface="Times New Roman" panose="02020603050405020304" pitchFamily="18" charset="0"/>
              </a:rPr>
              <a:t> </a:t>
            </a:r>
            <a:r>
              <a:rPr lang="en-US" i="1" dirty="0">
                <a:latin typeface="Times New Roman" panose="02020603050405020304" pitchFamily="18" charset="0"/>
                <a:ea typeface="Times New Roman" panose="02020603050405020304" pitchFamily="18" charset="0"/>
              </a:rPr>
              <a:t>Lancet</a:t>
            </a:r>
            <a:r>
              <a:rPr lang="en-US" i="1" spc="5" dirty="0">
                <a:latin typeface="Times New Roman" panose="02020603050405020304" pitchFamily="18" charset="0"/>
                <a:ea typeface="Times New Roman" panose="02020603050405020304" pitchFamily="18" charset="0"/>
              </a:rPr>
              <a:t> </a:t>
            </a:r>
            <a:r>
              <a:rPr lang="en-US" i="1" dirty="0">
                <a:latin typeface="Times New Roman" panose="02020603050405020304" pitchFamily="18" charset="0"/>
                <a:ea typeface="Times New Roman" panose="02020603050405020304" pitchFamily="18" charset="0"/>
              </a:rPr>
              <a:t>2015,</a:t>
            </a:r>
            <a:r>
              <a:rPr lang="en-US" i="1" spc="-10" dirty="0">
                <a:latin typeface="Times New Roman" panose="02020603050405020304" pitchFamily="18" charset="0"/>
                <a:ea typeface="Times New Roman" panose="02020603050405020304" pitchFamily="18" charset="0"/>
              </a:rPr>
              <a:t> </a:t>
            </a:r>
            <a:r>
              <a:rPr lang="en-US" i="1" dirty="0">
                <a:latin typeface="Times New Roman" panose="02020603050405020304" pitchFamily="18" charset="0"/>
                <a:ea typeface="Times New Roman" panose="02020603050405020304" pitchFamily="18" charset="0"/>
              </a:rPr>
              <a:t>386,</a:t>
            </a:r>
            <a:r>
              <a:rPr lang="en-US" i="1" spc="-5" dirty="0">
                <a:latin typeface="Times New Roman" panose="02020603050405020304" pitchFamily="18" charset="0"/>
                <a:ea typeface="Times New Roman" panose="02020603050405020304" pitchFamily="18" charset="0"/>
              </a:rPr>
              <a:t> </a:t>
            </a:r>
            <a:r>
              <a:rPr lang="en-US" i="1" spc="-10" dirty="0">
                <a:latin typeface="Times New Roman" panose="02020603050405020304" pitchFamily="18" charset="0"/>
                <a:ea typeface="Times New Roman" panose="02020603050405020304" pitchFamily="18" charset="0"/>
              </a:rPr>
              <a:t>376–387.</a:t>
            </a:r>
            <a:endParaRPr lang="en-IN" i="1" dirty="0">
              <a:latin typeface="Times New Roman" panose="02020603050405020304" pitchFamily="18" charset="0"/>
              <a:ea typeface="Times New Roman" panose="02020603050405020304" pitchFamily="18" charset="0"/>
            </a:endParaRPr>
          </a:p>
          <a:p>
            <a:pPr marL="342900" marR="247015" lvl="0" indent="-342900" algn="just">
              <a:spcBef>
                <a:spcPts val="685"/>
              </a:spcBef>
              <a:spcAft>
                <a:spcPts val="0"/>
              </a:spcAft>
              <a:buFont typeface="Arial" panose="020B0604020202020204" pitchFamily="34" charset="0"/>
              <a:buChar char="•"/>
              <a:tabLst>
                <a:tab pos="597535" algn="l"/>
              </a:tabLst>
            </a:pPr>
            <a:r>
              <a:rPr lang="en-US" i="1" dirty="0" err="1">
                <a:latin typeface="Times New Roman" panose="02020603050405020304" pitchFamily="18" charset="0"/>
                <a:ea typeface="Times New Roman" panose="02020603050405020304" pitchFamily="18" charset="0"/>
              </a:rPr>
              <a:t>Bijlsma</a:t>
            </a:r>
            <a:r>
              <a:rPr lang="en-US" i="1" dirty="0">
                <a:latin typeface="Times New Roman" panose="02020603050405020304" pitchFamily="18" charset="0"/>
                <a:ea typeface="Times New Roman" panose="02020603050405020304" pitchFamily="18" charset="0"/>
              </a:rPr>
              <a:t>, J.W.; </a:t>
            </a:r>
            <a:r>
              <a:rPr lang="en-US" i="1" dirty="0" err="1">
                <a:latin typeface="Times New Roman" panose="02020603050405020304" pitchFamily="18" charset="0"/>
                <a:ea typeface="Times New Roman" panose="02020603050405020304" pitchFamily="18" charset="0"/>
              </a:rPr>
              <a:t>Berenbaum</a:t>
            </a:r>
            <a:r>
              <a:rPr lang="en-US" i="1" dirty="0">
                <a:latin typeface="Times New Roman" panose="02020603050405020304" pitchFamily="18" charset="0"/>
                <a:ea typeface="Times New Roman" panose="02020603050405020304" pitchFamily="18" charset="0"/>
              </a:rPr>
              <a:t>, F.; </a:t>
            </a:r>
            <a:r>
              <a:rPr lang="en-US" i="1" dirty="0" err="1">
                <a:latin typeface="Times New Roman" panose="02020603050405020304" pitchFamily="18" charset="0"/>
                <a:ea typeface="Times New Roman" panose="02020603050405020304" pitchFamily="18" charset="0"/>
              </a:rPr>
              <a:t>Lafeber</a:t>
            </a:r>
            <a:r>
              <a:rPr lang="en-US" i="1" dirty="0">
                <a:latin typeface="Times New Roman" panose="02020603050405020304" pitchFamily="18" charset="0"/>
                <a:ea typeface="Times New Roman" panose="02020603050405020304" pitchFamily="18" charset="0"/>
              </a:rPr>
              <a:t>, F.P. Osteoarthritis: An update with relevance for clinical practice. Lancet 2011, 377, 2115–2126.</a:t>
            </a:r>
          </a:p>
          <a:p>
            <a:pPr marL="342900" marR="247015" lvl="0" indent="-342900" algn="just">
              <a:spcBef>
                <a:spcPts val="685"/>
              </a:spcBef>
              <a:spcAft>
                <a:spcPts val="0"/>
              </a:spcAft>
              <a:buFont typeface="Arial" panose="020B0604020202020204" pitchFamily="34" charset="0"/>
              <a:buChar char="•"/>
              <a:tabLst>
                <a:tab pos="597535" algn="l"/>
              </a:tabLst>
            </a:pPr>
            <a:r>
              <a:rPr lang="en-IN" i="1" dirty="0">
                <a:latin typeface="Times New Roman" panose="02020603050405020304" pitchFamily="18" charset="0"/>
                <a:ea typeface="Times New Roman" panose="02020603050405020304" pitchFamily="18" charset="0"/>
              </a:rPr>
              <a:t>Hayashi D, Roemer FW, </a:t>
            </a:r>
            <a:r>
              <a:rPr lang="en-IN" i="1" dirty="0" err="1">
                <a:latin typeface="Times New Roman" panose="02020603050405020304" pitchFamily="18" charset="0"/>
                <a:ea typeface="Times New Roman" panose="02020603050405020304" pitchFamily="18" charset="0"/>
              </a:rPr>
              <a:t>Guermazi</a:t>
            </a:r>
            <a:r>
              <a:rPr lang="en-IN" i="1" dirty="0">
                <a:latin typeface="Times New Roman" panose="02020603050405020304" pitchFamily="18" charset="0"/>
                <a:ea typeface="Times New Roman" panose="02020603050405020304" pitchFamily="18" charset="0"/>
              </a:rPr>
              <a:t> A. Imaging for osteoarthritis. Ann Phys </a:t>
            </a:r>
            <a:r>
              <a:rPr lang="en-IN" i="1" dirty="0" err="1">
                <a:latin typeface="Times New Roman" panose="02020603050405020304" pitchFamily="18" charset="0"/>
                <a:ea typeface="Times New Roman" panose="02020603050405020304" pitchFamily="18" charset="0"/>
              </a:rPr>
              <a:t>Rehabil</a:t>
            </a:r>
            <a:r>
              <a:rPr lang="en-IN" i="1" dirty="0">
                <a:latin typeface="Times New Roman" panose="02020603050405020304" pitchFamily="18" charset="0"/>
                <a:ea typeface="Times New Roman" panose="02020603050405020304" pitchFamily="18" charset="0"/>
              </a:rPr>
              <a:t> Med Elsevier Masson SAS. 2016:161‐169</a:t>
            </a:r>
          </a:p>
          <a:p>
            <a:pPr marL="342900" marR="247015" lvl="0" indent="-342900" algn="just">
              <a:spcBef>
                <a:spcPts val="685"/>
              </a:spcBef>
              <a:spcAft>
                <a:spcPts val="0"/>
              </a:spcAft>
              <a:buFont typeface="Arial" panose="020B0604020202020204" pitchFamily="34" charset="0"/>
              <a:buChar char="•"/>
              <a:tabLst>
                <a:tab pos="597535" algn="l"/>
              </a:tabLst>
            </a:pPr>
            <a:r>
              <a:rPr lang="en-IN" i="1" dirty="0" err="1">
                <a:latin typeface="Times New Roman" panose="02020603050405020304" pitchFamily="18" charset="0"/>
                <a:ea typeface="Times New Roman" panose="02020603050405020304" pitchFamily="18" charset="0"/>
              </a:rPr>
              <a:t>Jeevanandam</a:t>
            </a:r>
            <a:r>
              <a:rPr lang="en-IN" i="1" dirty="0">
                <a:latin typeface="Times New Roman" panose="02020603050405020304" pitchFamily="18" charset="0"/>
                <a:ea typeface="Times New Roman" panose="02020603050405020304" pitchFamily="18" charset="0"/>
              </a:rPr>
              <a:t>, J.; Barhoum, A.; Chan, Y.S.; Dufresne, A.; Danquah, M.K. Review on nanoparticles and nanostructured materials: History, sources, toxicity and regulations. </a:t>
            </a:r>
            <a:r>
              <a:rPr lang="en-IN" i="1" dirty="0" err="1">
                <a:latin typeface="Times New Roman" panose="02020603050405020304" pitchFamily="18" charset="0"/>
                <a:ea typeface="Times New Roman" panose="02020603050405020304" pitchFamily="18" charset="0"/>
              </a:rPr>
              <a:t>Beilstein</a:t>
            </a:r>
            <a:r>
              <a:rPr lang="en-IN" i="1" dirty="0">
                <a:latin typeface="Times New Roman" panose="02020603050405020304" pitchFamily="18" charset="0"/>
                <a:ea typeface="Times New Roman" panose="02020603050405020304" pitchFamily="18" charset="0"/>
              </a:rPr>
              <a:t> J. </a:t>
            </a:r>
            <a:r>
              <a:rPr lang="en-IN" i="1" dirty="0" err="1">
                <a:latin typeface="Times New Roman" panose="02020603050405020304" pitchFamily="18" charset="0"/>
                <a:ea typeface="Times New Roman" panose="02020603050405020304" pitchFamily="18" charset="0"/>
              </a:rPr>
              <a:t>Nanotechnol</a:t>
            </a:r>
            <a:r>
              <a:rPr lang="en-IN" i="1" dirty="0">
                <a:latin typeface="Times New Roman" panose="02020603050405020304" pitchFamily="18" charset="0"/>
                <a:ea typeface="Times New Roman" panose="02020603050405020304" pitchFamily="18" charset="0"/>
              </a:rPr>
              <a:t>. 2018, 9, 1050–1074.</a:t>
            </a:r>
          </a:p>
          <a:p>
            <a:pPr marL="342900" marR="247015" lvl="0" indent="-342900" algn="just">
              <a:spcBef>
                <a:spcPts val="685"/>
              </a:spcBef>
              <a:spcAft>
                <a:spcPts val="0"/>
              </a:spcAft>
              <a:buFont typeface="Arial" panose="020B0604020202020204" pitchFamily="34" charset="0"/>
              <a:buChar char="•"/>
              <a:tabLst>
                <a:tab pos="597535" algn="l"/>
              </a:tabLst>
            </a:pPr>
            <a:r>
              <a:rPr lang="en-IN" i="1" dirty="0">
                <a:latin typeface="Times New Roman" panose="02020603050405020304" pitchFamily="18" charset="0"/>
                <a:ea typeface="Times New Roman" panose="02020603050405020304" pitchFamily="18" charset="0"/>
              </a:rPr>
              <a:t>Biswas, A.; Bayer, I.S.; </a:t>
            </a:r>
            <a:r>
              <a:rPr lang="en-IN" i="1" dirty="0" err="1">
                <a:latin typeface="Times New Roman" panose="02020603050405020304" pitchFamily="18" charset="0"/>
                <a:ea typeface="Times New Roman" panose="02020603050405020304" pitchFamily="18" charset="0"/>
              </a:rPr>
              <a:t>Biris</a:t>
            </a:r>
            <a:r>
              <a:rPr lang="en-IN" i="1" dirty="0">
                <a:latin typeface="Times New Roman" panose="02020603050405020304" pitchFamily="18" charset="0"/>
                <a:ea typeface="Times New Roman" panose="02020603050405020304" pitchFamily="18" charset="0"/>
              </a:rPr>
              <a:t>, A.S.; Wang, T.; </a:t>
            </a:r>
            <a:r>
              <a:rPr lang="en-IN" i="1" dirty="0" err="1">
                <a:latin typeface="Times New Roman" panose="02020603050405020304" pitchFamily="18" charset="0"/>
                <a:ea typeface="Times New Roman" panose="02020603050405020304" pitchFamily="18" charset="0"/>
              </a:rPr>
              <a:t>Dervishi</a:t>
            </a:r>
            <a:r>
              <a:rPr lang="en-IN" i="1" dirty="0">
                <a:latin typeface="Times New Roman" panose="02020603050405020304" pitchFamily="18" charset="0"/>
                <a:ea typeface="Times New Roman" panose="02020603050405020304" pitchFamily="18" charset="0"/>
              </a:rPr>
              <a:t>, E.; </a:t>
            </a:r>
            <a:r>
              <a:rPr lang="en-IN" i="1" dirty="0" err="1">
                <a:latin typeface="Times New Roman" panose="02020603050405020304" pitchFamily="18" charset="0"/>
                <a:ea typeface="Times New Roman" panose="02020603050405020304" pitchFamily="18" charset="0"/>
              </a:rPr>
              <a:t>Faupel</a:t>
            </a:r>
            <a:r>
              <a:rPr lang="en-IN" i="1" dirty="0">
                <a:latin typeface="Times New Roman" panose="02020603050405020304" pitchFamily="18" charset="0"/>
                <a:ea typeface="Times New Roman" panose="02020603050405020304" pitchFamily="18" charset="0"/>
              </a:rPr>
              <a:t>, F. Advances in top- down and bottom-up surface nanofabrication: Techniques, applications &amp; future prospects. Adv. Colloid. Interface Sci. 2012, 170, 2–27.</a:t>
            </a:r>
            <a:endParaRPr lang="en-IN" i="1" spc="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227518229"/>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69A914-C891-4646-B0EA-40ACA14319B4}"/>
              </a:ext>
            </a:extLst>
          </p:cNvPr>
          <p:cNvSpPr>
            <a:spLocks noGrp="1"/>
          </p:cNvSpPr>
          <p:nvPr>
            <p:ph type="title"/>
          </p:nvPr>
        </p:nvSpPr>
        <p:spPr>
          <a:xfrm>
            <a:off x="4724936" y="2766218"/>
            <a:ext cx="2742127" cy="1325563"/>
          </a:xfrm>
        </p:spPr>
        <p:txBody>
          <a:bodyPr>
            <a:noAutofit/>
          </a:bodyPr>
          <a:lstStyle/>
          <a:p>
            <a:pPr algn="ctr"/>
            <a:r>
              <a:rPr lang="en-IN" sz="5000" b="1" dirty="0">
                <a:latin typeface="Times New Roman" panose="02020603050405020304" pitchFamily="18" charset="0"/>
                <a:cs typeface="Times New Roman" panose="02020603050405020304" pitchFamily="18" charset="0"/>
              </a:rPr>
              <a:t>THANK </a:t>
            </a:r>
            <a:br>
              <a:rPr lang="en-IN" sz="5000" b="1" dirty="0">
                <a:latin typeface="Times New Roman" panose="02020603050405020304" pitchFamily="18" charset="0"/>
                <a:cs typeface="Times New Roman" panose="02020603050405020304" pitchFamily="18" charset="0"/>
              </a:rPr>
            </a:br>
            <a:r>
              <a:rPr lang="en-IN" sz="5000" b="1" dirty="0">
                <a:latin typeface="Times New Roman" panose="02020603050405020304" pitchFamily="18" charset="0"/>
                <a:cs typeface="Times New Roman" panose="02020603050405020304" pitchFamily="18" charset="0"/>
              </a:rPr>
              <a:t>YOU</a:t>
            </a:r>
          </a:p>
        </p:txBody>
      </p:sp>
    </p:spTree>
    <p:extLst>
      <p:ext uri="{BB962C8B-B14F-4D97-AF65-F5344CB8AC3E}">
        <p14:creationId xmlns:p14="http://schemas.microsoft.com/office/powerpoint/2010/main" val="1031628271"/>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theme/theme1.xml><?xml version="1.0" encoding="utf-8"?>
<a:theme xmlns:a="http://schemas.openxmlformats.org/drawingml/2006/main" name="Basis">
  <a:themeElements>
    <a:clrScheme name="Basis">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EAC1C"/>
      </a:hlink>
      <a:folHlink>
        <a:srgbClr val="B26B02"/>
      </a:folHlink>
    </a:clrScheme>
    <a:fontScheme name="Basis">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asis">
      <a:fillStyleLst>
        <a:solidFill>
          <a:schemeClr val="phClr"/>
        </a:solidFill>
        <a:solidFill>
          <a:schemeClr val="phClr">
            <a:tint val="55000"/>
            <a:satMod val="130000"/>
          </a:schemeClr>
        </a:solidFill>
        <a:gradFill rotWithShape="1">
          <a:gsLst>
            <a:gs pos="0">
              <a:schemeClr val="phClr"/>
            </a:gs>
            <a:gs pos="90000">
              <a:schemeClr val="phClr">
                <a:shade val="100000"/>
                <a:satMod val="105000"/>
              </a:schemeClr>
            </a:gs>
            <a:gs pos="100000">
              <a:schemeClr val="phClr">
                <a:shade val="80000"/>
                <a:satMod val="120000"/>
              </a:schemeClr>
            </a:gs>
          </a:gsLst>
          <a:path path="circle">
            <a:fillToRect l="100000" t="100000" r="100000" b="100000"/>
          </a:path>
        </a:gradFill>
      </a:fillStyleLst>
      <a:lnStyleLst>
        <a:ln w="10000" cap="flat" cmpd="sng" algn="ctr">
          <a:solidFill>
            <a:schemeClr val="phClr"/>
          </a:solidFill>
          <a:prstDash val="solid"/>
        </a:ln>
        <a:ln w="19050" cap="flat" cmpd="sng" algn="ctr">
          <a:solidFill>
            <a:schemeClr val="phClr"/>
          </a:solidFill>
          <a:prstDash val="solid"/>
        </a:ln>
        <a:ln w="53975" cap="flat" cmpd="dbl"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38100" dist="25400" dir="5400000" rotWithShape="0">
              <a:srgbClr val="000000">
                <a:alpha val="45000"/>
              </a:srgbClr>
            </a:outerShdw>
          </a:effectLst>
          <a:scene3d>
            <a:camera prst="orthographicFront">
              <a:rot lat="0" lon="0" rev="0"/>
            </a:camera>
            <a:lightRig rig="brightRoom" dir="t"/>
          </a:scene3d>
          <a:sp3d extrusionH="12700" contourW="25400" prstMaterial="flat">
            <a:bevelT w="63500" h="152400" prst="angle"/>
            <a:contourClr>
              <a:schemeClr val="phClr">
                <a:shade val="27000"/>
                <a:satMod val="120000"/>
              </a:schemeClr>
            </a:contourClr>
          </a:sp3d>
        </a:effectStyle>
      </a:effectStyleLst>
      <a:bgFillStyleLst>
        <a:solidFill>
          <a:schemeClr val="phClr"/>
        </a:solidFill>
        <a:solidFill>
          <a:schemeClr val="phClr">
            <a:tint val="95000"/>
            <a:shade val="95000"/>
            <a:satMod val="140000"/>
          </a:schemeClr>
        </a:solidFill>
        <a:solidFill>
          <a:schemeClr val="phClr">
            <a:tint val="90000"/>
            <a:shade val="85000"/>
            <a:satMod val="160000"/>
            <a:lumMod val="110000"/>
          </a:schemeClr>
        </a:solidFill>
      </a:bgFillStyleLst>
    </a:fmtScheme>
  </a:themeElements>
  <a:objectDefaults/>
  <a:extraClrSchemeLst/>
  <a:extLst>
    <a:ext uri="{05A4C25C-085E-4340-85A3-A5531E510DB2}">
      <thm15:themeFamily xmlns:thm15="http://schemas.microsoft.com/office/thememl/2012/main" name="Basis" id="{5665723A-49BA-4B57-8411-A56F8F207965}" vid="{D9D01AC2-EE7D-4E49-99EE-8E62E4E7E8A7}"/>
    </a:ext>
  </a:extLst>
</a:theme>
</file>

<file path=docProps/app.xml><?xml version="1.0" encoding="utf-8"?>
<Properties xmlns="http://schemas.openxmlformats.org/officeDocument/2006/extended-properties" xmlns:vt="http://schemas.openxmlformats.org/officeDocument/2006/docPropsVTypes">
  <Template>Basis</Template>
  <TotalTime>25</TotalTime>
  <Words>2788</Words>
  <Application>Microsoft Office PowerPoint</Application>
  <PresentationFormat>Widescreen</PresentationFormat>
  <Paragraphs>155</Paragraphs>
  <Slides>10</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10</vt:i4>
      </vt:variant>
    </vt:vector>
  </HeadingPairs>
  <TitlesOfParts>
    <vt:vector size="14" baseType="lpstr">
      <vt:lpstr>Arial</vt:lpstr>
      <vt:lpstr>Corbel</vt:lpstr>
      <vt:lpstr>Times New Roman</vt:lpstr>
      <vt:lpstr>Basis</vt:lpstr>
      <vt:lpstr>Recent Advances in Nanotechnology for Cartilage Regeneration in Osteoarthritis</vt:lpstr>
      <vt:lpstr>ABSTRACT</vt:lpstr>
      <vt:lpstr>INTRODUCTION</vt:lpstr>
      <vt:lpstr>PowerPoint Presentation</vt:lpstr>
      <vt:lpstr>LITERATURE REVIEW REGARDING NANOFORMULATIONS USED IN MANAGEMENT OF OA</vt:lpstr>
      <vt:lpstr>PowerPoint Presentation</vt:lpstr>
      <vt:lpstr>PowerPoint Presentation</vt:lpstr>
      <vt:lpstr>CONCLUSION</vt:lpstr>
      <vt:lpstr>REFERENCES</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qwe</dc:creator>
  <cp:lastModifiedBy>qwe</cp:lastModifiedBy>
  <cp:revision>31</cp:revision>
  <dcterms:created xsi:type="dcterms:W3CDTF">2024-11-27T11:11:18Z</dcterms:created>
  <dcterms:modified xsi:type="dcterms:W3CDTF">2024-11-27T11:36:24Z</dcterms:modified>
</cp:coreProperties>
</file>