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66"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734DBF-D33A-9B28-288C-C2DAB9E541E7}"/>
              </a:ext>
            </a:extLst>
          </p:cNvPr>
          <p:cNvPicPr>
            <a:picLocks noChangeAspect="1"/>
          </p:cNvPicPr>
          <p:nvPr/>
        </p:nvPicPr>
        <p:blipFill>
          <a:blip r:embed="rId2"/>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078992" y="490118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764816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1D3B0F0-DE71-18AB-7957-4CFA29C3A328}"/>
              </a:ext>
            </a:extLst>
          </p:cNvPr>
          <p:cNvPicPr>
            <a:picLocks noChangeAspect="1"/>
          </p:cNvPicPr>
          <p:nvPr/>
        </p:nvPicPr>
        <p:blipFill>
          <a:blip r:embed="rId2"/>
          <a:stretch>
            <a:fillRect/>
          </a:stretch>
        </p:blipFill>
        <p:spPr>
          <a:xfrm>
            <a:off x="0" y="857290"/>
            <a:ext cx="5797296" cy="6000710"/>
          </a:xfrm>
          <a:prstGeom prst="rect">
            <a:avLst/>
          </a:prstGeom>
        </p:spPr>
      </p:pic>
      <p:pic>
        <p:nvPicPr>
          <p:cNvPr id="8" name="Picture 7">
            <a:extLst>
              <a:ext uri="{FF2B5EF4-FFF2-40B4-BE49-F238E27FC236}">
                <a16:creationId xmlns:a16="http://schemas.microsoft.com/office/drawing/2014/main" id="{1F04770F-E995-EF98-B4D1-9F13733EEF07}"/>
              </a:ext>
            </a:extLst>
          </p:cNvPr>
          <p:cNvPicPr>
            <a:picLocks noChangeAspect="1"/>
          </p:cNvPicPr>
          <p:nvPr/>
        </p:nvPicPr>
        <p:blipFill>
          <a:blip r:embed="rId3"/>
          <a:stretch>
            <a:fillRect/>
          </a:stretch>
        </p:blipFill>
        <p:spPr>
          <a:xfrm>
            <a:off x="8763000" y="0"/>
            <a:ext cx="3429000" cy="6807199"/>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00000"/>
              </a:lnSpc>
              <a:spcBef>
                <a:spcPts val="1000"/>
              </a:spcBef>
              <a:buNone/>
              <a:defRPr sz="2400" b="1" spc="200" baseline="0"/>
            </a:lvl1pPr>
            <a:lvl2pPr marL="228600">
              <a:lnSpc>
                <a:spcPct val="150000"/>
              </a:lnSpc>
              <a:spcBef>
                <a:spcPts val="1000"/>
              </a:spcBef>
              <a:defRPr sz="2400" spc="100" baseline="0"/>
            </a:lvl2pPr>
            <a:lvl3pPr marL="457200">
              <a:lnSpc>
                <a:spcPct val="150000"/>
              </a:lnSpc>
              <a:spcBef>
                <a:spcPts val="1000"/>
              </a:spcBef>
              <a:defRPr sz="2400" spc="100" baseline="0"/>
            </a:lvl3pPr>
            <a:lvl4pPr marL="685800">
              <a:lnSpc>
                <a:spcPct val="150000"/>
              </a:lnSpc>
              <a:spcBef>
                <a:spcPts val="1000"/>
              </a:spcBef>
              <a:defRPr sz="2400" spc="100" baseline="0"/>
            </a:lvl4pPr>
            <a:lvl5pPr marL="914400">
              <a:lnSpc>
                <a:spcPct val="150000"/>
              </a:lnSpc>
              <a:spcBef>
                <a:spcPts val="1000"/>
              </a:spcBef>
              <a:defRPr sz="24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25957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0328C38-4E83-27EA-9D01-DDDF734988CA}"/>
              </a:ext>
            </a:extLst>
          </p:cNvPr>
          <p:cNvPicPr>
            <a:picLocks noChangeAspect="1"/>
          </p:cNvPicPr>
          <p:nvPr/>
        </p:nvPicPr>
        <p:blipFill>
          <a:blip r:embed="rId2"/>
          <a:stretch>
            <a:fillRect/>
          </a:stretch>
        </p:blipFill>
        <p:spPr>
          <a:xfrm>
            <a:off x="5370576" y="3428234"/>
            <a:ext cx="6821424" cy="3429766"/>
          </a:xfrm>
          <a:prstGeom prst="rect">
            <a:avLst/>
          </a:prstGeom>
        </p:spPr>
      </p:pic>
      <p:pic>
        <p:nvPicPr>
          <p:cNvPr id="10" name="Picture 9">
            <a:extLst>
              <a:ext uri="{FF2B5EF4-FFF2-40B4-BE49-F238E27FC236}">
                <a16:creationId xmlns:a16="http://schemas.microsoft.com/office/drawing/2014/main" id="{B270B91D-A39E-3D53-DBBB-DF836D19BE1A}"/>
              </a:ext>
            </a:extLst>
          </p:cNvPr>
          <p:cNvPicPr>
            <a:picLocks noChangeAspect="1"/>
          </p:cNvPicPr>
          <p:nvPr/>
        </p:nvPicPr>
        <p:blipFill>
          <a:blip r:embed="rId3"/>
          <a:stretch>
            <a:fillRect/>
          </a:stretch>
        </p:blipFill>
        <p:spPr>
          <a:xfrm>
            <a:off x="0" y="0"/>
            <a:ext cx="4654518" cy="5239512"/>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61804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EC1861-1570-5A6A-D3BA-4A17F008A562}"/>
              </a:ext>
            </a:extLst>
          </p:cNvPr>
          <p:cNvPicPr>
            <a:picLocks noChangeAspect="1"/>
          </p:cNvPicPr>
          <p:nvPr/>
        </p:nvPicPr>
        <p:blipFill>
          <a:blip r:embed="rId2"/>
          <a:srcRect/>
          <a:stretch/>
        </p:blipFill>
        <p:spPr>
          <a:xfrm>
            <a:off x="0" y="0"/>
            <a:ext cx="12192000" cy="6858000"/>
          </a:xfrm>
          <a:prstGeom prst="rect">
            <a:avLst/>
          </a:prstGeom>
        </p:spPr>
      </p:pic>
      <p:sp>
        <p:nvSpPr>
          <p:cNvPr id="6" name="Title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10" name="Subtitle 2">
            <a:extLst>
              <a:ext uri="{FF2B5EF4-FFF2-40B4-BE49-F238E27FC236}">
                <a16:creationId xmlns:a16="http://schemas.microsoft.com/office/drawing/2014/main" id="{DC93615E-193E-5253-6EE0-EC01791E3A3A}"/>
              </a:ext>
            </a:extLst>
          </p:cNvPr>
          <p:cNvSpPr>
            <a:spLocks noGrp="1"/>
          </p:cNvSpPr>
          <p:nvPr>
            <p:ph type="subTitle" idx="1"/>
          </p:nvPr>
        </p:nvSpPr>
        <p:spPr>
          <a:xfrm>
            <a:off x="1078992" y="490118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631089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437D9B2-AE86-9092-7072-0F717E3CA831}"/>
              </a:ext>
            </a:extLst>
          </p:cNvPr>
          <p:cNvPicPr>
            <a:picLocks noChangeAspect="1"/>
          </p:cNvPicPr>
          <p:nvPr/>
        </p:nvPicPr>
        <p:blipFill>
          <a:blip r:embed="rId2"/>
          <a:stretch>
            <a:fillRect/>
          </a:stretch>
        </p:blipFill>
        <p:spPr>
          <a:xfrm>
            <a:off x="0" y="3655535"/>
            <a:ext cx="4727448" cy="3202465"/>
          </a:xfrm>
          <a:prstGeom prst="rect">
            <a:avLst/>
          </a:prstGeom>
        </p:spPr>
      </p:pic>
      <p:pic>
        <p:nvPicPr>
          <p:cNvPr id="9" name="Picture 8">
            <a:extLst>
              <a:ext uri="{FF2B5EF4-FFF2-40B4-BE49-F238E27FC236}">
                <a16:creationId xmlns:a16="http://schemas.microsoft.com/office/drawing/2014/main" id="{5BF7E0A5-7E8E-4A90-B415-12984C7AB24C}"/>
              </a:ext>
            </a:extLst>
          </p:cNvPr>
          <p:cNvPicPr>
            <a:picLocks noChangeAspect="1"/>
          </p:cNvPicPr>
          <p:nvPr/>
        </p:nvPicPr>
        <p:blipFill>
          <a:blip r:embed="rId3"/>
          <a:stretch>
            <a:fillRect/>
          </a:stretch>
        </p:blipFill>
        <p:spPr>
          <a:xfrm>
            <a:off x="6548245" y="0"/>
            <a:ext cx="5643755" cy="2313432"/>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99444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Content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FA7995-D0F4-05F2-CDF1-463407E3BA08}"/>
              </a:ext>
            </a:extLst>
          </p:cNvPr>
          <p:cNvPicPr>
            <a:picLocks noChangeAspect="1"/>
          </p:cNvPicPr>
          <p:nvPr/>
        </p:nvPicPr>
        <p:blipFill>
          <a:blip r:embed="rId2"/>
          <a:stretch>
            <a:fillRect/>
          </a:stretch>
        </p:blipFill>
        <p:spPr>
          <a:xfrm>
            <a:off x="7031909" y="0"/>
            <a:ext cx="5160091" cy="4041648"/>
          </a:xfrm>
          <a:prstGeom prst="rect">
            <a:avLst/>
          </a:prstGeom>
        </p:spPr>
      </p:pic>
      <p:pic>
        <p:nvPicPr>
          <p:cNvPr id="7" name="Picture 6">
            <a:extLst>
              <a:ext uri="{FF2B5EF4-FFF2-40B4-BE49-F238E27FC236}">
                <a16:creationId xmlns:a16="http://schemas.microsoft.com/office/drawing/2014/main" id="{792D768B-E662-B315-7576-313DFCE2AB40}"/>
              </a:ext>
            </a:extLst>
          </p:cNvPr>
          <p:cNvPicPr>
            <a:picLocks noChangeAspect="1"/>
          </p:cNvPicPr>
          <p:nvPr/>
        </p:nvPicPr>
        <p:blipFill>
          <a:blip r:embed="rId3"/>
          <a:stretch>
            <a:fillRect/>
          </a:stretch>
        </p:blipFill>
        <p:spPr>
          <a:xfrm>
            <a:off x="0" y="3127248"/>
            <a:ext cx="4162200" cy="3730752"/>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7" y="2441448"/>
            <a:ext cx="10972800" cy="304495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63364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78303F0-A6CC-605A-D08C-4E4ED07C2FB4}"/>
              </a:ext>
            </a:extLst>
          </p:cNvPr>
          <p:cNvPicPr>
            <a:picLocks noChangeAspect="1"/>
          </p:cNvPicPr>
          <p:nvPr/>
        </p:nvPicPr>
        <p:blipFill>
          <a:blip r:embed="rId2"/>
          <a:stretch>
            <a:fillRect/>
          </a:stretch>
        </p:blipFill>
        <p:spPr>
          <a:xfrm>
            <a:off x="0" y="0"/>
            <a:ext cx="4196903" cy="3611880"/>
          </a:xfrm>
          <a:prstGeom prst="rect">
            <a:avLst/>
          </a:prstGeom>
        </p:spPr>
      </p:pic>
      <p:pic>
        <p:nvPicPr>
          <p:cNvPr id="3" name="Picture 2">
            <a:extLst>
              <a:ext uri="{FF2B5EF4-FFF2-40B4-BE49-F238E27FC236}">
                <a16:creationId xmlns:a16="http://schemas.microsoft.com/office/drawing/2014/main" id="{904458FB-E7BB-F476-4A31-9C5AA406E252}"/>
              </a:ext>
            </a:extLst>
          </p:cNvPr>
          <p:cNvPicPr>
            <a:picLocks noChangeAspect="1"/>
          </p:cNvPicPr>
          <p:nvPr/>
        </p:nvPicPr>
        <p:blipFill>
          <a:blip r:embed="rId3"/>
          <a:stretch>
            <a:fillRect/>
          </a:stretch>
        </p:blipFill>
        <p:spPr>
          <a:xfrm>
            <a:off x="6202680" y="4079057"/>
            <a:ext cx="5989320" cy="2778943"/>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3063240" y="2651760"/>
            <a:ext cx="6309360" cy="1580714"/>
          </a:xfrm>
        </p:spPr>
        <p:txBody>
          <a:bodyPr lIns="91440" rIns="91440" anchor="t"/>
          <a:lstStyle>
            <a:lvl1pPr algn="l">
              <a:lnSpc>
                <a:spcPct val="100000"/>
              </a:lnSpc>
              <a:defRPr sz="2800" cap="none" spc="200" baseline="0"/>
            </a:lvl1pPr>
          </a:lstStyle>
          <a:p>
            <a:r>
              <a:rPr lang="en-US"/>
              <a:t>Click to edit Master title style</a:t>
            </a:r>
            <a:endParaRPr lang="en-US" dirty="0"/>
          </a:p>
        </p:txBody>
      </p:sp>
      <p:sp>
        <p:nvSpPr>
          <p:cNvPr id="16" name="Text Placeholder 15">
            <a:extLst>
              <a:ext uri="{FF2B5EF4-FFF2-40B4-BE49-F238E27FC236}">
                <a16:creationId xmlns:a16="http://schemas.microsoft.com/office/drawing/2014/main" id="{94138E8D-4D76-2023-4B97-8ACB8894C5F1}"/>
              </a:ext>
            </a:extLst>
          </p:cNvPr>
          <p:cNvSpPr>
            <a:spLocks noGrp="1"/>
          </p:cNvSpPr>
          <p:nvPr>
            <p:ph type="body" sz="quarter" idx="13"/>
          </p:nvPr>
        </p:nvSpPr>
        <p:spPr>
          <a:xfrm>
            <a:off x="3063240" y="4232475"/>
            <a:ext cx="5775960" cy="333945"/>
          </a:xfrm>
        </p:spPr>
        <p:txBody>
          <a:bodyPr/>
          <a:lstStyle>
            <a:lvl1pPr marL="0" indent="0">
              <a:buNone/>
              <a:defRPr sz="1800" spc="200" baseline="0"/>
            </a:lvl1pPr>
          </a:lstStyle>
          <a:p>
            <a:pPr lvl="0"/>
            <a:r>
              <a:rPr lang="en-US"/>
              <a:t>Click to edit Master text styles</a:t>
            </a:r>
          </a:p>
        </p:txBody>
      </p:sp>
      <p:sp>
        <p:nvSpPr>
          <p:cNvPr id="17" name="Text Placeholder 13">
            <a:extLst>
              <a:ext uri="{FF2B5EF4-FFF2-40B4-BE49-F238E27FC236}">
                <a16:creationId xmlns:a16="http://schemas.microsoft.com/office/drawing/2014/main" id="{D1FFE415-7AFC-D826-1BD1-1993DED3B01D}"/>
              </a:ext>
            </a:extLst>
          </p:cNvPr>
          <p:cNvSpPr>
            <a:spLocks noGrp="1"/>
          </p:cNvSpPr>
          <p:nvPr>
            <p:ph type="body" sz="quarter" idx="15" hasCustomPrompt="1"/>
          </p:nvPr>
        </p:nvSpPr>
        <p:spPr>
          <a:xfrm>
            <a:off x="9737922" y="3591339"/>
            <a:ext cx="1171575" cy="2387600"/>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a:spcBef>
                <a:spcPct val="0"/>
              </a:spcBef>
            </a:pPr>
            <a:r>
              <a:rPr lang="en-US" dirty="0"/>
              <a:t>”</a:t>
            </a:r>
          </a:p>
        </p:txBody>
      </p:sp>
      <p:sp>
        <p:nvSpPr>
          <p:cNvPr id="18" name="Text Placeholder 13">
            <a:extLst>
              <a:ext uri="{FF2B5EF4-FFF2-40B4-BE49-F238E27FC236}">
                <a16:creationId xmlns:a16="http://schemas.microsoft.com/office/drawing/2014/main" id="{0962DFC0-ADB3-684B-6F72-9C45BB48C248}"/>
              </a:ext>
            </a:extLst>
          </p:cNvPr>
          <p:cNvSpPr>
            <a:spLocks noGrp="1"/>
          </p:cNvSpPr>
          <p:nvPr>
            <p:ph type="body" sz="quarter" idx="14" hasCustomPrompt="1"/>
          </p:nvPr>
        </p:nvSpPr>
        <p:spPr>
          <a:xfrm>
            <a:off x="1209261" y="1982216"/>
            <a:ext cx="1171575" cy="2386584"/>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a:spcBef>
                <a:spcPct val="0"/>
              </a:spcBef>
            </a:pPr>
            <a:r>
              <a:rPr lang="en-US" dirty="0"/>
              <a:t>“</a:t>
            </a:r>
          </a:p>
        </p:txBody>
      </p:sp>
    </p:spTree>
    <p:extLst>
      <p:ext uri="{BB962C8B-B14F-4D97-AF65-F5344CB8AC3E}">
        <p14:creationId xmlns:p14="http://schemas.microsoft.com/office/powerpoint/2010/main" val="2880218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am x4">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C6FB24-160F-388E-8450-E5C970E243AB}"/>
              </a:ext>
            </a:extLst>
          </p:cNvPr>
          <p:cNvPicPr>
            <a:picLocks noChangeAspect="1"/>
          </p:cNvPicPr>
          <p:nvPr/>
        </p:nvPicPr>
        <p:blipFill>
          <a:blip r:embed="rId2"/>
          <a:stretch>
            <a:fillRect/>
          </a:stretch>
        </p:blipFill>
        <p:spPr>
          <a:xfrm>
            <a:off x="0" y="1764792"/>
            <a:ext cx="5359935" cy="5093208"/>
          </a:xfrm>
          <a:prstGeom prst="rect">
            <a:avLst/>
          </a:prstGeom>
        </p:spPr>
      </p:pic>
      <p:pic>
        <p:nvPicPr>
          <p:cNvPr id="23" name="Picture 22">
            <a:extLst>
              <a:ext uri="{FF2B5EF4-FFF2-40B4-BE49-F238E27FC236}">
                <a16:creationId xmlns:a16="http://schemas.microsoft.com/office/drawing/2014/main" id="{D0AF7F25-1C65-DB7F-9FA3-300318BD4BF4}"/>
              </a:ext>
            </a:extLst>
          </p:cNvPr>
          <p:cNvPicPr>
            <a:picLocks noChangeAspect="1"/>
          </p:cNvPicPr>
          <p:nvPr/>
        </p:nvPicPr>
        <p:blipFill>
          <a:blip r:embed="rId3"/>
          <a:stretch>
            <a:fillRect/>
          </a:stretch>
        </p:blipFill>
        <p:spPr>
          <a:xfrm>
            <a:off x="9262085" y="0"/>
            <a:ext cx="2929915" cy="2752344"/>
          </a:xfrm>
          <a:prstGeom prst="rect">
            <a:avLst/>
          </a:prstGeom>
        </p:spPr>
      </p:pic>
      <p:sp>
        <p:nvSpPr>
          <p:cNvPr id="25" name="Title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960120"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858956"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858956"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3730752"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629588"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629588"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6464808"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6363644"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6363644"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9198864" y="2450592"/>
            <a:ext cx="2057400" cy="2057400"/>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9097700" y="4611550"/>
            <a:ext cx="2286000" cy="274320"/>
          </a:xfrm>
        </p:spPr>
        <p:txBody>
          <a:bodyPr lIns="0" tIns="0" rIns="0" bIns="0" anchor="ctr">
            <a:noAutofit/>
          </a:bodyPr>
          <a:lstStyle>
            <a:lvl1pPr marL="0" indent="0" algn="ctr">
              <a:lnSpc>
                <a:spcPct val="100000"/>
              </a:lnSpc>
              <a:spcBef>
                <a:spcPts val="0"/>
              </a:spcBef>
              <a:buNone/>
              <a:defRPr sz="1400" b="1" cap="all" spc="200" baseline="0">
                <a:solidFill>
                  <a:schemeClr val="tx1"/>
                </a:solidFill>
                <a:latin typeface="+mj-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9097700" y="4865225"/>
            <a:ext cx="2286000" cy="182880"/>
          </a:xfrm>
        </p:spPr>
        <p:txBody>
          <a:bodyPr lIns="0" tIns="0" rIns="0" bIns="0">
            <a:noAutofit/>
          </a:bodyPr>
          <a:lstStyle>
            <a:lvl1pPr marL="0" indent="0" algn="ctr">
              <a:lnSpc>
                <a:spcPct val="100000"/>
              </a:lnSpc>
              <a:spcBef>
                <a:spcPts val="0"/>
              </a:spcBef>
              <a:buNone/>
              <a:defRPr sz="1200" b="0" spc="200" baseline="0">
                <a:solidFill>
                  <a:schemeClr val="tx1"/>
                </a:solidFill>
              </a:defRPr>
            </a:lvl1pPr>
          </a:lstStyle>
          <a:p>
            <a:pPr lvl="0"/>
            <a:r>
              <a:rPr lang="en-US" dirty="0"/>
              <a:t>Title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8" name="Straight Connector 17">
            <a:extLst>
              <a:ext uri="{FF2B5EF4-FFF2-40B4-BE49-F238E27FC236}">
                <a16:creationId xmlns:a16="http://schemas.microsoft.com/office/drawing/2014/main" id="{663C6C7E-F363-1F17-B288-D4D45B87028D}"/>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ED6D4091-312C-81B9-BAF6-5E0D6F665E5D}"/>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15277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am x8">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6A3FD7E-DF96-B9E4-8D70-DA62CC339081}"/>
              </a:ext>
            </a:extLst>
          </p:cNvPr>
          <p:cNvPicPr>
            <a:picLocks noChangeAspect="1"/>
          </p:cNvPicPr>
          <p:nvPr/>
        </p:nvPicPr>
        <p:blipFill>
          <a:blip r:embed="rId2"/>
          <a:stretch>
            <a:fillRect/>
          </a:stretch>
        </p:blipFill>
        <p:spPr>
          <a:xfrm>
            <a:off x="0" y="1766265"/>
            <a:ext cx="5358384" cy="5091735"/>
          </a:xfrm>
          <a:prstGeom prst="rect">
            <a:avLst/>
          </a:prstGeom>
        </p:spPr>
      </p:pic>
      <p:sp>
        <p:nvSpPr>
          <p:cNvPr id="25" name="Title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457200"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457200"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28" name="Text Placeholder 28">
            <a:extLst>
              <a:ext uri="{FF2B5EF4-FFF2-40B4-BE49-F238E27FC236}">
                <a16:creationId xmlns:a16="http://schemas.microsoft.com/office/drawing/2014/main" id="{739AFCF1-55F0-974F-0F5C-34444B290B55}"/>
              </a:ext>
            </a:extLst>
          </p:cNvPr>
          <p:cNvSpPr>
            <a:spLocks noGrp="1"/>
          </p:cNvSpPr>
          <p:nvPr>
            <p:ph type="body" sz="quarter" idx="29" hasCustomPrompt="1"/>
          </p:nvPr>
        </p:nvSpPr>
        <p:spPr>
          <a:xfrm>
            <a:off x="457200"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29" name="Text Placeholder 28">
            <a:extLst>
              <a:ext uri="{FF2B5EF4-FFF2-40B4-BE49-F238E27FC236}">
                <a16:creationId xmlns:a16="http://schemas.microsoft.com/office/drawing/2014/main" id="{77CF7DE5-8E6D-2C2C-A514-BAB6D4B6FF3B}"/>
              </a:ext>
            </a:extLst>
          </p:cNvPr>
          <p:cNvSpPr>
            <a:spLocks noGrp="1"/>
          </p:cNvSpPr>
          <p:nvPr>
            <p:ph type="body" sz="quarter" idx="30" hasCustomPrompt="1"/>
          </p:nvPr>
        </p:nvSpPr>
        <p:spPr>
          <a:xfrm>
            <a:off x="457200"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6" name="Picture Placeholder 23">
            <a:extLst>
              <a:ext uri="{FF2B5EF4-FFF2-40B4-BE49-F238E27FC236}">
                <a16:creationId xmlns:a16="http://schemas.microsoft.com/office/drawing/2014/main" id="{5E48B363-63E8-4F17-842B-53AD935A6529}"/>
              </a:ext>
            </a:extLst>
          </p:cNvPr>
          <p:cNvSpPr>
            <a:spLocks noGrp="1" noChangeAspect="1"/>
          </p:cNvSpPr>
          <p:nvPr>
            <p:ph type="pic" sz="quarter" idx="13"/>
          </p:nvPr>
        </p:nvSpPr>
        <p:spPr>
          <a:xfrm>
            <a:off x="1993392"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1" name="Picture Placeholder 23">
            <a:extLst>
              <a:ext uri="{FF2B5EF4-FFF2-40B4-BE49-F238E27FC236}">
                <a16:creationId xmlns:a16="http://schemas.microsoft.com/office/drawing/2014/main" id="{DBA744D6-401F-C995-EF58-BD24A0DD8581}"/>
              </a:ext>
            </a:extLst>
          </p:cNvPr>
          <p:cNvSpPr>
            <a:spLocks noGrp="1" noChangeAspect="1"/>
          </p:cNvSpPr>
          <p:nvPr>
            <p:ph type="pic" sz="quarter" idx="25"/>
          </p:nvPr>
        </p:nvSpPr>
        <p:spPr>
          <a:xfrm>
            <a:off x="1993392"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218688"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218688"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0" name="Text Placeholder 28">
            <a:extLst>
              <a:ext uri="{FF2B5EF4-FFF2-40B4-BE49-F238E27FC236}">
                <a16:creationId xmlns:a16="http://schemas.microsoft.com/office/drawing/2014/main" id="{B1201CED-247A-16CA-9F03-BF32393D3B56}"/>
              </a:ext>
            </a:extLst>
          </p:cNvPr>
          <p:cNvSpPr>
            <a:spLocks noGrp="1"/>
          </p:cNvSpPr>
          <p:nvPr>
            <p:ph type="body" sz="quarter" idx="31" hasCustomPrompt="1"/>
          </p:nvPr>
        </p:nvSpPr>
        <p:spPr>
          <a:xfrm>
            <a:off x="3218688"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1" name="Text Placeholder 28">
            <a:extLst>
              <a:ext uri="{FF2B5EF4-FFF2-40B4-BE49-F238E27FC236}">
                <a16:creationId xmlns:a16="http://schemas.microsoft.com/office/drawing/2014/main" id="{2D5FA954-036C-191F-7040-1848AB2BE3CA}"/>
              </a:ext>
            </a:extLst>
          </p:cNvPr>
          <p:cNvSpPr>
            <a:spLocks noGrp="1"/>
          </p:cNvSpPr>
          <p:nvPr>
            <p:ph type="body" sz="quarter" idx="32" hasCustomPrompt="1"/>
          </p:nvPr>
        </p:nvSpPr>
        <p:spPr>
          <a:xfrm>
            <a:off x="3218688"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noChangeAspect="1"/>
          </p:cNvSpPr>
          <p:nvPr>
            <p:ph type="pic" sz="quarter" idx="14"/>
          </p:nvPr>
        </p:nvSpPr>
        <p:spPr>
          <a:xfrm>
            <a:off x="4745736"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3" name="Picture Placeholder 23">
            <a:extLst>
              <a:ext uri="{FF2B5EF4-FFF2-40B4-BE49-F238E27FC236}">
                <a16:creationId xmlns:a16="http://schemas.microsoft.com/office/drawing/2014/main" id="{8CFBAF86-D36B-F789-2C9C-78C6830B13C9}"/>
              </a:ext>
            </a:extLst>
          </p:cNvPr>
          <p:cNvSpPr>
            <a:spLocks noGrp="1" noChangeAspect="1"/>
          </p:cNvSpPr>
          <p:nvPr>
            <p:ph type="pic" sz="quarter" idx="26"/>
          </p:nvPr>
        </p:nvSpPr>
        <p:spPr>
          <a:xfrm>
            <a:off x="4745736"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5966787"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5966787"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2" name="Text Placeholder 28">
            <a:extLst>
              <a:ext uri="{FF2B5EF4-FFF2-40B4-BE49-F238E27FC236}">
                <a16:creationId xmlns:a16="http://schemas.microsoft.com/office/drawing/2014/main" id="{6E32CE61-2D9B-C245-0D18-C33760B08537}"/>
              </a:ext>
            </a:extLst>
          </p:cNvPr>
          <p:cNvSpPr>
            <a:spLocks noGrp="1"/>
          </p:cNvSpPr>
          <p:nvPr>
            <p:ph type="body" sz="quarter" idx="33" hasCustomPrompt="1"/>
          </p:nvPr>
        </p:nvSpPr>
        <p:spPr>
          <a:xfrm>
            <a:off x="5966787"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3" name="Text Placeholder 28">
            <a:extLst>
              <a:ext uri="{FF2B5EF4-FFF2-40B4-BE49-F238E27FC236}">
                <a16:creationId xmlns:a16="http://schemas.microsoft.com/office/drawing/2014/main" id="{E4068D0A-21CD-897C-9CC1-0BFDAABBD491}"/>
              </a:ext>
            </a:extLst>
          </p:cNvPr>
          <p:cNvSpPr>
            <a:spLocks noGrp="1"/>
          </p:cNvSpPr>
          <p:nvPr>
            <p:ph type="body" sz="quarter" idx="34" hasCustomPrompt="1"/>
          </p:nvPr>
        </p:nvSpPr>
        <p:spPr>
          <a:xfrm>
            <a:off x="5966787"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noChangeAspect="1"/>
          </p:cNvSpPr>
          <p:nvPr>
            <p:ph type="pic" sz="quarter" idx="15"/>
          </p:nvPr>
        </p:nvSpPr>
        <p:spPr>
          <a:xfrm>
            <a:off x="7498080"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6" name="Picture Placeholder 23">
            <a:extLst>
              <a:ext uri="{FF2B5EF4-FFF2-40B4-BE49-F238E27FC236}">
                <a16:creationId xmlns:a16="http://schemas.microsoft.com/office/drawing/2014/main" id="{C110D526-1AE4-5106-E956-0B2ED3A4D4BC}"/>
              </a:ext>
            </a:extLst>
          </p:cNvPr>
          <p:cNvSpPr>
            <a:spLocks noGrp="1" noChangeAspect="1"/>
          </p:cNvSpPr>
          <p:nvPr>
            <p:ph type="pic" sz="quarter" idx="27"/>
          </p:nvPr>
        </p:nvSpPr>
        <p:spPr>
          <a:xfrm>
            <a:off x="7498080"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8732520" y="2670048"/>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8732520" y="3094300"/>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34" name="Text Placeholder 28">
            <a:extLst>
              <a:ext uri="{FF2B5EF4-FFF2-40B4-BE49-F238E27FC236}">
                <a16:creationId xmlns:a16="http://schemas.microsoft.com/office/drawing/2014/main" id="{3858F91A-46AA-AF23-2716-3B2B678BBE01}"/>
              </a:ext>
            </a:extLst>
          </p:cNvPr>
          <p:cNvSpPr>
            <a:spLocks noGrp="1"/>
          </p:cNvSpPr>
          <p:nvPr>
            <p:ph type="body" sz="quarter" idx="35" hasCustomPrompt="1"/>
          </p:nvPr>
        </p:nvSpPr>
        <p:spPr>
          <a:xfrm>
            <a:off x="8732520" y="4479943"/>
            <a:ext cx="1399032" cy="411480"/>
          </a:xfrm>
        </p:spPr>
        <p:txBody>
          <a:bodyPr lIns="0" tIns="0" rIns="0" bIns="0" anchor="t">
            <a:noAutofit/>
          </a:bodyPr>
          <a:lstStyle>
            <a:lvl1pPr marL="0" indent="0" algn="r">
              <a:lnSpc>
                <a:spcPct val="100000"/>
              </a:lnSpc>
              <a:spcBef>
                <a:spcPts val="0"/>
              </a:spcBef>
              <a:buFont typeface="+mj-lt"/>
              <a:buNone/>
              <a:defRPr sz="1400" b="1" cap="all" spc="100" baseline="0">
                <a:solidFill>
                  <a:schemeClr val="tx1"/>
                </a:solidFill>
                <a:latin typeface="+mj-lt"/>
              </a:defRPr>
            </a:lvl1pPr>
          </a:lstStyle>
          <a:p>
            <a:pPr lvl="0"/>
            <a:r>
              <a:rPr lang="en-US" dirty="0"/>
              <a:t>Name</a:t>
            </a:r>
          </a:p>
        </p:txBody>
      </p:sp>
      <p:sp>
        <p:nvSpPr>
          <p:cNvPr id="35" name="Text Placeholder 28">
            <a:extLst>
              <a:ext uri="{FF2B5EF4-FFF2-40B4-BE49-F238E27FC236}">
                <a16:creationId xmlns:a16="http://schemas.microsoft.com/office/drawing/2014/main" id="{EBC002F6-7435-833F-0E8B-30A53B0755AE}"/>
              </a:ext>
            </a:extLst>
          </p:cNvPr>
          <p:cNvSpPr>
            <a:spLocks noGrp="1"/>
          </p:cNvSpPr>
          <p:nvPr>
            <p:ph type="body" sz="quarter" idx="36" hasCustomPrompt="1"/>
          </p:nvPr>
        </p:nvSpPr>
        <p:spPr>
          <a:xfrm>
            <a:off x="8732520" y="4904195"/>
            <a:ext cx="1399032" cy="517580"/>
          </a:xfrm>
        </p:spPr>
        <p:txBody>
          <a:bodyPr lIns="0" tIns="0" rIns="0" bIns="0">
            <a:noAutofit/>
          </a:bodyPr>
          <a:lstStyle>
            <a:lvl1pPr marL="0" indent="0" algn="r">
              <a:lnSpc>
                <a:spcPct val="100000"/>
              </a:lnSpc>
              <a:spcBef>
                <a:spcPts val="0"/>
              </a:spcBef>
              <a:buNone/>
              <a:defRPr sz="1200" b="0" spc="100" baseline="0">
                <a:solidFill>
                  <a:schemeClr val="tx1"/>
                </a:solidFill>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noChangeAspect="1"/>
          </p:cNvSpPr>
          <p:nvPr>
            <p:ph type="pic" sz="quarter" idx="16"/>
          </p:nvPr>
        </p:nvSpPr>
        <p:spPr>
          <a:xfrm>
            <a:off x="10250424" y="2450592"/>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27" name="Picture Placeholder 23">
            <a:extLst>
              <a:ext uri="{FF2B5EF4-FFF2-40B4-BE49-F238E27FC236}">
                <a16:creationId xmlns:a16="http://schemas.microsoft.com/office/drawing/2014/main" id="{2CBF8435-BD05-F386-4E6E-F2B6F6894FD7}"/>
              </a:ext>
            </a:extLst>
          </p:cNvPr>
          <p:cNvSpPr>
            <a:spLocks noGrp="1" noChangeAspect="1"/>
          </p:cNvSpPr>
          <p:nvPr>
            <p:ph type="pic" sz="quarter" idx="28"/>
          </p:nvPr>
        </p:nvSpPr>
        <p:spPr>
          <a:xfrm>
            <a:off x="10250424" y="4260487"/>
            <a:ext cx="1161288" cy="1161288"/>
          </a:xfrm>
        </p:spPr>
        <p:txBody>
          <a:bodyPr>
            <a:normAutofit/>
          </a:bodyPr>
          <a:lstStyle>
            <a:lvl1pPr marL="0" indent="0">
              <a:buNone/>
              <a:defRPr sz="1400">
                <a:solidFill>
                  <a:schemeClr val="tx1"/>
                </a:solidFill>
              </a:defRPr>
            </a:lvl1pPr>
          </a:lstStyle>
          <a:p>
            <a:r>
              <a:rPr lang="en-US"/>
              <a:t>Click icon to add picture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8" name="Straight Connector 17">
            <a:extLst>
              <a:ext uri="{FF2B5EF4-FFF2-40B4-BE49-F238E27FC236}">
                <a16:creationId xmlns:a16="http://schemas.microsoft.com/office/drawing/2014/main" id="{663C6C7E-F363-1F17-B288-D4D45B87028D}"/>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ED6D4091-312C-81B9-BAF6-5E0D6F665E5D}"/>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20654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5 Column">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3345C5D8-082A-AC27-3801-7A6EC375195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8809"/>
          <a:stretch/>
        </p:blipFill>
        <p:spPr>
          <a:xfrm>
            <a:off x="0" y="0"/>
            <a:ext cx="5467552" cy="2350008"/>
          </a:xfrm>
          <a:prstGeom prst="rect">
            <a:avLst/>
          </a:prstGeom>
        </p:spPr>
      </p:pic>
      <p:pic>
        <p:nvPicPr>
          <p:cNvPr id="15" name="Picture 14">
            <a:extLst>
              <a:ext uri="{FF2B5EF4-FFF2-40B4-BE49-F238E27FC236}">
                <a16:creationId xmlns:a16="http://schemas.microsoft.com/office/drawing/2014/main" id="{3531883F-9B23-B442-5F02-C2D25BB37CA5}"/>
              </a:ext>
            </a:extLst>
          </p:cNvPr>
          <p:cNvPicPr>
            <a:picLocks noChangeAspect="1"/>
          </p:cNvPicPr>
          <p:nvPr/>
        </p:nvPicPr>
        <p:blipFill>
          <a:blip r:embed="rId3"/>
          <a:stretch>
            <a:fillRect/>
          </a:stretch>
        </p:blipFill>
        <p:spPr>
          <a:xfrm>
            <a:off x="7241236" y="1234440"/>
            <a:ext cx="4950764" cy="5623560"/>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3127248"/>
            <a:ext cx="2029968" cy="2514600"/>
          </a:xfrm>
          <a:solidFill>
            <a:schemeClr val="accent6">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2843784"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2843784" y="3127248"/>
            <a:ext cx="2029968" cy="2514600"/>
          </a:xfrm>
          <a:solidFill>
            <a:schemeClr val="accent5">
              <a:alpha val="3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7" name="Text Placeholder 4">
            <a:extLst>
              <a:ext uri="{FF2B5EF4-FFF2-40B4-BE49-F238E27FC236}">
                <a16:creationId xmlns:a16="http://schemas.microsoft.com/office/drawing/2014/main" id="{9A48939F-0CF9-9CBD-F606-7A4850B910A1}"/>
              </a:ext>
            </a:extLst>
          </p:cNvPr>
          <p:cNvSpPr>
            <a:spLocks noGrp="1"/>
          </p:cNvSpPr>
          <p:nvPr>
            <p:ph type="body" sz="quarter" idx="13"/>
          </p:nvPr>
        </p:nvSpPr>
        <p:spPr>
          <a:xfrm>
            <a:off x="5084064"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a:extLst>
              <a:ext uri="{FF2B5EF4-FFF2-40B4-BE49-F238E27FC236}">
                <a16:creationId xmlns:a16="http://schemas.microsoft.com/office/drawing/2014/main" id="{693BC756-2B97-9751-B879-03B6F1C405C3}"/>
              </a:ext>
            </a:extLst>
          </p:cNvPr>
          <p:cNvSpPr>
            <a:spLocks noGrp="1"/>
          </p:cNvSpPr>
          <p:nvPr>
            <p:ph sz="quarter" idx="14"/>
          </p:nvPr>
        </p:nvSpPr>
        <p:spPr>
          <a:xfrm>
            <a:off x="5084064" y="3127248"/>
            <a:ext cx="2029968" cy="2514600"/>
          </a:xfrm>
          <a:solidFill>
            <a:schemeClr val="accent4">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20" name="Text Placeholder 4">
            <a:extLst>
              <a:ext uri="{FF2B5EF4-FFF2-40B4-BE49-F238E27FC236}">
                <a16:creationId xmlns:a16="http://schemas.microsoft.com/office/drawing/2014/main" id="{843F725B-A33F-7FB2-E5C4-96EA154660E9}"/>
              </a:ext>
            </a:extLst>
          </p:cNvPr>
          <p:cNvSpPr>
            <a:spLocks noGrp="1"/>
          </p:cNvSpPr>
          <p:nvPr>
            <p:ph type="body" sz="quarter" idx="15"/>
          </p:nvPr>
        </p:nvSpPr>
        <p:spPr>
          <a:xfrm>
            <a:off x="7315200"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1" name="Content Placeholder 5">
            <a:extLst>
              <a:ext uri="{FF2B5EF4-FFF2-40B4-BE49-F238E27FC236}">
                <a16:creationId xmlns:a16="http://schemas.microsoft.com/office/drawing/2014/main" id="{D9DD0DA7-5A1E-5312-178F-13561EF7C233}"/>
              </a:ext>
            </a:extLst>
          </p:cNvPr>
          <p:cNvSpPr>
            <a:spLocks noGrp="1"/>
          </p:cNvSpPr>
          <p:nvPr>
            <p:ph sz="quarter" idx="16"/>
          </p:nvPr>
        </p:nvSpPr>
        <p:spPr>
          <a:xfrm>
            <a:off x="7315200" y="3127248"/>
            <a:ext cx="2029968" cy="2514600"/>
          </a:xfrm>
          <a:solidFill>
            <a:schemeClr val="accent1">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22" name="Text Placeholder 4">
            <a:extLst>
              <a:ext uri="{FF2B5EF4-FFF2-40B4-BE49-F238E27FC236}">
                <a16:creationId xmlns:a16="http://schemas.microsoft.com/office/drawing/2014/main" id="{5FBC3880-98AC-466C-7AD1-FDC8B3958705}"/>
              </a:ext>
            </a:extLst>
          </p:cNvPr>
          <p:cNvSpPr>
            <a:spLocks noGrp="1"/>
          </p:cNvSpPr>
          <p:nvPr>
            <p:ph type="body" sz="quarter" idx="17"/>
          </p:nvPr>
        </p:nvSpPr>
        <p:spPr>
          <a:xfrm>
            <a:off x="9546336" y="2438400"/>
            <a:ext cx="2029968" cy="530352"/>
          </a:xfrm>
          <a:solidFill>
            <a:schemeClr val="tx1"/>
          </a:solidFill>
        </p:spPr>
        <p:txBody>
          <a:bodyPr anchor="ctr"/>
          <a:lstStyle>
            <a:lvl1pPr marL="0" indent="0" algn="ctr">
              <a:lnSpc>
                <a:spcPct val="100000"/>
              </a:lnSpc>
              <a:spcBef>
                <a:spcPts val="1000"/>
              </a:spcBef>
              <a:buNone/>
              <a:defRPr sz="2000" b="1" cap="all" spc="200" baseline="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Content Placeholder 5">
            <a:extLst>
              <a:ext uri="{FF2B5EF4-FFF2-40B4-BE49-F238E27FC236}">
                <a16:creationId xmlns:a16="http://schemas.microsoft.com/office/drawing/2014/main" id="{24965100-8EF5-0264-CEE5-BD5BF1901635}"/>
              </a:ext>
            </a:extLst>
          </p:cNvPr>
          <p:cNvSpPr>
            <a:spLocks noGrp="1"/>
          </p:cNvSpPr>
          <p:nvPr>
            <p:ph sz="quarter" idx="18"/>
          </p:nvPr>
        </p:nvSpPr>
        <p:spPr>
          <a:xfrm>
            <a:off x="9546336" y="3127248"/>
            <a:ext cx="2029968" cy="2514600"/>
          </a:xfrm>
          <a:solidFill>
            <a:schemeClr val="accent4">
              <a:lumMod val="20000"/>
              <a:lumOff val="80000"/>
              <a:alpha val="50000"/>
            </a:schemeClr>
          </a:solidFill>
          <a:ln>
            <a:solidFill>
              <a:schemeClr val="tx1"/>
            </a:solidFill>
          </a:ln>
        </p:spPr>
        <p:txBody>
          <a:bodyPr tIns="182880" bIns="91440"/>
          <a:lstStyle>
            <a:lvl1pPr marL="0" indent="0">
              <a:lnSpc>
                <a:spcPct val="100000"/>
              </a:lnSpc>
              <a:spcBef>
                <a:spcPts val="0"/>
              </a:spcBef>
              <a:buNone/>
              <a:defRPr sz="1600" spc="100" baseline="0"/>
            </a:lvl1pPr>
            <a:lvl2pPr marL="228600">
              <a:lnSpc>
                <a:spcPct val="100000"/>
              </a:lnSpc>
              <a:spcBef>
                <a:spcPts val="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5266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meli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CC3D06-2435-B655-8AA5-11CCBBEF19D4}"/>
              </a:ext>
            </a:extLst>
          </p:cNvPr>
          <p:cNvPicPr>
            <a:picLocks noChangeAspect="1"/>
          </p:cNvPicPr>
          <p:nvPr/>
        </p:nvPicPr>
        <p:blipFill>
          <a:blip r:embed="rId2"/>
          <a:stretch>
            <a:fillRect/>
          </a:stretch>
        </p:blipFill>
        <p:spPr>
          <a:xfrm>
            <a:off x="8762234" y="0"/>
            <a:ext cx="3429766" cy="6821424"/>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4" name="Text Placeholder 33">
            <a:extLst>
              <a:ext uri="{FF2B5EF4-FFF2-40B4-BE49-F238E27FC236}">
                <a16:creationId xmlns:a16="http://schemas.microsoft.com/office/drawing/2014/main" id="{5D1E9421-BC85-99CB-EB40-1863FA622747}"/>
              </a:ext>
            </a:extLst>
          </p:cNvPr>
          <p:cNvSpPr>
            <a:spLocks noGrp="1"/>
          </p:cNvSpPr>
          <p:nvPr>
            <p:ph type="body" sz="quarter" idx="13" hasCustomPrompt="1"/>
          </p:nvPr>
        </p:nvSpPr>
        <p:spPr>
          <a:xfrm rot="16200000">
            <a:off x="-25907" y="3072704"/>
            <a:ext cx="1783080" cy="512064"/>
          </a:xfrm>
          <a:solidFill>
            <a:schemeClr val="accent1"/>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1" name="Text Placeholder 40">
            <a:extLst>
              <a:ext uri="{FF2B5EF4-FFF2-40B4-BE49-F238E27FC236}">
                <a16:creationId xmlns:a16="http://schemas.microsoft.com/office/drawing/2014/main" id="{47BABAF8-5220-1E24-CE43-927FCCA269AE}"/>
              </a:ext>
            </a:extLst>
          </p:cNvPr>
          <p:cNvSpPr>
            <a:spLocks noGrp="1"/>
          </p:cNvSpPr>
          <p:nvPr>
            <p:ph type="body" sz="quarter" idx="18"/>
          </p:nvPr>
        </p:nvSpPr>
        <p:spPr>
          <a:xfrm>
            <a:off x="1146218" y="2432434"/>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8" name="Text Placeholder 33">
            <a:extLst>
              <a:ext uri="{FF2B5EF4-FFF2-40B4-BE49-F238E27FC236}">
                <a16:creationId xmlns:a16="http://schemas.microsoft.com/office/drawing/2014/main" id="{F1D095F8-4552-1F88-C37B-99775B68ACCE}"/>
              </a:ext>
            </a:extLst>
          </p:cNvPr>
          <p:cNvSpPr>
            <a:spLocks noGrp="1"/>
          </p:cNvSpPr>
          <p:nvPr>
            <p:ph type="body" sz="quarter" idx="16" hasCustomPrompt="1"/>
          </p:nvPr>
        </p:nvSpPr>
        <p:spPr>
          <a:xfrm rot="16200000">
            <a:off x="2196136" y="4517644"/>
            <a:ext cx="1783080" cy="512064"/>
          </a:xfrm>
          <a:solidFill>
            <a:schemeClr val="accent2"/>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8" name="Text Placeholder 40">
            <a:extLst>
              <a:ext uri="{FF2B5EF4-FFF2-40B4-BE49-F238E27FC236}">
                <a16:creationId xmlns:a16="http://schemas.microsoft.com/office/drawing/2014/main" id="{4C4BFA3E-7B57-DCDD-4EA6-16C64A3756BF}"/>
              </a:ext>
            </a:extLst>
          </p:cNvPr>
          <p:cNvSpPr>
            <a:spLocks noGrp="1"/>
          </p:cNvSpPr>
          <p:nvPr>
            <p:ph type="body" sz="quarter" idx="22"/>
          </p:nvPr>
        </p:nvSpPr>
        <p:spPr>
          <a:xfrm>
            <a:off x="3383307" y="3882136"/>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5" name="Text Placeholder 33">
            <a:extLst>
              <a:ext uri="{FF2B5EF4-FFF2-40B4-BE49-F238E27FC236}">
                <a16:creationId xmlns:a16="http://schemas.microsoft.com/office/drawing/2014/main" id="{C65BF0DD-74C0-E055-CCAC-600751F51727}"/>
              </a:ext>
            </a:extLst>
          </p:cNvPr>
          <p:cNvSpPr>
            <a:spLocks noGrp="1"/>
          </p:cNvSpPr>
          <p:nvPr>
            <p:ph type="body" sz="quarter" idx="14" hasCustomPrompt="1"/>
          </p:nvPr>
        </p:nvSpPr>
        <p:spPr>
          <a:xfrm rot="16200000">
            <a:off x="4418179" y="3067943"/>
            <a:ext cx="1783080" cy="512064"/>
          </a:xfrm>
          <a:solidFill>
            <a:schemeClr val="accent3"/>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4" name="Text Placeholder 40">
            <a:extLst>
              <a:ext uri="{FF2B5EF4-FFF2-40B4-BE49-F238E27FC236}">
                <a16:creationId xmlns:a16="http://schemas.microsoft.com/office/drawing/2014/main" id="{25927394-D1A0-C084-C689-F7A4EEE924CB}"/>
              </a:ext>
            </a:extLst>
          </p:cNvPr>
          <p:cNvSpPr>
            <a:spLocks noGrp="1"/>
          </p:cNvSpPr>
          <p:nvPr>
            <p:ph type="body" sz="quarter" idx="19"/>
          </p:nvPr>
        </p:nvSpPr>
        <p:spPr>
          <a:xfrm>
            <a:off x="5589586" y="2432435"/>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9" name="Text Placeholder 33">
            <a:extLst>
              <a:ext uri="{FF2B5EF4-FFF2-40B4-BE49-F238E27FC236}">
                <a16:creationId xmlns:a16="http://schemas.microsoft.com/office/drawing/2014/main" id="{08F0F1F2-0D4E-95EA-349B-D734163FD55B}"/>
              </a:ext>
            </a:extLst>
          </p:cNvPr>
          <p:cNvSpPr>
            <a:spLocks noGrp="1"/>
          </p:cNvSpPr>
          <p:nvPr>
            <p:ph type="body" sz="quarter" idx="17" hasCustomPrompt="1"/>
          </p:nvPr>
        </p:nvSpPr>
        <p:spPr>
          <a:xfrm rot="16200000">
            <a:off x="6640222" y="4517644"/>
            <a:ext cx="1783080" cy="512064"/>
          </a:xfrm>
          <a:solidFill>
            <a:schemeClr val="accent4"/>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6" name="Text Placeholder 40">
            <a:extLst>
              <a:ext uri="{FF2B5EF4-FFF2-40B4-BE49-F238E27FC236}">
                <a16:creationId xmlns:a16="http://schemas.microsoft.com/office/drawing/2014/main" id="{B322E7EB-0174-5A8C-5BE3-F501B5670FAD}"/>
              </a:ext>
            </a:extLst>
          </p:cNvPr>
          <p:cNvSpPr>
            <a:spLocks noGrp="1"/>
          </p:cNvSpPr>
          <p:nvPr>
            <p:ph type="body" sz="quarter" idx="21"/>
          </p:nvPr>
        </p:nvSpPr>
        <p:spPr>
          <a:xfrm>
            <a:off x="7827392" y="3882136"/>
            <a:ext cx="1644986"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36" name="Text Placeholder 33">
            <a:extLst>
              <a:ext uri="{FF2B5EF4-FFF2-40B4-BE49-F238E27FC236}">
                <a16:creationId xmlns:a16="http://schemas.microsoft.com/office/drawing/2014/main" id="{36C15449-A445-41A6-EAD9-37446450CC14}"/>
              </a:ext>
            </a:extLst>
          </p:cNvPr>
          <p:cNvSpPr>
            <a:spLocks noGrp="1"/>
          </p:cNvSpPr>
          <p:nvPr>
            <p:ph type="body" sz="quarter" idx="15" hasCustomPrompt="1"/>
          </p:nvPr>
        </p:nvSpPr>
        <p:spPr>
          <a:xfrm rot="16200000">
            <a:off x="8862264" y="3072704"/>
            <a:ext cx="1783080" cy="512064"/>
          </a:xfrm>
          <a:solidFill>
            <a:schemeClr val="accent5"/>
          </a:solidFill>
        </p:spPr>
        <p:txBody>
          <a:bodyPr anchor="ctr"/>
          <a:lstStyle>
            <a:lvl1pPr marL="0" indent="0" algn="ctr">
              <a:lnSpc>
                <a:spcPct val="100000"/>
              </a:lnSpc>
              <a:spcBef>
                <a:spcPts val="0"/>
              </a:spcBef>
              <a:buNone/>
              <a:defRPr sz="2000" b="1" cap="all" spc="200" baseline="0"/>
            </a:lvl1pPr>
          </a:lstStyle>
          <a:p>
            <a:pPr lvl="0"/>
            <a:r>
              <a:rPr lang="en-US" dirty="0"/>
              <a:t>MMM YYYY</a:t>
            </a:r>
          </a:p>
        </p:txBody>
      </p:sp>
      <p:sp>
        <p:nvSpPr>
          <p:cNvPr id="45" name="Text Placeholder 40">
            <a:extLst>
              <a:ext uri="{FF2B5EF4-FFF2-40B4-BE49-F238E27FC236}">
                <a16:creationId xmlns:a16="http://schemas.microsoft.com/office/drawing/2014/main" id="{E6B7327B-EA3B-790D-AB08-0ED1D2FB401B}"/>
              </a:ext>
            </a:extLst>
          </p:cNvPr>
          <p:cNvSpPr>
            <a:spLocks noGrp="1"/>
          </p:cNvSpPr>
          <p:nvPr>
            <p:ph type="body" sz="quarter" idx="20"/>
          </p:nvPr>
        </p:nvSpPr>
        <p:spPr>
          <a:xfrm>
            <a:off x="10035230" y="2437196"/>
            <a:ext cx="1796654" cy="1783080"/>
          </a:xfrm>
        </p:spPr>
        <p:txBody>
          <a:bodyPr lIns="91440" tIns="0" rIns="0" bIns="0" anchor="ctr"/>
          <a:lstStyle>
            <a:lvl1pPr marL="0" indent="0">
              <a:lnSpc>
                <a:spcPct val="100000"/>
              </a:lnSpc>
              <a:spcBef>
                <a:spcPts val="0"/>
              </a:spcBef>
              <a:buNone/>
              <a:defRPr sz="1600" spc="100" baseline="0"/>
            </a:lvl1pPr>
          </a:lstStyle>
          <a:p>
            <a:pPr lvl="0"/>
            <a:r>
              <a:rPr lang="en-US"/>
              <a:t>Click to edit Master text styles</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1913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070F102-837A-486A-0CD4-E957B66B872C}"/>
              </a:ext>
            </a:extLst>
          </p:cNvPr>
          <p:cNvPicPr>
            <a:picLocks noChangeAspect="1"/>
          </p:cNvPicPr>
          <p:nvPr/>
        </p:nvPicPr>
        <p:blipFill>
          <a:blip r:embed="rId2"/>
          <a:stretch>
            <a:fillRect/>
          </a:stretch>
        </p:blipFill>
        <p:spPr>
          <a:xfrm>
            <a:off x="0" y="3931920"/>
            <a:ext cx="5470497" cy="2926080"/>
          </a:xfrm>
          <a:prstGeom prst="rect">
            <a:avLst/>
          </a:prstGeom>
        </p:spPr>
      </p:pic>
      <p:pic>
        <p:nvPicPr>
          <p:cNvPr id="16" name="Picture 15">
            <a:extLst>
              <a:ext uri="{FF2B5EF4-FFF2-40B4-BE49-F238E27FC236}">
                <a16:creationId xmlns:a16="http://schemas.microsoft.com/office/drawing/2014/main" id="{519FAF77-1797-C11F-A1A9-B351E30B37C2}"/>
              </a:ext>
            </a:extLst>
          </p:cNvPr>
          <p:cNvPicPr>
            <a:picLocks noChangeAspect="1"/>
          </p:cNvPicPr>
          <p:nvPr/>
        </p:nvPicPr>
        <p:blipFill>
          <a:blip r:embed="rId3"/>
          <a:stretch>
            <a:fillRect/>
          </a:stretch>
        </p:blipFill>
        <p:spPr>
          <a:xfrm>
            <a:off x="7208215" y="0"/>
            <a:ext cx="4983785" cy="2276856"/>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5157787"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2871216"/>
            <a:ext cx="5157787" cy="324746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6400800" y="2438400"/>
            <a:ext cx="5183188"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6400800" y="2871216"/>
            <a:ext cx="5183188" cy="3247462"/>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12368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Three Content">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AE1E66A3-7FD1-08A5-8B20-36C5331DCF69}"/>
              </a:ext>
            </a:extLst>
          </p:cNvPr>
          <p:cNvPicPr>
            <a:picLocks noChangeAspect="1"/>
          </p:cNvPicPr>
          <p:nvPr/>
        </p:nvPicPr>
        <p:blipFill>
          <a:blip r:embed="rId2"/>
          <a:stretch>
            <a:fillRect/>
          </a:stretch>
        </p:blipFill>
        <p:spPr>
          <a:xfrm>
            <a:off x="6453650" y="4014216"/>
            <a:ext cx="5738350" cy="2843784"/>
          </a:xfrm>
          <a:prstGeom prst="rect">
            <a:avLst/>
          </a:prstGeom>
        </p:spPr>
      </p:pic>
      <p:pic>
        <p:nvPicPr>
          <p:cNvPr id="14" name="Picture 13">
            <a:extLst>
              <a:ext uri="{FF2B5EF4-FFF2-40B4-BE49-F238E27FC236}">
                <a16:creationId xmlns:a16="http://schemas.microsoft.com/office/drawing/2014/main" id="{4464B067-71A6-CB30-BD46-5499FAAE00F9}"/>
              </a:ext>
            </a:extLst>
          </p:cNvPr>
          <p:cNvPicPr>
            <a:picLocks noChangeAspect="1"/>
          </p:cNvPicPr>
          <p:nvPr/>
        </p:nvPicPr>
        <p:blipFill>
          <a:blip r:embed="rId3"/>
          <a:stretch>
            <a:fillRect/>
          </a:stretch>
        </p:blipFill>
        <p:spPr>
          <a:xfrm>
            <a:off x="0" y="0"/>
            <a:ext cx="5458968" cy="2919913"/>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612648"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612648"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07408"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07408"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4">
            <a:extLst>
              <a:ext uri="{FF2B5EF4-FFF2-40B4-BE49-F238E27FC236}">
                <a16:creationId xmlns:a16="http://schemas.microsoft.com/office/drawing/2014/main" id="{9A48939F-0CF9-9CBD-F606-7A4850B910A1}"/>
              </a:ext>
            </a:extLst>
          </p:cNvPr>
          <p:cNvSpPr>
            <a:spLocks noGrp="1"/>
          </p:cNvSpPr>
          <p:nvPr>
            <p:ph type="body" sz="quarter" idx="13"/>
          </p:nvPr>
        </p:nvSpPr>
        <p:spPr>
          <a:xfrm>
            <a:off x="8183880" y="2438400"/>
            <a:ext cx="3419856" cy="365760"/>
          </a:xfrm>
        </p:spPr>
        <p:txBody>
          <a:bodyPr anchor="t"/>
          <a:lstStyle>
            <a:lvl1pPr marL="0" indent="0">
              <a:lnSpc>
                <a:spcPct val="100000"/>
              </a:lnSpc>
              <a:spcBef>
                <a:spcPts val="1000"/>
              </a:spcBef>
              <a:buNone/>
              <a:defRPr sz="2000" b="1" cap="all" spc="2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a:extLst>
              <a:ext uri="{FF2B5EF4-FFF2-40B4-BE49-F238E27FC236}">
                <a16:creationId xmlns:a16="http://schemas.microsoft.com/office/drawing/2014/main" id="{693BC756-2B97-9751-B879-03B6F1C405C3}"/>
              </a:ext>
            </a:extLst>
          </p:cNvPr>
          <p:cNvSpPr>
            <a:spLocks noGrp="1"/>
          </p:cNvSpPr>
          <p:nvPr>
            <p:ph sz="quarter" idx="14"/>
          </p:nvPr>
        </p:nvSpPr>
        <p:spPr>
          <a:xfrm>
            <a:off x="8183880" y="2871216"/>
            <a:ext cx="3419856" cy="2925554"/>
          </a:xfrm>
        </p:spPr>
        <p:txBody>
          <a:bodyPr/>
          <a:lstStyle>
            <a:lvl1pPr>
              <a:lnSpc>
                <a:spcPct val="100000"/>
              </a:lnSpc>
              <a:spcBef>
                <a:spcPts val="1000"/>
              </a:spcBef>
              <a:defRPr sz="1600" spc="100" baseline="0"/>
            </a:lvl1pPr>
            <a:lvl2pPr>
              <a:lnSpc>
                <a:spcPct val="100000"/>
              </a:lnSpc>
              <a:spcBef>
                <a:spcPts val="1000"/>
              </a:spcBef>
              <a:defRPr sz="1400" spc="100" baseline="0"/>
            </a:lvl2pPr>
            <a:lvl3pPr>
              <a:lnSpc>
                <a:spcPct val="100000"/>
              </a:lnSpc>
              <a:spcBef>
                <a:spcPts val="1000"/>
              </a:spcBef>
              <a:defRPr sz="1200" spc="100" baseline="0"/>
            </a:lvl3pPr>
            <a:lvl4pPr>
              <a:lnSpc>
                <a:spcPct val="100000"/>
              </a:lnSpc>
              <a:spcBef>
                <a:spcPts val="1000"/>
              </a:spcBef>
              <a:defRPr sz="1100" spc="100" baseline="0"/>
            </a:lvl4pPr>
            <a:lvl5pPr>
              <a:lnSpc>
                <a:spcPct val="100000"/>
              </a:lnSpc>
              <a:spcBef>
                <a:spcPts val="1000"/>
              </a:spcBef>
              <a:defRPr sz="11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10" name="Straight Connector 9">
            <a:extLst>
              <a:ext uri="{FF2B5EF4-FFF2-40B4-BE49-F238E27FC236}">
                <a16:creationId xmlns:a16="http://schemas.microsoft.com/office/drawing/2014/main" id="{B7AC635D-0E01-2452-CC44-1DAE0F96DF63}"/>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A4ED63FD-A76F-FB56-8D44-31BD432133C5}"/>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90939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5F45936-2436-D9FD-A05D-F3C70F90FDCC}"/>
              </a:ext>
            </a:extLst>
          </p:cNvPr>
          <p:cNvPicPr>
            <a:picLocks noChangeAspect="1"/>
          </p:cNvPicPr>
          <p:nvPr/>
        </p:nvPicPr>
        <p:blipFill>
          <a:blip r:embed="rId2"/>
          <a:stretch>
            <a:fillRect/>
          </a:stretch>
        </p:blipFill>
        <p:spPr>
          <a:xfrm>
            <a:off x="0" y="3758530"/>
            <a:ext cx="4700016" cy="3099470"/>
          </a:xfrm>
          <a:prstGeom prst="rect">
            <a:avLst/>
          </a:prstGeom>
        </p:spPr>
      </p:pic>
      <p:pic>
        <p:nvPicPr>
          <p:cNvPr id="8" name="Picture 7">
            <a:extLst>
              <a:ext uri="{FF2B5EF4-FFF2-40B4-BE49-F238E27FC236}">
                <a16:creationId xmlns:a16="http://schemas.microsoft.com/office/drawing/2014/main" id="{0DF862D5-CF3B-E45B-934F-ACEF42B35BB4}"/>
              </a:ext>
            </a:extLst>
          </p:cNvPr>
          <p:cNvPicPr>
            <a:picLocks noChangeAspect="1"/>
          </p:cNvPicPr>
          <p:nvPr/>
        </p:nvPicPr>
        <p:blipFill>
          <a:blip r:embed="rId3"/>
          <a:stretch>
            <a:fillRect/>
          </a:stretch>
        </p:blipFill>
        <p:spPr>
          <a:xfrm>
            <a:off x="0" y="0"/>
            <a:ext cx="5148072" cy="3436275"/>
          </a:xfrm>
          <a:prstGeom prst="rect">
            <a:avLst/>
          </a:prstGeom>
        </p:spPr>
      </p:pic>
      <p:sp>
        <p:nvSpPr>
          <p:cNvPr id="12" name="Title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a:lstStyle>
            <a:lvl1pPr algn="r">
              <a:defRPr sz="4800" cap="all" spc="400" baseline="0"/>
            </a:lvl1pPr>
          </a:lstStyle>
          <a:p>
            <a:r>
              <a:rPr lang="en-US"/>
              <a:t>Click to edit Master title style</a:t>
            </a:r>
            <a:endParaRPr lang="en-US" dirty="0"/>
          </a:p>
        </p:txBody>
      </p:sp>
      <p:sp>
        <p:nvSpPr>
          <p:cNvPr id="14" name="Content Placeholder 13">
            <a:extLst>
              <a:ext uri="{FF2B5EF4-FFF2-40B4-BE49-F238E27FC236}">
                <a16:creationId xmlns:a16="http://schemas.microsoft.com/office/drawing/2014/main" id="{59AC38BE-9C76-A3FA-7823-F4A4B43AB754}"/>
              </a:ext>
            </a:extLst>
          </p:cNvPr>
          <p:cNvSpPr>
            <a:spLocks noGrp="1"/>
          </p:cNvSpPr>
          <p:nvPr>
            <p:ph sz="quarter" idx="13"/>
          </p:nvPr>
        </p:nvSpPr>
        <p:spPr>
          <a:xfrm>
            <a:off x="6400800" y="1216025"/>
            <a:ext cx="5184648" cy="4416425"/>
          </a:xfrm>
        </p:spPr>
        <p:txBody>
          <a:bodyPr anchor="ctr"/>
          <a:lstStyle>
            <a:lvl1pPr marL="0" indent="0">
              <a:lnSpc>
                <a:spcPct val="150000"/>
              </a:lnSpc>
              <a:spcBef>
                <a:spcPts val="1000"/>
              </a:spcBef>
              <a:buNone/>
              <a:defRPr sz="1600" spc="100" baseline="0"/>
            </a:lvl1pPr>
            <a:lvl2pPr marL="228600">
              <a:lnSpc>
                <a:spcPct val="150000"/>
              </a:lnSpc>
              <a:spcBef>
                <a:spcPts val="1000"/>
              </a:spcBef>
              <a:defRPr sz="1600" spc="100" baseline="0"/>
            </a:lvl2pPr>
            <a:lvl3pPr marL="457200">
              <a:lnSpc>
                <a:spcPct val="150000"/>
              </a:lnSpc>
              <a:spcBef>
                <a:spcPts val="1000"/>
              </a:spcBef>
              <a:defRPr sz="1600" spc="100" baseline="0"/>
            </a:lvl3pPr>
            <a:lvl4pPr marL="685800">
              <a:lnSpc>
                <a:spcPct val="150000"/>
              </a:lnSpc>
              <a:spcBef>
                <a:spcPts val="1000"/>
              </a:spcBef>
              <a:defRPr sz="1600" spc="100" baseline="0"/>
            </a:lvl4pPr>
            <a:lvl5pPr marL="914400">
              <a:lnSpc>
                <a:spcPct val="150000"/>
              </a:lnSpc>
              <a:spcBef>
                <a:spcPts val="1000"/>
              </a:spcBef>
              <a:defRPr sz="1600" spc="1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28528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79AFB71-7F33-280E-7877-06F4AFFF063A}"/>
              </a:ext>
            </a:extLst>
          </p:cNvPr>
          <p:cNvPicPr>
            <a:picLocks noChangeAspect="1"/>
          </p:cNvPicPr>
          <p:nvPr/>
        </p:nvPicPr>
        <p:blipFill>
          <a:blip r:embed="rId2"/>
          <a:srcRect/>
          <a:stretch/>
        </p:blipFill>
        <p:spPr>
          <a:xfrm>
            <a:off x="0" y="0"/>
            <a:ext cx="12192000" cy="6858000"/>
          </a:xfrm>
          <a:prstGeom prst="rect">
            <a:avLst/>
          </a:prstGeom>
        </p:spPr>
      </p:pic>
      <p:sp>
        <p:nvSpPr>
          <p:cNvPr id="6" name="Title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anchor="t">
            <a:noAutofit/>
          </a:bodyPr>
          <a:lstStyle>
            <a:lvl1pPr algn="l">
              <a:defRPr sz="9600" spc="300" baseline="0">
                <a:ln w="28575">
                  <a:solidFill>
                    <a:schemeClr val="tx1"/>
                  </a:solidFill>
                </a:ln>
                <a:noFill/>
              </a:defRPr>
            </a:lvl1pPr>
          </a:lstStyle>
          <a:p>
            <a:r>
              <a:rPr lang="en-US" dirty="0"/>
              <a:t>CLICK TO EDIT MASTER TITLE STYLE</a:t>
            </a:r>
          </a:p>
        </p:txBody>
      </p:sp>
      <p:sp>
        <p:nvSpPr>
          <p:cNvPr id="10" name="Subtitle 2">
            <a:extLst>
              <a:ext uri="{FF2B5EF4-FFF2-40B4-BE49-F238E27FC236}">
                <a16:creationId xmlns:a16="http://schemas.microsoft.com/office/drawing/2014/main" id="{DC93615E-193E-5253-6EE0-EC01791E3A3A}"/>
              </a:ext>
            </a:extLst>
          </p:cNvPr>
          <p:cNvSpPr>
            <a:spLocks noGrp="1"/>
          </p:cNvSpPr>
          <p:nvPr>
            <p:ph type="subTitle" idx="1"/>
          </p:nvPr>
        </p:nvSpPr>
        <p:spPr>
          <a:xfrm>
            <a:off x="1078992" y="3483864"/>
            <a:ext cx="10040112" cy="1280160"/>
          </a:xfrm>
        </p:spPr>
        <p:txBody>
          <a:bodyPr/>
          <a:lstStyle>
            <a:lvl1pPr marL="0" indent="0" algn="l">
              <a:buNone/>
              <a:defRPr sz="2400" b="1" baseline="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002920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5" name="Straight Connector 4">
            <a:extLst>
              <a:ext uri="{FF2B5EF4-FFF2-40B4-BE49-F238E27FC236}">
                <a16:creationId xmlns:a16="http://schemas.microsoft.com/office/drawing/2014/main" id="{C35C8AF3-79E7-17ED-9EB4-3006B31E422C}"/>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875A76CC-ED26-C4F7-5AB6-59D1A4C4A7F2}"/>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
        <p:nvSpPr>
          <p:cNvPr id="2" name="Title 1">
            <a:extLst>
              <a:ext uri="{FF2B5EF4-FFF2-40B4-BE49-F238E27FC236}">
                <a16:creationId xmlns:a16="http://schemas.microsoft.com/office/drawing/2014/main" id="{3BDEDC48-AA67-6FC9-FF0E-CD3CB49A502F}"/>
              </a:ext>
            </a:extLst>
          </p:cNvPr>
          <p:cNvSpPr>
            <a:spLocks noGrp="1"/>
          </p:cNvSpPr>
          <p:nvPr>
            <p:ph type="title"/>
          </p:nvPr>
        </p:nvSpPr>
        <p:spPr>
          <a:xfrm>
            <a:off x="612648" y="868679"/>
            <a:ext cx="10972800" cy="1572768"/>
          </a:xfrm>
        </p:spPr>
        <p:txBody>
          <a:bodyPr lIns="91440" tIns="182880" rIns="91440" bIns="0"/>
          <a:lstStyle>
            <a:lvl1pPr algn="ctr">
              <a:lnSpc>
                <a:spcPct val="90000"/>
              </a:lnSpc>
              <a:defRPr sz="4800" spc="400" baseline="0"/>
            </a:lvl1pPr>
          </a:lstStyle>
          <a:p>
            <a:r>
              <a:rPr lang="en-US"/>
              <a:t>Click to edit Master title style</a:t>
            </a:r>
            <a:endParaRPr lang="en-US" dirty="0"/>
          </a:p>
        </p:txBody>
      </p:sp>
    </p:spTree>
    <p:extLst>
      <p:ext uri="{BB962C8B-B14F-4D97-AF65-F5344CB8AC3E}">
        <p14:creationId xmlns:p14="http://schemas.microsoft.com/office/powerpoint/2010/main" val="4256687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86982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atin typeface="+mj-lt"/>
              </a:defRPr>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8" name="Straight Connector 7">
            <a:extLst>
              <a:ext uri="{FF2B5EF4-FFF2-40B4-BE49-F238E27FC236}">
                <a16:creationId xmlns:a16="http://schemas.microsoft.com/office/drawing/2014/main" id="{5754AE8D-13E4-BDDA-7C36-A9E08FD0A0E8}"/>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6CE37136-8479-8CDC-7EEB-030C1A8151EF}"/>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37927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atin typeface="+mj-lt"/>
              </a:defRPr>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a:xfrm>
            <a:off x="4038600" y="11575"/>
            <a:ext cx="4114800" cy="856526"/>
          </a:xfrm>
          <a:prstGeom prst="rect">
            <a:avLst/>
          </a:prstGeom>
        </p:spPr>
        <p:txBody>
          <a:bodyPr/>
          <a:lstStyle/>
          <a:p>
            <a:endParaRPr lang="en-IN"/>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a:xfrm>
            <a:off x="4038600" y="6006546"/>
            <a:ext cx="4114800" cy="851453"/>
          </a:xfrm>
          <a:prstGeom prst="rect">
            <a:avLst/>
          </a:prstGeom>
        </p:spPr>
        <p:txBody>
          <a:bodyPr/>
          <a:lstStyle/>
          <a:p>
            <a:fld id="{F1CA6392-F017-4F36-9CCB-146D08DFE7DE}" type="slidenum">
              <a:rPr lang="en-IN" smtClean="0"/>
              <a:t>‹#›</a:t>
            </a:fld>
            <a:endParaRPr lang="en-IN"/>
          </a:p>
        </p:txBody>
      </p:sp>
      <p:cxnSp>
        <p:nvCxnSpPr>
          <p:cNvPr id="8" name="Straight Connector 7">
            <a:extLst>
              <a:ext uri="{FF2B5EF4-FFF2-40B4-BE49-F238E27FC236}">
                <a16:creationId xmlns:a16="http://schemas.microsoft.com/office/drawing/2014/main" id="{1DC6EFE9-BD9C-6124-823A-BD1C488321D2}"/>
              </a:ext>
            </a:extLst>
          </p:cNvPr>
          <p:cNvCxnSpPr>
            <a:cxnSpLocks/>
          </p:cNvCxnSpPr>
          <p:nvPr/>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21B53473-DF27-C657-627F-ED66976E076B}"/>
              </a:ext>
            </a:extLst>
          </p:cNvPr>
          <p:cNvCxnSpPr>
            <a:cxnSpLocks/>
          </p:cNvCxnSpPr>
          <p:nvPr/>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34866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E020D11E-3FF2-1E7F-038B-4F9534916FEB}"/>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1660127"/>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3104752"/>
            <a:ext cx="11430000" cy="2092281"/>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11575"/>
            <a:ext cx="4114800" cy="856526"/>
          </a:xfrm>
          <a:prstGeom prst="rect">
            <a:avLst/>
          </a:prstGeom>
        </p:spPr>
        <p:txBody>
          <a:bodyPr vert="horz" lIns="91440" tIns="45720" rIns="91440" bIns="45720" rtlCol="0" anchor="ctr">
            <a:noAutofit/>
          </a:bodyPr>
          <a:lstStyle>
            <a:lvl1pPr algn="ctr">
              <a:defRPr sz="1200" b="1" i="0" spc="200" baseline="0">
                <a:solidFill>
                  <a:schemeClr val="tx1"/>
                </a:solidFill>
                <a:latin typeface="+mn-lt"/>
                <a:cs typeface="Arial" panose="020B0604020202020204" pitchFamily="34" charset="0"/>
              </a:defRPr>
            </a:lvl1pPr>
          </a:lstStyle>
          <a:p>
            <a:endParaRPr lang="en-IN"/>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4038600" y="6006546"/>
            <a:ext cx="4114800" cy="851453"/>
          </a:xfrm>
          <a:prstGeom prst="rect">
            <a:avLst/>
          </a:prstGeom>
        </p:spPr>
        <p:txBody>
          <a:bodyPr vert="horz" lIns="91440" tIns="45720" rIns="91440" bIns="45720" rtlCol="0" anchor="ctr">
            <a:noAutofit/>
          </a:bodyPr>
          <a:lstStyle>
            <a:lvl1pPr algn="ctr">
              <a:defRPr sz="1200" b="1" i="0" spc="200" baseline="0">
                <a:solidFill>
                  <a:schemeClr val="tx1"/>
                </a:solidFill>
                <a:latin typeface="+mn-lt"/>
                <a:cs typeface="Arial" panose="020B0604020202020204" pitchFamily="34" charset="0"/>
              </a:defRPr>
            </a:lvl1pPr>
          </a:lstStyle>
          <a:p>
            <a:fld id="{F1CA6392-F017-4F36-9CCB-146D08DFE7DE}" type="slidenum">
              <a:rPr lang="en-IN" smtClean="0"/>
              <a:t>‹#›</a:t>
            </a:fld>
            <a:endParaRPr lang="en-IN"/>
          </a:p>
        </p:txBody>
      </p:sp>
    </p:spTree>
    <p:extLst>
      <p:ext uri="{BB962C8B-B14F-4D97-AF65-F5344CB8AC3E}">
        <p14:creationId xmlns:p14="http://schemas.microsoft.com/office/powerpoint/2010/main" val="865883982"/>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 id="2147483782" r:id="rId17"/>
    <p:sldLayoutId id="2147483783" r:id="rId18"/>
    <p:sldLayoutId id="2147483784" r:id="rId19"/>
  </p:sldLayoutIdLst>
  <p:txStyles>
    <p:titleStyle>
      <a:lvl1pPr algn="l" defTabSz="914400" rtl="0" eaLnBrk="1" latinLnBrk="0" hangingPunct="1">
        <a:lnSpc>
          <a:spcPct val="90000"/>
        </a:lnSpc>
        <a:spcBef>
          <a:spcPct val="0"/>
        </a:spcBef>
        <a:buNone/>
        <a:defRPr sz="4400" b="1" i="0" kern="1200" cap="all" spc="400" baseline="0">
          <a:solidFill>
            <a:schemeClr val="tx1"/>
          </a:solidFill>
          <a:latin typeface="+mj-lt"/>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spc="50" baseline="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spc="50" baseline="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spc="50" baseline="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spc="50" baseline="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spc="50" baseline="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ms3541@srmist.edu.i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86056A4-7679-A896-2944-668F8B066605}"/>
              </a:ext>
            </a:extLst>
          </p:cNvPr>
          <p:cNvSpPr txBox="1"/>
          <p:nvPr/>
        </p:nvSpPr>
        <p:spPr>
          <a:xfrm>
            <a:off x="1788201" y="2311248"/>
            <a:ext cx="8615597" cy="1840312"/>
          </a:xfrm>
          <a:prstGeom prst="rect">
            <a:avLst/>
          </a:prstGeom>
          <a:noFill/>
        </p:spPr>
        <p:txBody>
          <a:bodyPr wrap="square">
            <a:spAutoFit/>
          </a:bodyPr>
          <a:lstStyle/>
          <a:p>
            <a:pPr marL="270510"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PHYTOCHEMICAL EVALUATION OF </a:t>
            </a:r>
            <a:r>
              <a:rPr lang="en-IN" sz="4000" b="1" i="1" dirty="0">
                <a:effectLst/>
                <a:latin typeface="Times New Roman" panose="02020603050405020304" pitchFamily="18" charset="0"/>
                <a:ea typeface="Calibri" panose="020F0502020204030204" pitchFamily="34" charset="0"/>
                <a:cs typeface="Mangal" panose="02040503050203030202" pitchFamily="18" charset="0"/>
              </a:rPr>
              <a:t>QUERCUS INFECTORIA</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9" name="TextBox 8">
            <a:extLst>
              <a:ext uri="{FF2B5EF4-FFF2-40B4-BE49-F238E27FC236}">
                <a16:creationId xmlns:a16="http://schemas.microsoft.com/office/drawing/2014/main" id="{38407F50-51E0-AE0E-1933-DE13C8B806EE}"/>
              </a:ext>
            </a:extLst>
          </p:cNvPr>
          <p:cNvSpPr txBox="1"/>
          <p:nvPr/>
        </p:nvSpPr>
        <p:spPr>
          <a:xfrm>
            <a:off x="5841167" y="4646236"/>
            <a:ext cx="6093500" cy="2072362"/>
          </a:xfrm>
          <a:prstGeom prst="rect">
            <a:avLst/>
          </a:prstGeom>
          <a:noFill/>
        </p:spPr>
        <p:txBody>
          <a:bodyPr wrap="square">
            <a:spAutoFit/>
          </a:bodyPr>
          <a:lstStyle/>
          <a:p>
            <a:pPr algn="r"/>
            <a:r>
              <a:rPr lang="en-IN"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Mrs. </a:t>
            </a:r>
            <a:r>
              <a:rPr lang="en-IN" b="1"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Madhusmita</a:t>
            </a:r>
            <a:r>
              <a:rPr lang="en-IN"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Sahu</a:t>
            </a:r>
            <a:r>
              <a:rPr lang="en-IN" b="1" i="1"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600" b="1"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a:spcAft>
                <a:spcPts val="800"/>
              </a:spcAft>
            </a:pPr>
            <a:r>
              <a:rPr lang="en-IN" sz="1600" b="1" i="1" dirty="0">
                <a:effectLst/>
                <a:latin typeface="Times New Roman" panose="02020603050405020304" pitchFamily="18" charset="0"/>
                <a:ea typeface="Calibri" panose="020F0502020204030204" pitchFamily="34" charset="0"/>
                <a:cs typeface="Times New Roman" panose="02020603050405020304" pitchFamily="18" charset="0"/>
              </a:rPr>
              <a:t>Research scholar,</a:t>
            </a:r>
          </a:p>
          <a:p>
            <a:pPr algn="r">
              <a:spcAft>
                <a:spcPts val="800"/>
              </a:spcAft>
            </a:pPr>
            <a:r>
              <a:rPr lang="en-IN" sz="16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Department of Pharmacy, </a:t>
            </a:r>
            <a:endParaRPr lang="en-IN" sz="1600" b="1" i="1" dirty="0">
              <a:effectLst/>
              <a:latin typeface="Times New Roman" panose="02020603050405020304" pitchFamily="18" charset="0"/>
              <a:ea typeface="Calibri" panose="020F0502020204030204" pitchFamily="34" charset="0"/>
              <a:cs typeface="Times New Roman" panose="02020603050405020304" pitchFamily="18" charset="0"/>
            </a:endParaRPr>
          </a:p>
          <a:p>
            <a:pPr algn="r">
              <a:spcAft>
                <a:spcPts val="800"/>
              </a:spcAft>
            </a:pPr>
            <a:r>
              <a:rPr lang="en-IN" sz="16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SRM Institute of Science and Technology (Delhi-NCR Campus),  </a:t>
            </a:r>
            <a:endParaRPr lang="en-IN" sz="1600" b="1" i="1" dirty="0">
              <a:effectLst/>
              <a:latin typeface="Times New Roman" panose="02020603050405020304" pitchFamily="18" charset="0"/>
              <a:ea typeface="Calibri" panose="020F0502020204030204" pitchFamily="34" charset="0"/>
              <a:cs typeface="Times New Roman" panose="02020603050405020304" pitchFamily="18" charset="0"/>
            </a:endParaRPr>
          </a:p>
          <a:p>
            <a:pPr algn="r">
              <a:spcAft>
                <a:spcPts val="800"/>
              </a:spcAft>
            </a:pPr>
            <a:r>
              <a:rPr lang="en-IN" sz="1600" b="1"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Ghaziabad, Uttar Pradesh, India</a:t>
            </a:r>
            <a:endParaRPr lang="en-IN" sz="1600" b="1" i="1"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IN" b="1" i="1"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ms3541@srmist.edu.in</a:t>
            </a:r>
            <a:endParaRPr lang="en-IN" sz="3600" b="1"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146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494938-EA1E-985C-86CF-E78823BA398D}"/>
              </a:ext>
            </a:extLst>
          </p:cNvPr>
          <p:cNvSpPr txBox="1"/>
          <p:nvPr/>
        </p:nvSpPr>
        <p:spPr>
          <a:xfrm>
            <a:off x="399737" y="585529"/>
            <a:ext cx="11392525" cy="707886"/>
          </a:xfrm>
          <a:prstGeom prst="rect">
            <a:avLst/>
          </a:prstGeom>
          <a:noFill/>
        </p:spPr>
        <p:txBody>
          <a:bodyPr wrap="square">
            <a:spAutoFit/>
          </a:bodyPr>
          <a:lstStyle/>
          <a:p>
            <a:pPr algn="ctr"/>
            <a:r>
              <a:rPr lang="en-IN" sz="4000" b="1" kern="0" dirty="0">
                <a:effectLst/>
                <a:latin typeface="Times New Roman" panose="02020603050405020304" pitchFamily="18" charset="0"/>
                <a:ea typeface="Calibri" panose="020F0502020204030204" pitchFamily="34" charset="0"/>
              </a:rPr>
              <a:t>BACKGROUND</a:t>
            </a:r>
            <a:endParaRPr lang="en-IN" sz="4000" dirty="0"/>
          </a:p>
        </p:txBody>
      </p:sp>
      <p:sp>
        <p:nvSpPr>
          <p:cNvPr id="5" name="TextBox 4">
            <a:extLst>
              <a:ext uri="{FF2B5EF4-FFF2-40B4-BE49-F238E27FC236}">
                <a16:creationId xmlns:a16="http://schemas.microsoft.com/office/drawing/2014/main" id="{F8FCD1EC-0BB2-FC03-13FB-466AF64C979F}"/>
              </a:ext>
            </a:extLst>
          </p:cNvPr>
          <p:cNvSpPr txBox="1"/>
          <p:nvPr/>
        </p:nvSpPr>
        <p:spPr>
          <a:xfrm>
            <a:off x="399738" y="1293415"/>
            <a:ext cx="11392524"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Important advantage for therapeutic uses of the plants includes their safety, effectiveness, economic feasibility, and ease of availability. Plants have been utilised as remedies for thousands of years and all across the world. </a:t>
            </a:r>
          </a:p>
          <a:p>
            <a:pPr marL="285750" indent="-285750" algn="just">
              <a:lnSpc>
                <a:spcPct val="150000"/>
              </a:lnSpc>
              <a:buFont typeface="Arial" panose="020B0604020202020204" pitchFamily="34" charset="0"/>
              <a:buChar char="•"/>
            </a:pPr>
            <a:r>
              <a:rPr lang="en-IN"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In recent years, scientific interest in the investigation of these plants' chemical make-up and biological processes has increased. </a:t>
            </a:r>
            <a:r>
              <a:rPr lang="en-US"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Among a number of medicinal plants, species belonging to the genus </a:t>
            </a:r>
            <a:r>
              <a:rPr lang="en-US" sz="1800" i="1"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Quercus are</a:t>
            </a:r>
            <a:r>
              <a:rPr lang="en-US"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 widely used in traditional medicine. 'is genus belongs to the family Fagaceae. </a:t>
            </a:r>
            <a:endParaRPr lang="en-IN" kern="0" dirty="0">
              <a:solidFill>
                <a:srgbClr val="0D0D0D"/>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Species of the </a:t>
            </a:r>
            <a:r>
              <a:rPr lang="en-US" sz="1800" i="1"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Quercus </a:t>
            </a:r>
            <a:r>
              <a:rPr lang="en-US"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genus are mainly distributed in the basin Mediterranean (Portugal, Spain, Algeria France, Italy, Tunisia, and Morocco), Asia, and North Americas' extraordinary species diversity reported in America and Asia together is with the highest diversity at 15–30°Nin Mexico and East Asia. </a:t>
            </a:r>
            <a:endParaRPr lang="en-IN" sz="1800" kern="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Europe exhibits lower species richness (up to 30 species), but the genus is nearly as widespread there as it is in North America and East Asia, as a limited number of European species have expanded across the continent.</a:t>
            </a:r>
            <a:endParaRPr lang="en-IN" kern="0" dirty="0">
              <a:solidFill>
                <a:srgbClr val="0D0D0D"/>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kern="0" dirty="0">
                <a:effectLst/>
                <a:latin typeface="Times New Roman" panose="02020603050405020304" pitchFamily="18" charset="0"/>
                <a:ea typeface="Calibri" panose="020F0502020204030204" pitchFamily="34" charset="0"/>
                <a:cs typeface="Times New Roman" panose="02020603050405020304" pitchFamily="18" charset="0"/>
              </a:rPr>
              <a:t>The galls of </a:t>
            </a:r>
            <a:r>
              <a:rPr lang="en-US" sz="1800" i="1" kern="0" dirty="0">
                <a:effectLst/>
                <a:latin typeface="Times New Roman" panose="02020603050405020304" pitchFamily="18" charset="0"/>
                <a:ea typeface="Calibri" panose="020F0502020204030204" pitchFamily="34" charset="0"/>
                <a:cs typeface="Times New Roman" panose="02020603050405020304" pitchFamily="18" charset="0"/>
              </a:rPr>
              <a:t>Q. infectoria </a:t>
            </a:r>
            <a:r>
              <a:rPr lang="en-US" sz="1800" kern="0" dirty="0">
                <a:effectLst/>
                <a:latin typeface="Times New Roman" panose="02020603050405020304" pitchFamily="18" charset="0"/>
                <a:ea typeface="Calibri" panose="020F0502020204030204" pitchFamily="34" charset="0"/>
                <a:cs typeface="Times New Roman" panose="02020603050405020304" pitchFamily="18" charset="0"/>
              </a:rPr>
              <a:t>have also been pharmacologically documented to possess astringent, antidiabetic, antitremorine, local anesthetic antiviral antibacterial antifungal larvicidal and anti-inflammatory activities.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301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B2221C-1E84-AA8E-9F3B-53DFB9E8FD99}"/>
              </a:ext>
            </a:extLst>
          </p:cNvPr>
          <p:cNvSpPr txBox="1"/>
          <p:nvPr/>
        </p:nvSpPr>
        <p:spPr>
          <a:xfrm>
            <a:off x="302301" y="135560"/>
            <a:ext cx="11587397" cy="916982"/>
          </a:xfrm>
          <a:prstGeom prst="rect">
            <a:avLst/>
          </a:prstGeom>
          <a:noFill/>
        </p:spPr>
        <p:txBody>
          <a:bodyPr wrap="square">
            <a:spAutoFit/>
          </a:bodyPr>
          <a:lstStyle/>
          <a:p>
            <a:pPr marL="270510"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MATERIALS AND METHODS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C48272BB-6788-8DEA-6823-8017D3402D8B}"/>
              </a:ext>
            </a:extLst>
          </p:cNvPr>
          <p:cNvSpPr txBox="1"/>
          <p:nvPr/>
        </p:nvSpPr>
        <p:spPr>
          <a:xfrm>
            <a:off x="0" y="1052542"/>
            <a:ext cx="11889698" cy="5803320"/>
          </a:xfrm>
          <a:prstGeom prst="rect">
            <a:avLst/>
          </a:prstGeom>
          <a:noFill/>
        </p:spPr>
        <p:txBody>
          <a:bodyPr wrap="square">
            <a:spAutoFit/>
          </a:bodyPr>
          <a:lstStyle/>
          <a:p>
            <a:pPr marL="556260" indent="-285750" algn="just">
              <a:lnSpc>
                <a:spcPct val="150000"/>
              </a:lnSpc>
              <a:spcAft>
                <a:spcPts val="8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Collection material from plant</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2000" b="1" dirty="0">
                <a:effectLst/>
                <a:latin typeface="Times New Roman" panose="02020603050405020304" pitchFamily="18" charset="0"/>
                <a:ea typeface="Calibri" panose="020F0502020204030204" pitchFamily="34" charset="0"/>
                <a:cs typeface="Mangal" panose="02040503050203030202" pitchFamily="18" charset="0"/>
              </a:rPr>
              <a:t> </a:t>
            </a:r>
            <a:r>
              <a:rPr lang="en-IN" sz="1800" i="1" dirty="0">
                <a:effectLst/>
                <a:latin typeface="Times New Roman" panose="02020603050405020304" pitchFamily="18" charset="0"/>
                <a:ea typeface="Calibri" panose="020F0502020204030204" pitchFamily="34" charset="0"/>
                <a:cs typeface="Mangal" panose="02040503050203030202" pitchFamily="18" charset="0"/>
              </a:rPr>
              <a:t>Quercus Infectoria</a:t>
            </a:r>
            <a:r>
              <a:rPr lang="en-IN" sz="1800" dirty="0">
                <a:effectLst/>
                <a:latin typeface="Times New Roman" panose="02020603050405020304" pitchFamily="18" charset="0"/>
                <a:ea typeface="Calibri" panose="020F0502020204030204" pitchFamily="34" charset="0"/>
                <a:cs typeface="Mangal" panose="02040503050203030202" pitchFamily="18" charset="0"/>
              </a:rPr>
              <a:t> galls were taken in December 2022 from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Hasanpur</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Amroha</a:t>
            </a:r>
            <a:r>
              <a:rPr lang="en-IN" sz="1800" dirty="0">
                <a:effectLst/>
                <a:latin typeface="Times New Roman" panose="02020603050405020304" pitchFamily="18" charset="0"/>
                <a:ea typeface="Calibri" panose="020F0502020204030204" pitchFamily="34" charset="0"/>
                <a:cs typeface="Mangal" panose="02040503050203030202" pitchFamily="18" charset="0"/>
              </a:rPr>
              <a:t>, Uttar Pradesh.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556260" indent="-285750" algn="just">
              <a:lnSpc>
                <a:spcPct val="150000"/>
              </a:lnSpc>
              <a:spcAft>
                <a:spcPts val="8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Identification of Plant material –</a:t>
            </a:r>
            <a:r>
              <a:rPr lang="en-IN" sz="1800" dirty="0">
                <a:effectLst/>
                <a:latin typeface="Times New Roman" panose="02020603050405020304" pitchFamily="18" charset="0"/>
                <a:ea typeface="Calibri" panose="020F0502020204030204" pitchFamily="34" charset="0"/>
                <a:cs typeface="Mangal" panose="02040503050203030202" pitchFamily="18" charset="0"/>
              </a:rPr>
              <a:t>Identification of the plant material and its authentication were done at the Botany Department, Chaudhary Charan Singh University, by Prof.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Vijai</a:t>
            </a:r>
            <a:r>
              <a:rPr lang="en-IN" sz="1800" dirty="0">
                <a:effectLst/>
                <a:latin typeface="Times New Roman" panose="02020603050405020304" pitchFamily="18" charset="0"/>
                <a:ea typeface="Calibri" panose="020F0502020204030204" pitchFamily="34" charset="0"/>
                <a:cs typeface="Mangal" panose="02040503050203030202" pitchFamily="18" charset="0"/>
              </a:rPr>
              <a:t> Malik. (Authentication reference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no.Bot</a:t>
            </a:r>
            <a:r>
              <a:rPr lang="en-IN" sz="1800" dirty="0">
                <a:effectLst/>
                <a:latin typeface="Times New Roman" panose="02020603050405020304" pitchFamily="18" charset="0"/>
                <a:ea typeface="Calibri" panose="020F0502020204030204" pitchFamily="34" charset="0"/>
                <a:cs typeface="Mangal" panose="02040503050203030202" pitchFamily="18" charset="0"/>
              </a:rPr>
              <a:t>/PB/151)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556260" indent="-285750" algn="just">
              <a:lnSpc>
                <a:spcPct val="150000"/>
              </a:lnSpc>
              <a:spcAft>
                <a:spcPts val="800"/>
              </a:spcAft>
              <a:buFont typeface="Arial" panose="020B0604020202020204" pitchFamily="34" charset="0"/>
              <a:buChar char="•"/>
            </a:pPr>
            <a:r>
              <a:rPr lang="en-IN"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Preparation of Plant Material-</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 get rid of dirt and other foreign objects, the nutgalls were washed under running water from the faucet and rinsed with distilled water. The plant's nutgalls were dried in the shade. The plant material was blended and weighed after being ground.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556260" indent="-285750" algn="just">
              <a:lnSpc>
                <a:spcPct val="150000"/>
              </a:lnSpc>
              <a:spcAft>
                <a:spcPts val="8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cs typeface="Mangal" panose="02040503050203030202" pitchFamily="18" charset="0"/>
              </a:rPr>
              <a:t>Extract preparation -</a:t>
            </a:r>
            <a:r>
              <a:rPr lang="en-IN" sz="1800" dirty="0">
                <a:effectLst/>
                <a:latin typeface="Times New Roman" panose="02020603050405020304" pitchFamily="18" charset="0"/>
                <a:ea typeface="Calibri" panose="020F0502020204030204" pitchFamily="34" charset="0"/>
                <a:cs typeface="Mangal" panose="02040503050203030202" pitchFamily="18" charset="0"/>
              </a:rPr>
              <a:t>The nutgalls were washed with distilled water and made it completely dry at room temperature. After drying cut the nutgalls into small pieces and crushed   in a mechanical mortar or through hand mill (making sure heat is not provided). The plant powder was extracted with 100gm powder drug macerated with 500 ml 95% ethanol (1:5)  at room temperature for 7 days. After 7 days filtration was done with muslin cloth and the excess water was evaporated by rotary evaporator at 60 ºC until the mixture was completely dried. The percentage of yield was found to be 53 %.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29006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1B9B09-0015-DFAB-5607-83667BEB5255}"/>
              </a:ext>
            </a:extLst>
          </p:cNvPr>
          <p:cNvSpPr txBox="1"/>
          <p:nvPr/>
        </p:nvSpPr>
        <p:spPr>
          <a:xfrm>
            <a:off x="0" y="165541"/>
            <a:ext cx="11872210" cy="6372514"/>
          </a:xfrm>
          <a:prstGeom prst="rect">
            <a:avLst/>
          </a:prstGeom>
          <a:noFill/>
        </p:spPr>
        <p:txBody>
          <a:bodyPr wrap="square">
            <a:spAutoFit/>
          </a:bodyPr>
          <a:lstStyle/>
          <a:p>
            <a:pPr marL="556260" indent="-285750">
              <a:lnSpc>
                <a:spcPct val="150000"/>
              </a:lnSpc>
              <a:spcAft>
                <a:spcPts val="800"/>
              </a:spcAft>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Qualitative Phytochemical Screening</a:t>
            </a:r>
          </a:p>
          <a:p>
            <a:pPr marL="270510">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presence or absence of phenols (ferric chloride test), flavonoids (sodium hydroxide test), alkaloids (Dragendroff's test, Wagner's test), cardiac glycosides (Killer-</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Killani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test), carbohydrate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Molish</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Test, Fehling Test), saponin (Foam Test), and steroids (Salkowski test) were qualitatively screened for in the phytochemical constituents of Quercus Infectoria.</a:t>
            </a:r>
          </a:p>
          <a:p>
            <a:pPr marL="556260" indent="-285750">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Flavonoids Test–</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800100" lvl="1" indent="-342900">
              <a:lnSpc>
                <a:spcPct val="150000"/>
              </a:lnSpc>
              <a:spcAft>
                <a:spcPts val="800"/>
              </a:spcAft>
              <a:buFont typeface="Arial" panose="020B0604020202020204" pitchFamily="34" charset="0"/>
              <a:buChar char="•"/>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Reaction with NaOH</a:t>
            </a:r>
            <a:r>
              <a:rPr lang="en-IN" dirty="0">
                <a:effectLst/>
                <a:latin typeface="Times New Roman" panose="02020603050405020304" pitchFamily="18" charset="0"/>
                <a:ea typeface="Calibri" panose="020F0502020204030204" pitchFamily="34" charset="0"/>
                <a:cs typeface="Times New Roman" panose="02020603050405020304" pitchFamily="18" charset="0"/>
              </a:rPr>
              <a:t> - To identify flavonoids in the ethanolic extract of Quercus Infectoria, initially dispersed in </a:t>
            </a:r>
            <a:r>
              <a:rPr lang="en-IN" dirty="0">
                <a:solidFill>
                  <a:srgbClr val="202124"/>
                </a:solidFill>
                <a:effectLst/>
                <a:latin typeface="Times New Roman" panose="02020603050405020304" pitchFamily="18" charset="0"/>
                <a:ea typeface="Calibri" panose="020F0502020204030204" pitchFamily="34" charset="0"/>
                <a:cs typeface="Times New Roman" panose="02020603050405020304" pitchFamily="18" charset="0"/>
              </a:rPr>
              <a:t>H₂O</a:t>
            </a:r>
            <a:r>
              <a:rPr lang="en-IN" dirty="0">
                <a:effectLst/>
                <a:latin typeface="Times New Roman" panose="02020603050405020304" pitchFamily="18" charset="0"/>
                <a:ea typeface="Calibri" panose="020F0502020204030204" pitchFamily="34" charset="0"/>
                <a:cs typeface="Times New Roman" panose="02020603050405020304" pitchFamily="18" charset="0"/>
              </a:rPr>
              <a:t>. Then NaOH was used to treat the filtrate after filtering. Flavonoids are present when a colour is yellow.</a:t>
            </a:r>
          </a:p>
          <a:p>
            <a:pPr marL="800100" lvl="1" indent="-342900">
              <a:lnSpc>
                <a:spcPct val="150000"/>
              </a:lnSpc>
              <a:buFont typeface="Arial" panose="020B0604020202020204" pitchFamily="34" charset="0"/>
              <a:buChar char="•"/>
              <a:tabLst>
                <a:tab pos="171450" algn="l"/>
              </a:tabLs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Shinoda test</a:t>
            </a:r>
            <a:r>
              <a:rPr lang="en-IN" b="1" dirty="0">
                <a:latin typeface="Times New Roman" panose="02020603050405020304" pitchFamily="18" charset="0"/>
                <a:ea typeface="Times New Roman" panose="02020603050405020304" pitchFamily="18" charset="0"/>
                <a:cs typeface="Times New Roman" panose="02020603050405020304" pitchFamily="18" charset="0"/>
              </a:rPr>
              <a:t>- </a:t>
            </a:r>
            <a:r>
              <a:rPr lang="en-IN" dirty="0">
                <a:effectLst/>
                <a:latin typeface="Times New Roman" panose="02020603050405020304" pitchFamily="18" charset="0"/>
                <a:ea typeface="Calibri" panose="020F0502020204030204" pitchFamily="34" charset="0"/>
                <a:cs typeface="Times New Roman" panose="02020603050405020304" pitchFamily="18" charset="0"/>
              </a:rPr>
              <a:t>A small quantity of extract was taken in a test tube and dissolved in methanol (1 ml). A pinch of magnesium powder was added followed by conc. HCl. Appearance of pink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color</a:t>
            </a:r>
            <a:r>
              <a:rPr lang="en-IN" dirty="0">
                <a:effectLst/>
                <a:latin typeface="Times New Roman" panose="02020603050405020304" pitchFamily="18" charset="0"/>
                <a:ea typeface="Calibri" panose="020F0502020204030204" pitchFamily="34" charset="0"/>
                <a:cs typeface="Times New Roman" panose="02020603050405020304" pitchFamily="18" charset="0"/>
              </a:rPr>
              <a:t> indicates the presence of flavonoids.</a:t>
            </a:r>
          </a:p>
          <a:p>
            <a:pPr marL="556260" indent="-285750">
              <a:lnSpc>
                <a:spcPct val="150000"/>
              </a:lnSpc>
              <a:spcAft>
                <a:spcPts val="800"/>
              </a:spcAft>
              <a:buFont typeface="Wingdings" panose="05000000000000000000" pitchFamily="2" charset="2"/>
              <a:buChar char="Ø"/>
            </a:pPr>
            <a:r>
              <a:rPr lang="en-IN" b="1" dirty="0">
                <a:latin typeface="Times New Roman" panose="02020603050405020304" pitchFamily="18" charset="0"/>
                <a:cs typeface="Times New Roman" panose="02020603050405020304" pitchFamily="18" charset="0"/>
              </a:rPr>
              <a:t>Test for Phenol – </a:t>
            </a: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Test using Ferric Chloride: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Phenols are typically precipitated using a 90% alcohol with 5% ferric chloride w/v solution. Phenols are then identified.</a:t>
            </a:r>
          </a:p>
          <a:p>
            <a:pPr marL="556260" indent="-285750">
              <a:lnSpc>
                <a:spcPct val="150000"/>
              </a:lnSpc>
              <a:spcAft>
                <a:spcPts val="800"/>
              </a:spcAft>
              <a:buFont typeface="Wingdings" panose="05000000000000000000" pitchFamily="2" charset="2"/>
              <a:buChar char="Ø"/>
            </a:pPr>
            <a:r>
              <a:rPr lang="en-IN" b="1" dirty="0">
                <a:latin typeface="Times New Roman" panose="02020603050405020304" pitchFamily="18" charset="0"/>
                <a:cs typeface="Times New Roman" panose="02020603050405020304" pitchFamily="18" charset="0"/>
              </a:rPr>
              <a:t>Alkaloid Test –</a:t>
            </a:r>
            <a:r>
              <a:rPr lang="en-IN" b="1" kern="0" dirty="0" err="1">
                <a:effectLst/>
                <a:latin typeface="Times New Roman" panose="02020603050405020304" pitchFamily="18" charset="0"/>
                <a:ea typeface="Calibri" panose="020F0502020204030204" pitchFamily="34" charset="0"/>
                <a:cs typeface="Times New Roman" panose="02020603050405020304" pitchFamily="18" charset="0"/>
              </a:rPr>
              <a:t>Dragendroff’s</a:t>
            </a:r>
            <a:r>
              <a:rPr lang="en-IN" b="1" kern="0" dirty="0">
                <a:effectLst/>
                <a:latin typeface="Times New Roman" panose="02020603050405020304" pitchFamily="18" charset="0"/>
                <a:ea typeface="Calibri" panose="020F0502020204030204" pitchFamily="34" charset="0"/>
                <a:cs typeface="Times New Roman" panose="02020603050405020304" pitchFamily="18" charset="0"/>
              </a:rPr>
              <a:t> test- </a:t>
            </a:r>
            <a:r>
              <a:rPr lang="en-IN" kern="0" dirty="0">
                <a:effectLst/>
                <a:latin typeface="Times New Roman" panose="02020603050405020304" pitchFamily="18" charset="0"/>
                <a:ea typeface="Calibri" panose="020F0502020204030204" pitchFamily="34" charset="0"/>
                <a:cs typeface="Times New Roman" panose="02020603050405020304" pitchFamily="18" charset="0"/>
              </a:rPr>
              <a:t>The reagent produces an orange-brown tinted precipitate when used with alkaloid. In 50 ml of glacial acetic acid, 5.2 grammes of bismuth carbonate and 14 grammes of sodium iodide were heated for a short period of time to create this reagent.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7358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57F0E7-4EDA-FC6A-9996-965B53175369}"/>
              </a:ext>
            </a:extLst>
          </p:cNvPr>
          <p:cNvSpPr txBox="1"/>
          <p:nvPr/>
        </p:nvSpPr>
        <p:spPr>
          <a:xfrm>
            <a:off x="0" y="137489"/>
            <a:ext cx="12031579" cy="6583021"/>
          </a:xfrm>
          <a:prstGeom prst="rect">
            <a:avLst/>
          </a:prstGeom>
          <a:noFill/>
        </p:spPr>
        <p:txBody>
          <a:bodyPr wrap="square">
            <a:spAutoFit/>
          </a:bodyPr>
          <a:lstStyle/>
          <a:p>
            <a:pPr marL="556260" indent="-285750" algn="just">
              <a:lnSpc>
                <a:spcPct val="150000"/>
              </a:lnSpc>
              <a:spcAft>
                <a:spcPts val="800"/>
              </a:spcAft>
              <a:buFont typeface="Arial" panose="020B0604020202020204" pitchFamily="34" charset="0"/>
              <a:buChar char="•"/>
            </a:pPr>
            <a:r>
              <a:rPr lang="en-US" b="1" dirty="0">
                <a:effectLst/>
                <a:latin typeface="Times New Roman" panose="02020603050405020304" pitchFamily="18" charset="0"/>
                <a:ea typeface="Calibri" panose="020F0502020204030204" pitchFamily="34" charset="0"/>
                <a:cs typeface="Mangal" panose="02040503050203030202" pitchFamily="18" charset="0"/>
              </a:rPr>
              <a:t>Wegner’s Test-</a:t>
            </a:r>
            <a:r>
              <a:rPr lang="en-US" b="1" dirty="0">
                <a:latin typeface="Times New Roman" panose="02020603050405020304" pitchFamily="18" charset="0"/>
                <a:ea typeface="Calibri" panose="020F0502020204030204" pitchFamily="34" charset="0"/>
                <a:cs typeface="Mangal" panose="02040503050203030202" pitchFamily="18" charset="0"/>
              </a:rPr>
              <a:t> </a:t>
            </a:r>
            <a:r>
              <a:rPr lang="en-US" dirty="0">
                <a:latin typeface="Times New Roman" panose="02020603050405020304" pitchFamily="18" charset="0"/>
                <a:ea typeface="Calibri" panose="020F0502020204030204" pitchFamily="34" charset="0"/>
                <a:cs typeface="Mangal" panose="02040503050203030202" pitchFamily="18" charset="0"/>
              </a:rPr>
              <a:t>A </a:t>
            </a:r>
            <a:r>
              <a:rPr lang="en-US" dirty="0">
                <a:effectLst/>
                <a:latin typeface="Times New Roman" panose="02020603050405020304" pitchFamily="18" charset="0"/>
                <a:ea typeface="Calibri" panose="020F0502020204030204" pitchFamily="34" charset="0"/>
                <a:cs typeface="Mangal" panose="02040503050203030202" pitchFamily="18" charset="0"/>
              </a:rPr>
              <a:t>reddish-brown precipitate is produced by alkaloid. To create a final volume of 200 milliliters, In 5 milliliters of water, 1.27 grammes of iodine and 2 grammes of potassium iodide was dissolved.</a:t>
            </a:r>
          </a:p>
          <a:p>
            <a:pPr marL="556260" indent="-285750" algn="just">
              <a:lnSpc>
                <a:spcPct val="150000"/>
              </a:lnSpc>
              <a:spcAft>
                <a:spcPts val="800"/>
              </a:spcAft>
              <a:buFont typeface="Wingdings" panose="05000000000000000000" pitchFamily="2" charset="2"/>
              <a:buChar char="Ø"/>
            </a:pPr>
            <a:r>
              <a:rPr lang="en-IN" b="1" dirty="0">
                <a:effectLst/>
                <a:latin typeface="Times New Roman" panose="02020603050405020304" pitchFamily="18" charset="0"/>
                <a:ea typeface="Calibri" panose="020F0502020204030204" pitchFamily="34" charset="0"/>
                <a:cs typeface="Mangal" panose="02040503050203030202" pitchFamily="18" charset="0"/>
              </a:rPr>
              <a:t>Test for cardiac glycosides</a:t>
            </a:r>
            <a:r>
              <a:rPr lang="en-IN" dirty="0">
                <a:latin typeface="Calibri" panose="020F0502020204030204" pitchFamily="34" charset="0"/>
                <a:ea typeface="Calibri" panose="020F0502020204030204" pitchFamily="34" charset="0"/>
                <a:cs typeface="Mangal" panose="02040503050203030202" pitchFamily="18" charset="0"/>
              </a:rPr>
              <a:t>- </a:t>
            </a:r>
            <a:r>
              <a:rPr lang="en-IN" b="1" dirty="0">
                <a:effectLst/>
                <a:latin typeface="Times New Roman" panose="02020603050405020304" pitchFamily="18" charset="0"/>
                <a:ea typeface="Calibri" panose="020F0502020204030204" pitchFamily="34" charset="0"/>
                <a:cs typeface="Mangal" panose="02040503050203030202" pitchFamily="18" charset="0"/>
              </a:rPr>
              <a:t>Killer-</a:t>
            </a:r>
            <a:r>
              <a:rPr lang="en-IN" b="1" dirty="0" err="1">
                <a:effectLst/>
                <a:latin typeface="Times New Roman" panose="02020603050405020304" pitchFamily="18" charset="0"/>
                <a:ea typeface="Calibri" panose="020F0502020204030204" pitchFamily="34" charset="0"/>
                <a:cs typeface="Mangal" panose="02040503050203030202" pitchFamily="18" charset="0"/>
              </a:rPr>
              <a:t>Killiani</a:t>
            </a:r>
            <a:r>
              <a:rPr lang="en-IN" b="1" dirty="0">
                <a:effectLst/>
                <a:latin typeface="Times New Roman" panose="02020603050405020304" pitchFamily="18" charset="0"/>
                <a:ea typeface="Calibri" panose="020F0502020204030204" pitchFamily="34" charset="0"/>
                <a:cs typeface="Mangal" panose="02040503050203030202" pitchFamily="18" charset="0"/>
              </a:rPr>
              <a:t> Test</a:t>
            </a:r>
            <a:r>
              <a:rPr lang="en-IN" dirty="0">
                <a:effectLst/>
                <a:latin typeface="Times New Roman" panose="02020603050405020304" pitchFamily="18" charset="0"/>
                <a:ea typeface="Calibri" panose="020F0502020204030204" pitchFamily="34" charset="0"/>
                <a:cs typeface="Mangal" panose="02040503050203030202" pitchFamily="18" charset="0"/>
              </a:rPr>
              <a:t>- The extract in glacial acetic acid was combined with concentrated sulphuric acid and a few drops of ferric chloride. The intersection of the two layers develops a reddish brown colour and the top layer becomes bluish green.</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571500" indent="-285750" algn="just">
              <a:lnSpc>
                <a:spcPct val="150000"/>
              </a:lnSpc>
              <a:spcAft>
                <a:spcPts val="800"/>
              </a:spcAft>
              <a:buFont typeface="Wingdings" panose="05000000000000000000" pitchFamily="2" charset="2"/>
              <a:buChar char="Ø"/>
            </a:pPr>
            <a:r>
              <a:rPr lang="en-IN" b="1" dirty="0">
                <a:effectLst/>
                <a:latin typeface="Times New Roman" panose="02020603050405020304" pitchFamily="18" charset="0"/>
                <a:ea typeface="Calibri" panose="020F0502020204030204" pitchFamily="34" charset="0"/>
                <a:cs typeface="Mangal" panose="02040503050203030202" pitchFamily="18" charset="0"/>
              </a:rPr>
              <a:t>Tests For Tannins</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Arial" panose="020B0604020202020204" pitchFamily="34" charset="0"/>
              <a:buChar char="•"/>
              <a:tabLst>
                <a:tab pos="171450" algn="l"/>
                <a:tab pos="320040" algn="l"/>
              </a:tabLst>
            </a:pPr>
            <a:r>
              <a:rPr lang="en-IN" b="1" dirty="0">
                <a:effectLst/>
                <a:latin typeface="Times New Roman" panose="02020603050405020304" pitchFamily="18" charset="0"/>
                <a:ea typeface="Calibri" panose="020F0502020204030204" pitchFamily="34" charset="0"/>
                <a:cs typeface="Mangal" panose="02040503050203030202" pitchFamily="18" charset="0"/>
              </a:rPr>
              <a:t>Test with Lead Acetate</a:t>
            </a:r>
            <a:r>
              <a:rPr lang="en-IN" b="1" dirty="0">
                <a:latin typeface="Calibri" panose="020F0502020204030204" pitchFamily="34" charset="0"/>
                <a:ea typeface="Calibri" panose="020F0502020204030204" pitchFamily="34" charset="0"/>
                <a:cs typeface="Mangal" panose="02040503050203030202" pitchFamily="18" charset="0"/>
              </a:rPr>
              <a:t>- </a:t>
            </a:r>
            <a:r>
              <a:rPr lang="en-IN" dirty="0">
                <a:effectLst/>
                <a:latin typeface="Times New Roman" panose="02020603050405020304" pitchFamily="18" charset="0"/>
                <a:ea typeface="Calibri" panose="020F0502020204030204" pitchFamily="34" charset="0"/>
                <a:cs typeface="Mangal" panose="02040503050203030202" pitchFamily="18" charset="0"/>
              </a:rPr>
              <a:t>Tannins get precipitate with lead acetate.</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Arial" panose="020B0604020202020204" pitchFamily="34" charset="0"/>
              <a:buChar char="•"/>
              <a:tabLst>
                <a:tab pos="171450" algn="l"/>
                <a:tab pos="320040" algn="l"/>
              </a:tabLst>
            </a:pPr>
            <a:r>
              <a:rPr lang="en-IN" b="1" dirty="0">
                <a:effectLst/>
                <a:latin typeface="Times New Roman" panose="02020603050405020304" pitchFamily="18" charset="0"/>
                <a:ea typeface="Calibri" panose="020F0502020204030204" pitchFamily="34" charset="0"/>
                <a:cs typeface="Mangal" panose="02040503050203030202" pitchFamily="18" charset="0"/>
              </a:rPr>
              <a:t>Test with Gelatine Solution</a:t>
            </a:r>
            <a:r>
              <a:rPr lang="en-IN" b="1" dirty="0">
                <a:latin typeface="Calibri" panose="020F0502020204030204" pitchFamily="34" charset="0"/>
                <a:ea typeface="Calibri" panose="020F0502020204030204" pitchFamily="34" charset="0"/>
                <a:cs typeface="Mangal" panose="02040503050203030202" pitchFamily="18" charset="0"/>
              </a:rPr>
              <a:t>- </a:t>
            </a:r>
            <a:r>
              <a:rPr lang="en-IN" dirty="0">
                <a:effectLst/>
                <a:latin typeface="Times New Roman" panose="02020603050405020304" pitchFamily="18" charset="0"/>
                <a:ea typeface="Calibri" panose="020F0502020204030204" pitchFamily="34" charset="0"/>
                <a:cs typeface="Mangal" panose="02040503050203030202" pitchFamily="18" charset="0"/>
              </a:rPr>
              <a:t>To a solution of tannins (0.5 - 1%) aqueous solution of gelatine (1%) and sodium chloride (10%) were added. A white buff precipitate confirms the compounds</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556260" indent="-285750" algn="just">
              <a:lnSpc>
                <a:spcPct val="150000"/>
              </a:lnSpc>
              <a:spcAft>
                <a:spcPts val="800"/>
              </a:spcAft>
              <a:buFont typeface="Wingdings" panose="05000000000000000000" pitchFamily="2" charset="2"/>
              <a:buChar char="Ø"/>
            </a:pPr>
            <a:r>
              <a:rPr lang="en-IN" b="1" dirty="0">
                <a:effectLst/>
                <a:latin typeface="Times New Roman" panose="02020603050405020304" pitchFamily="18" charset="0"/>
                <a:ea typeface="Calibri" panose="020F0502020204030204" pitchFamily="34" charset="0"/>
                <a:cs typeface="Mangal" panose="02040503050203030202" pitchFamily="18" charset="0"/>
              </a:rPr>
              <a:t>Carbohydrate Test-</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571500" indent="-285750" algn="just">
              <a:lnSpc>
                <a:spcPct val="150000"/>
              </a:lnSpc>
              <a:spcAft>
                <a:spcPts val="800"/>
              </a:spcAft>
              <a:buFont typeface="Arial" panose="020B0604020202020204" pitchFamily="34" charset="0"/>
              <a:buChar char="•"/>
            </a:pPr>
            <a:r>
              <a:rPr lang="en-IN" b="1" dirty="0">
                <a:effectLst/>
                <a:latin typeface="Times New Roman" panose="02020603050405020304" pitchFamily="18" charset="0"/>
                <a:ea typeface="Calibri" panose="020F0502020204030204" pitchFamily="34" charset="0"/>
                <a:cs typeface="Mangal" panose="02040503050203030202" pitchFamily="18" charset="0"/>
              </a:rPr>
              <a:t>Fehling’s Test</a:t>
            </a:r>
            <a:r>
              <a:rPr lang="en-IN" dirty="0">
                <a:effectLst/>
                <a:latin typeface="Times New Roman" panose="02020603050405020304" pitchFamily="18" charset="0"/>
                <a:ea typeface="Calibri" panose="020F0502020204030204" pitchFamily="34" charset="0"/>
                <a:cs typeface="Mangal" panose="02040503050203030202" pitchFamily="18" charset="0"/>
              </a:rPr>
              <a:t>- If there is a yellow or brick-red precipitation forms at the base of the test tube, that indicates that there is some of the monosaccharide and thus the presence of reducing sugar.</a:t>
            </a:r>
            <a:endParaRPr lang="en-IN" dirty="0">
              <a:effectLst/>
              <a:latin typeface="Calibri" panose="020F0502020204030204" pitchFamily="34" charset="0"/>
              <a:ea typeface="Calibri" panose="020F0502020204030204" pitchFamily="34" charset="0"/>
              <a:cs typeface="Mangal" panose="02040503050203030202" pitchFamily="18" charset="0"/>
            </a:endParaRPr>
          </a:p>
          <a:p>
            <a:pPr marL="556260" indent="-285750" algn="just">
              <a:lnSpc>
                <a:spcPct val="150000"/>
              </a:lnSpc>
              <a:spcAft>
                <a:spcPts val="800"/>
              </a:spcAft>
              <a:buFont typeface="Arial" panose="020B0604020202020204" pitchFamily="34" charset="0"/>
              <a:buChar char="•"/>
            </a:pPr>
            <a:r>
              <a:rPr lang="en-IN" b="1" dirty="0">
                <a:effectLst/>
                <a:latin typeface="Times New Roman" panose="02020603050405020304" pitchFamily="18" charset="0"/>
                <a:ea typeface="Calibri" panose="020F0502020204030204" pitchFamily="34" charset="0"/>
                <a:cs typeface="Mangal" panose="02040503050203030202" pitchFamily="18" charset="0"/>
              </a:rPr>
              <a:t>Molisch’s Test</a:t>
            </a:r>
            <a:r>
              <a:rPr lang="en-IN" dirty="0">
                <a:effectLst/>
                <a:latin typeface="Times New Roman" panose="02020603050405020304" pitchFamily="18" charset="0"/>
                <a:ea typeface="Calibri" panose="020F0502020204030204" pitchFamily="34" charset="0"/>
                <a:cs typeface="Mangal" panose="02040503050203030202" pitchFamily="18" charset="0"/>
              </a:rPr>
              <a:t>- The presence of carbohydrates is shown by a violet ring at the intersection of the two liquids in the Molisch's Test, involves shaking a 10% alcohol solution of alpha-</a:t>
            </a:r>
            <a:r>
              <a:rPr lang="en-IN" dirty="0" err="1">
                <a:effectLst/>
                <a:latin typeface="Times New Roman" panose="02020603050405020304" pitchFamily="18" charset="0"/>
                <a:ea typeface="Calibri" panose="020F0502020204030204" pitchFamily="34" charset="0"/>
                <a:cs typeface="Mangal" panose="02040503050203030202" pitchFamily="18" charset="0"/>
              </a:rPr>
              <a:t>napthol</a:t>
            </a:r>
            <a:r>
              <a:rPr lang="en-IN" dirty="0">
                <a:effectLst/>
                <a:latin typeface="Times New Roman" panose="02020603050405020304" pitchFamily="18" charset="0"/>
                <a:ea typeface="Calibri" panose="020F0502020204030204" pitchFamily="34" charset="0"/>
                <a:cs typeface="Mangal" panose="02040503050203030202" pitchFamily="18" charset="0"/>
              </a:rPr>
              <a:t> in an aqueous or alcoholic solution of the extract.</a:t>
            </a:r>
            <a:endParaRPr lang="en-IN"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53901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01AC7A41-BC53-DBD5-04D1-874C198F0121}"/>
                  </a:ext>
                </a:extLst>
              </p:cNvPr>
              <p:cNvSpPr txBox="1"/>
              <p:nvPr/>
            </p:nvSpPr>
            <p:spPr>
              <a:xfrm>
                <a:off x="0" y="222833"/>
                <a:ext cx="12192000" cy="6399701"/>
              </a:xfrm>
              <a:prstGeom prst="rect">
                <a:avLst/>
              </a:prstGeom>
              <a:noFill/>
            </p:spPr>
            <p:txBody>
              <a:bodyPr wrap="square">
                <a:spAutoFit/>
              </a:bodyPr>
              <a:lstStyle/>
              <a:p>
                <a:pPr marL="556260" indent="-285750" algn="just">
                  <a:lnSpc>
                    <a:spcPct val="150000"/>
                  </a:lnSpc>
                  <a:spcAft>
                    <a:spcPts val="800"/>
                  </a:spcAft>
                  <a:buFont typeface="Wingdings" panose="05000000000000000000" pitchFamily="2" charset="2"/>
                  <a:buChar char="Ø"/>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Test for </a:t>
                </a:r>
                <a:r>
                  <a:rPr lang="en-IN"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Steroid-</a:t>
                </a:r>
                <a:r>
                  <a:rPr lang="en-IN"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1 millilitre of extract was diluted with 20 millilitres of distilled water, then agitated for 15 minutes in a graduated cylinder. Saponins may be present as evidenced by the development of stable foam</a:t>
                </a:r>
                <a:r>
                  <a:rPr lang="en-IN" b="1" dirty="0">
                    <a:solidFill>
                      <a:srgbClr val="0D0D0D"/>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Font typeface="Arial" panose="020B0604020202020204" pitchFamily="34" charset="0"/>
                  <a:buChar char="•"/>
                  <a:tabLst>
                    <a:tab pos="457200" algn="l"/>
                  </a:tabLst>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Salkowski Test-</a:t>
                </a:r>
                <a:r>
                  <a:rPr lang="en-IN" dirty="0">
                    <a:effectLst/>
                    <a:latin typeface="Times New Roman" panose="02020603050405020304" pitchFamily="18" charset="0"/>
                    <a:ea typeface="Calibri" panose="020F0502020204030204" pitchFamily="34" charset="0"/>
                    <a:cs typeface="Times New Roman" panose="02020603050405020304" pitchFamily="18" charset="0"/>
                  </a:rPr>
                  <a:t>2 ml of chloroform and 2 ml of strong sulfuric acid were added to 10 mg of extract, which had been dissolved. </a:t>
                </a:r>
              </a:p>
              <a:p>
                <a:pPr marL="742950" lvl="1" indent="-285750" algn="just">
                  <a:lnSpc>
                    <a:spcPct val="150000"/>
                  </a:lnSpc>
                  <a:spcAft>
                    <a:spcPts val="800"/>
                  </a:spcAft>
                  <a:buFont typeface="Arial" panose="020B0604020202020204" pitchFamily="34" charset="0"/>
                  <a:buChar char="•"/>
                  <a:tabLst>
                    <a:tab pos="457200" algn="l"/>
                  </a:tabLst>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Yield of Extract in Percentage -</a:t>
                </a:r>
                <a:r>
                  <a:rPr lang="en-IN" dirty="0">
                    <a:effectLst/>
                    <a:latin typeface="Times New Roman" panose="02020603050405020304" pitchFamily="18" charset="0"/>
                    <a:ea typeface="Calibri" panose="020F0502020204030204" pitchFamily="34" charset="0"/>
                    <a:cs typeface="Times New Roman" panose="02020603050405020304" pitchFamily="18" charset="0"/>
                  </a:rPr>
                  <a:t>Using the following formula, The extract's percentage yield was calculated.</a:t>
                </a:r>
              </a:p>
              <a:p>
                <a:pPr marL="270510" algn="ctr">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Extract Yield(%) = (Extract weight)/ (Weight of dry plant before extraction) × 100.</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556260" indent="-285750" algn="just">
                  <a:lnSpc>
                    <a:spcPct val="150000"/>
                  </a:lnSpc>
                  <a:spcAft>
                    <a:spcPts val="800"/>
                  </a:spcAft>
                  <a:buFont typeface="Wingdings" panose="05000000000000000000" pitchFamily="2" charset="2"/>
                  <a:buChar char="v"/>
                </a:pPr>
                <a:r>
                  <a:rPr lang="en-IN" b="1" dirty="0">
                    <a:solidFill>
                      <a:srgbClr val="0D0D0D"/>
                    </a:solidFill>
                    <a:latin typeface="Times New Roman" panose="02020603050405020304" pitchFamily="18" charset="0"/>
                    <a:cs typeface="Times New Roman" panose="02020603050405020304" pitchFamily="18" charset="0"/>
                  </a:rPr>
                  <a:t>Physiochemical</a:t>
                </a:r>
                <a:r>
                  <a:rPr lang="en-IN" sz="1800" b="1" kern="0" dirty="0">
                    <a:effectLst/>
                    <a:latin typeface="Times New Roman" panose="02020603050405020304" pitchFamily="18" charset="0"/>
                    <a:ea typeface="Calibri" panose="020F0502020204030204" pitchFamily="34" charset="0"/>
                    <a:cs typeface="Times New Roman" panose="02020603050405020304" pitchFamily="18" charset="0"/>
                  </a:rPr>
                  <a:t> Parameters</a:t>
                </a:r>
                <a:endParaRPr lang="en-IN" b="1" kern="0" dirty="0">
                  <a:latin typeface="Times New Roman" panose="02020603050405020304" pitchFamily="18" charset="0"/>
                  <a:ea typeface="Calibri" panose="020F0502020204030204" pitchFamily="34" charset="0"/>
                  <a:cs typeface="Times New Roman" panose="02020603050405020304" pitchFamily="18" charset="0"/>
                </a:endParaRPr>
              </a:p>
              <a:p>
                <a:pPr marL="556260" indent="-285750" algn="just">
                  <a:lnSpc>
                    <a:spcPct val="150000"/>
                  </a:lnSpc>
                  <a:spcAft>
                    <a:spcPts val="800"/>
                  </a:spcAf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Loss on Drying- </a:t>
                </a:r>
                <a:r>
                  <a:rPr lang="en-US" dirty="0">
                    <a:latin typeface="Times New Roman" panose="02020603050405020304" pitchFamily="18" charset="0"/>
                    <a:cs typeface="Times New Roman" panose="02020603050405020304" pitchFamily="18" charset="0"/>
                  </a:rPr>
                  <a:t>Weigh an empty dish (W1), add 2 grams of powdered Quercus Infectoria (W2), and dry at 105°C for 3 hours. Cool in a desiccator and weigh (W3). Calculate loss on drying using:</a:t>
                </a:r>
              </a:p>
              <a:p>
                <a:pPr marL="270510" algn="ctr">
                  <a:lnSpc>
                    <a:spcPct val="150000"/>
                  </a:lnSpc>
                  <a:spcAft>
                    <a:spcPts val="800"/>
                  </a:spcAft>
                </a:pPr>
                <a:r>
                  <a:rPr lang="en-IN" b="1" kern="0" dirty="0">
                    <a:effectLst/>
                    <a:latin typeface="Times New Roman" panose="02020603050405020304" pitchFamily="18" charset="0"/>
                    <a:ea typeface="Calibri" panose="020F0502020204030204" pitchFamily="34" charset="0"/>
                    <a:cs typeface="Times New Roman" panose="02020603050405020304" pitchFamily="18" charset="0"/>
                  </a:rPr>
                  <a:t>Loss on drying (% by mass) = </a:t>
                </a:r>
                <a:r>
                  <a:rPr lang="en-IN" kern="0" dirty="0">
                    <a:effectLst/>
                    <a:latin typeface="Times New Roman" panose="02020603050405020304" pitchFamily="18" charset="0"/>
                    <a:ea typeface="Calibri" panose="020F0502020204030204" pitchFamily="34" charset="0"/>
                    <a:cs typeface="Times New Roman" panose="02020603050405020304" pitchFamily="18" charset="0"/>
                  </a:rPr>
                  <a:t>{(W2 – W3)/ (W2-W1)} x   100</a:t>
                </a:r>
                <a:endParaRPr lang="en-IN" b="1" kern="0" dirty="0">
                  <a:effectLst/>
                  <a:latin typeface="Times New Roman" panose="02020603050405020304" pitchFamily="18" charset="0"/>
                  <a:ea typeface="Calibri" panose="020F0502020204030204" pitchFamily="34" charset="0"/>
                  <a:cs typeface="Times New Roman" panose="02020603050405020304" pitchFamily="18" charset="0"/>
                </a:endParaRPr>
              </a:p>
              <a:p>
                <a:pPr marL="556260" indent="-285750" algn="just">
                  <a:lnSpc>
                    <a:spcPct val="150000"/>
                  </a:lnSpc>
                  <a:spcAft>
                    <a:spcPts val="800"/>
                  </a:spcAf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Water Soluble Extractive Value- </a:t>
                </a:r>
                <a:r>
                  <a:rPr lang="en-US" dirty="0">
                    <a:latin typeface="Times New Roman" panose="02020603050405020304" pitchFamily="18" charset="0"/>
                    <a:cs typeface="Times New Roman" panose="02020603050405020304" pitchFamily="18" charset="0"/>
                  </a:rPr>
                  <a:t>Macerate 5 grams of powder with 100 ml water for 24 hours (shaking for 6 hours, standing for 18 hours). Filter, evaporate 25 ml of the filtrate at 105°C in a weighed dish, and calculate the extractive value using: </a:t>
                </a:r>
                <a:r>
                  <a:rPr lang="en-IN" b="1" dirty="0">
                    <a:effectLst/>
                    <a:latin typeface="Times New Roman" panose="02020603050405020304" pitchFamily="18" charset="0"/>
                    <a:ea typeface="Calibri" panose="020F0502020204030204" pitchFamily="34" charset="0"/>
                    <a:cs typeface="Times New Roman" panose="02020603050405020304" pitchFamily="18" charset="0"/>
                  </a:rPr>
                  <a:t>H</a:t>
                </a:r>
                <a:r>
                  <a:rPr lang="en-IN" b="1" baseline="-25000" dirty="0">
                    <a:effectLst/>
                    <a:latin typeface="Times New Roman" panose="02020603050405020304" pitchFamily="18" charset="0"/>
                    <a:ea typeface="Calibri" panose="020F0502020204030204" pitchFamily="34" charset="0"/>
                    <a:cs typeface="Times New Roman" panose="02020603050405020304" pitchFamily="18" charset="0"/>
                  </a:rPr>
                  <a:t>2</a:t>
                </a:r>
                <a:r>
                  <a:rPr lang="en-IN" b="1" dirty="0">
                    <a:effectLst/>
                    <a:latin typeface="Times New Roman" panose="02020603050405020304" pitchFamily="18" charset="0"/>
                    <a:ea typeface="Calibri" panose="020F0502020204030204" pitchFamily="34" charset="0"/>
                    <a:cs typeface="Times New Roman" panose="02020603050405020304" pitchFamily="18" charset="0"/>
                  </a:rPr>
                  <a:t>O soluble extractive yield (% w/w) </a:t>
                </a:r>
                <a14:m>
                  <m:oMath xmlns:m="http://schemas.openxmlformats.org/officeDocument/2006/math">
                    <m:r>
                      <a:rPr lang="en-IN" b="1">
                        <a:effectLst/>
                        <a:latin typeface="Cambria Math" panose="02040503050406030204" pitchFamily="18" charset="0"/>
                        <a:ea typeface="Calibri" panose="020F0502020204030204" pitchFamily="34" charset="0"/>
                        <a:cs typeface="Times New Roman" panose="02020603050405020304" pitchFamily="18" charset="0"/>
                      </a:rPr>
                      <m:t>=</m:t>
                    </m:r>
                    <m:f>
                      <m:fPr>
                        <m:ctrlPr>
                          <a:rPr lang="en-IN" i="1">
                            <a:effectLst/>
                            <a:latin typeface="Cambria Math" panose="02040503050406030204" pitchFamily="18" charset="0"/>
                            <a:ea typeface="Calibri" panose="020F0502020204030204" pitchFamily="34" charset="0"/>
                            <a:cs typeface="Times New Roman" panose="02020603050405020304" pitchFamily="18" charset="0"/>
                          </a:rPr>
                        </m:ctrlPr>
                      </m:fPr>
                      <m:num>
                        <m:r>
                          <a:rPr lang="en-IN" b="1" i="1">
                            <a:effectLst/>
                            <a:latin typeface="Cambria Math" panose="02040503050406030204" pitchFamily="18" charset="0"/>
                            <a:ea typeface="Calibri" panose="020F0502020204030204" pitchFamily="34" charset="0"/>
                            <a:cs typeface="Times New Roman" panose="02020603050405020304" pitchFamily="18" charset="0"/>
                          </a:rPr>
                          <m:t>𝐖𝐭</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𝐨𝐟</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𝐫𝐞𝐦𝐚𝐢𝐧</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𝐜𝐨𝐧𝐭𝐞𝐧𝐭</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𝐱</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𝟏𝟎𝟎</m:t>
                        </m:r>
                      </m:num>
                      <m:den>
                        <m:r>
                          <a:rPr lang="en-IN" b="1" i="1">
                            <a:effectLst/>
                            <a:latin typeface="Cambria Math" panose="02040503050406030204" pitchFamily="18" charset="0"/>
                            <a:ea typeface="Calibri" panose="020F0502020204030204" pitchFamily="34" charset="0"/>
                            <a:cs typeface="Times New Roman" panose="02020603050405020304" pitchFamily="18" charset="0"/>
                          </a:rPr>
                          <m:t>𝐕𝐨𝐥</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𝐨𝐟</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𝐞𝐱𝐭𝐫𝐚𝐜𝐭</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𝐞𝐯𝐚𝐩𝐨𝐫𝐚𝐭𝐞𝐝</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𝐱</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𝐖𝐭</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𝐨𝐟</m:t>
                        </m:r>
                        <m:r>
                          <a:rPr lang="en-IN" b="1">
                            <a:effectLst/>
                            <a:latin typeface="Cambria Math" panose="02040503050406030204" pitchFamily="18" charset="0"/>
                            <a:ea typeface="Calibri" panose="020F0502020204030204" pitchFamily="34" charset="0"/>
                            <a:cs typeface="Times New Roman" panose="02020603050405020304" pitchFamily="18" charset="0"/>
                          </a:rPr>
                          <m:t> </m:t>
                        </m:r>
                        <m:r>
                          <a:rPr lang="en-IN" b="1" i="1">
                            <a:effectLst/>
                            <a:latin typeface="Cambria Math" panose="02040503050406030204" pitchFamily="18" charset="0"/>
                            <a:ea typeface="Calibri" panose="020F0502020204030204" pitchFamily="34" charset="0"/>
                            <a:cs typeface="Times New Roman" panose="02020603050405020304" pitchFamily="18" charset="0"/>
                          </a:rPr>
                          <m:t>𝐬𝐚𝐦𝐩𝐥𝐞</m:t>
                        </m:r>
                      </m:den>
                    </m:f>
                  </m:oMath>
                </a14:m>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01AC7A41-BC53-DBD5-04D1-874C198F0121}"/>
                  </a:ext>
                </a:extLst>
              </p:cNvPr>
              <p:cNvSpPr txBox="1">
                <a:spLocks noRot="1" noChangeAspect="1" noMove="1" noResize="1" noEditPoints="1" noAdjustHandles="1" noChangeArrowheads="1" noChangeShapeType="1" noTextEdit="1"/>
              </p:cNvSpPr>
              <p:nvPr/>
            </p:nvSpPr>
            <p:spPr>
              <a:xfrm>
                <a:off x="0" y="222833"/>
                <a:ext cx="12192000" cy="6399701"/>
              </a:xfrm>
              <a:prstGeom prst="rect">
                <a:avLst/>
              </a:prstGeom>
              <a:blipFill>
                <a:blip r:embed="rId2"/>
                <a:stretch>
                  <a:fillRect r="-400"/>
                </a:stretch>
              </a:blipFill>
            </p:spPr>
            <p:txBody>
              <a:bodyPr/>
              <a:lstStyle/>
              <a:p>
                <a:r>
                  <a:rPr lang="en-US">
                    <a:noFill/>
                  </a:rPr>
                  <a:t> </a:t>
                </a:r>
              </a:p>
            </p:txBody>
          </p:sp>
        </mc:Fallback>
      </mc:AlternateContent>
    </p:spTree>
    <p:extLst>
      <p:ext uri="{BB962C8B-B14F-4D97-AF65-F5344CB8AC3E}">
        <p14:creationId xmlns:p14="http://schemas.microsoft.com/office/powerpoint/2010/main" val="3926871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6C231BB0-5A27-02FB-310A-91DD842EC236}"/>
                  </a:ext>
                </a:extLst>
              </p:cNvPr>
              <p:cNvSpPr txBox="1"/>
              <p:nvPr/>
            </p:nvSpPr>
            <p:spPr>
              <a:xfrm>
                <a:off x="228600" y="451454"/>
                <a:ext cx="11734800" cy="5955092"/>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Alcohol Soluble Extractive Value</a:t>
                </a:r>
              </a:p>
              <a:p>
                <a:pPr algn="just">
                  <a:lnSpc>
                    <a:spcPct val="150000"/>
                  </a:lnSpc>
                </a:pPr>
                <a:r>
                  <a:rPr lang="en-US" dirty="0">
                    <a:latin typeface="Times New Roman" panose="02020603050405020304" pitchFamily="18" charset="0"/>
                    <a:cs typeface="Times New Roman" panose="02020603050405020304" pitchFamily="18" charset="0"/>
                  </a:rPr>
                  <a:t>Macerate 5 grams of powder with 100 ml alcohol (100% or 60%) for 24 hours (6 hours shaking, 18 hours standing). Filter, evaporate 25 ml of the filtrate at 105°C in a weighed dish, and calculate the extractive value using:</a:t>
                </a:r>
              </a:p>
              <a:p>
                <a:pPr algn="just">
                  <a:lnSpc>
                    <a:spcPct val="150000"/>
                  </a:lnSpc>
                </a:pPr>
                <a14:m>
                  <m:oMathPara xmlns:m="http://schemas.openxmlformats.org/officeDocument/2006/math">
                    <m:oMathParaPr>
                      <m:jc m:val="centerGroup"/>
                    </m:oMathParaPr>
                    <m:oMath xmlns:m="http://schemas.openxmlformats.org/officeDocument/2006/math">
                      <m:r>
                        <m:rPr>
                          <m:sty m:val="p"/>
                        </m:rPr>
                        <a:rPr lang="en-IN">
                          <a:latin typeface="Cambria Math" panose="02040503050406030204" pitchFamily="18" charset="0"/>
                          <a:ea typeface="Calibri" panose="020F0502020204030204" pitchFamily="34" charset="0"/>
                          <a:cs typeface="Times New Roman" panose="02020603050405020304" pitchFamily="18" charset="0"/>
                        </a:rPr>
                        <m:t>Alcohol</m:t>
                      </m:r>
                      <m:r>
                        <a:rPr lang="en-IN">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latin typeface="Cambria Math" panose="02040503050406030204" pitchFamily="18" charset="0"/>
                          <a:ea typeface="Calibri" panose="020F0502020204030204" pitchFamily="34" charset="0"/>
                          <a:cs typeface="Times New Roman" panose="02020603050405020304" pitchFamily="18" charset="0"/>
                        </a:rPr>
                        <m:t>Soluble</m:t>
                      </m:r>
                      <m:r>
                        <a:rPr lang="en-IN">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latin typeface="Cambria Math" panose="02040503050406030204" pitchFamily="18" charset="0"/>
                          <a:ea typeface="Calibri" panose="020F0502020204030204" pitchFamily="34" charset="0"/>
                          <a:cs typeface="Times New Roman" panose="02020603050405020304" pitchFamily="18" charset="0"/>
                        </a:rPr>
                        <m:t>Extractive</m:t>
                      </m:r>
                      <m:r>
                        <a:rPr lang="en-IN">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latin typeface="Cambria Math" panose="02040503050406030204" pitchFamily="18" charset="0"/>
                          <a:ea typeface="Calibri" panose="020F0502020204030204" pitchFamily="34" charset="0"/>
                          <a:cs typeface="Times New Roman" panose="02020603050405020304" pitchFamily="18" charset="0"/>
                        </a:rPr>
                        <m:t>Value</m:t>
                      </m:r>
                      <m:r>
                        <a:rPr lang="en-IN">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latin typeface="Cambria Math" panose="02040503050406030204" pitchFamily="18" charset="0"/>
                          <a:ea typeface="Calibri" panose="020F0502020204030204" pitchFamily="34" charset="0"/>
                          <a:cs typeface="Times New Roman" panose="02020603050405020304" pitchFamily="18" charset="0"/>
                        </a:rPr>
                        <m:t>value</m:t>
                      </m:r>
                      <m:r>
                        <a:rPr lang="en-IN">
                          <a:latin typeface="Cambria Math" panose="02040503050406030204" pitchFamily="18" charset="0"/>
                          <a:ea typeface="Calibri" panose="020F0502020204030204" pitchFamily="34" charset="0"/>
                          <a:cs typeface="Times New Roman" panose="02020603050405020304" pitchFamily="18" charset="0"/>
                        </a:rPr>
                        <m:t> </m:t>
                      </m:r>
                      <m:d>
                        <m:dPr>
                          <m:ctrlPr>
                            <a:rPr lang="en-IN" i="1">
                              <a:latin typeface="Cambria Math" panose="02040503050406030204" pitchFamily="18" charset="0"/>
                              <a:ea typeface="Calibri" panose="020F0502020204030204" pitchFamily="34" charset="0"/>
                              <a:cs typeface="Times New Roman" panose="02020603050405020304" pitchFamily="18" charset="0"/>
                            </a:rPr>
                          </m:ctrlPr>
                        </m:dPr>
                        <m:e>
                          <m:r>
                            <a:rPr lang="en-IN">
                              <a:latin typeface="Cambria Math" panose="02040503050406030204" pitchFamily="18" charset="0"/>
                              <a:ea typeface="Calibri" panose="020F0502020204030204" pitchFamily="34" charset="0"/>
                              <a:cs typeface="Times New Roman" panose="02020603050405020304" pitchFamily="18" charset="0"/>
                            </a:rPr>
                            <m:t>%</m:t>
                          </m:r>
                          <m:r>
                            <a:rPr lang="en-IN" i="1">
                              <a:latin typeface="Cambria Math" panose="02040503050406030204" pitchFamily="18" charset="0"/>
                              <a:ea typeface="Calibri" panose="020F0502020204030204" pitchFamily="34" charset="0"/>
                              <a:cs typeface="Times New Roman" panose="02020603050405020304" pitchFamily="18" charset="0"/>
                            </a:rPr>
                            <m:t>𝑤</m:t>
                          </m:r>
                          <m:r>
                            <a:rPr lang="en-IN" i="1">
                              <a:latin typeface="Cambria Math" panose="02040503050406030204" pitchFamily="18" charset="0"/>
                              <a:ea typeface="Calibri" panose="020F0502020204030204" pitchFamily="34" charset="0"/>
                              <a:cs typeface="Times New Roman" panose="02020603050405020304" pitchFamily="18" charset="0"/>
                            </a:rPr>
                            <m:t>/</m:t>
                          </m:r>
                          <m:r>
                            <a:rPr lang="en-IN" i="1">
                              <a:latin typeface="Cambria Math" panose="02040503050406030204" pitchFamily="18" charset="0"/>
                              <a:ea typeface="Calibri" panose="020F0502020204030204" pitchFamily="34" charset="0"/>
                              <a:cs typeface="Times New Roman" panose="02020603050405020304" pitchFamily="18" charset="0"/>
                            </a:rPr>
                            <m:t>𝑤</m:t>
                          </m:r>
                        </m:e>
                      </m:d>
                      <m:r>
                        <a:rPr lang="en-IN">
                          <a:latin typeface="Cambria Math" panose="02040503050406030204" pitchFamily="18" charset="0"/>
                          <a:ea typeface="Calibri" panose="020F0502020204030204" pitchFamily="34" charset="0"/>
                          <a:cs typeface="Times New Roman" panose="02020603050405020304" pitchFamily="18" charset="0"/>
                        </a:rPr>
                        <m:t>                                     =</m:t>
                      </m:r>
                      <m:f>
                        <m:fPr>
                          <m:ctrlPr>
                            <a:rPr lang="en-IN" i="1">
                              <a:solidFill>
                                <a:srgbClr val="262626"/>
                              </a:solidFill>
                              <a:latin typeface="Cambria Math" panose="02040503050406030204" pitchFamily="18" charset="0"/>
                              <a:ea typeface="Times New Roman" panose="02020603050405020304" pitchFamily="18" charset="0"/>
                              <a:cs typeface="Times New Roman" panose="02020603050405020304" pitchFamily="18" charset="0"/>
                            </a:rPr>
                          </m:ctrlPr>
                        </m:fPr>
                        <m:num>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Weight</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of</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residue</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x</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100 </m:t>
                          </m:r>
                        </m:num>
                        <m:den>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Volume</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of</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extract</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evaporated</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x</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Weight</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of</m:t>
                          </m:r>
                          <m: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IN">
                              <a:solidFill>
                                <a:srgbClr val="262626"/>
                              </a:solidFill>
                              <a:latin typeface="Cambria Math" panose="02040503050406030204" pitchFamily="18" charset="0"/>
                              <a:ea typeface="Calibri" panose="020F0502020204030204" pitchFamily="34" charset="0"/>
                              <a:cs typeface="Times New Roman" panose="02020603050405020304" pitchFamily="18" charset="0"/>
                            </a:rPr>
                            <m:t>sample</m:t>
                          </m:r>
                        </m:den>
                      </m:f>
                    </m:oMath>
                  </m:oMathPara>
                </a14:m>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Ash Value Assessment</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Total Ash:</a:t>
                </a:r>
                <a:r>
                  <a:rPr lang="en-US" dirty="0">
                    <a:latin typeface="Times New Roman" panose="02020603050405020304" pitchFamily="18" charset="0"/>
                    <a:cs typeface="Times New Roman" panose="02020603050405020304" pitchFamily="18" charset="0"/>
                  </a:rPr>
                  <a:t> Weigh 1 gram of powdered drug, ignite until white ash forms, cool, weigh, and calculate:</a:t>
                </a:r>
              </a:p>
              <a:p>
                <a:pPr algn="ctr">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Total ash (% w/w) = (ash weight/sample weight) x 10.</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Acid-Insoluble Ash:</a:t>
                </a:r>
                <a:r>
                  <a:rPr lang="en-US" dirty="0">
                    <a:latin typeface="Times New Roman" panose="02020603050405020304" pitchFamily="18" charset="0"/>
                    <a:cs typeface="Times New Roman" panose="02020603050405020304" pitchFamily="18" charset="0"/>
                  </a:rPr>
                  <a:t> Boil ash with 25 ml 2 M HCl, filter, burn residue, and weigh. Calculate:</a:t>
                </a:r>
              </a:p>
              <a:p>
                <a:pPr algn="ctr">
                  <a:lnSpc>
                    <a:spcPct val="150000"/>
                  </a:lnSpc>
                </a:pPr>
                <a14:m>
                  <m:oMath xmlns:m="http://schemas.openxmlformats.org/officeDocument/2006/math">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𝐀𝐜𝐢𝐝</m:t>
                    </m:r>
                    <m:r>
                      <a:rPr lang="en-IN" sz="1800" b="1">
                        <a:effectLst/>
                        <a:latin typeface="Cambria Math" panose="02040503050406030204" pitchFamily="18" charset="0"/>
                        <a:ea typeface="Calibri" panose="020F0502020204030204" pitchFamily="34" charset="0"/>
                        <a:cs typeface="Times New Roman" panose="02020603050405020304" pitchFamily="18" charset="0"/>
                      </a:rPr>
                      <m:t> </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𝐢𝐧𝐬𝐨𝐥𝐯𝐚𝐛𝐥𝐞</m:t>
                    </m:r>
                    <m:r>
                      <a:rPr lang="en-IN" sz="1800" b="1">
                        <a:effectLst/>
                        <a:latin typeface="Cambria Math" panose="02040503050406030204" pitchFamily="18" charset="0"/>
                        <a:ea typeface="Calibri" panose="020F0502020204030204" pitchFamily="34" charset="0"/>
                        <a:cs typeface="Times New Roman" panose="02020603050405020304" pitchFamily="18" charset="0"/>
                      </a:rPr>
                      <m:t> </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𝐚𝐬𝐡</m:t>
                    </m:r>
                    <m:r>
                      <a:rPr lang="en-IN" sz="1800" b="1">
                        <a:effectLst/>
                        <a:latin typeface="Cambria Math" panose="02040503050406030204" pitchFamily="18" charset="0"/>
                        <a:ea typeface="Calibri" panose="020F0502020204030204" pitchFamily="34" charset="0"/>
                        <a:cs typeface="Times New Roman" panose="02020603050405020304" pitchFamily="18" charset="0"/>
                      </a:rPr>
                      <m:t> (% </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𝐰</m:t>
                    </m:r>
                    <m:r>
                      <a:rPr lang="en-IN" sz="1800" b="1">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𝐰</m:t>
                    </m:r>
                    <m:r>
                      <a:rPr lang="en-IN" sz="1800" b="1">
                        <a:effectLst/>
                        <a:latin typeface="Cambria Math" panose="02040503050406030204" pitchFamily="18" charset="0"/>
                        <a:ea typeface="Calibri" panose="020F0502020204030204" pitchFamily="34" charset="0"/>
                        <a:cs typeface="Times New Roman" panose="02020603050405020304" pitchFamily="18" charset="0"/>
                      </a:rPr>
                      <m:t>)</m:t>
                    </m:r>
                    <m:r>
                      <a:rPr lang="en-IN" sz="1800">
                        <a:effectLst/>
                        <a:latin typeface="Cambria Math" panose="02040503050406030204" pitchFamily="18" charset="0"/>
                        <a:ea typeface="Calibri" panose="020F0502020204030204" pitchFamily="34" charset="0"/>
                        <a:cs typeface="Cambria Math" panose="02040503050406030204" pitchFamily="18" charset="0"/>
                      </a:rPr>
                      <m:t>=</m:t>
                    </m:r>
                    <m:f>
                      <m:fPr>
                        <m:ctrlPr>
                          <a:rPr lang="en-IN" sz="1800" i="1">
                            <a:effectLst/>
                            <a:latin typeface="Cambria Math" panose="02040503050406030204" pitchFamily="18" charset="0"/>
                            <a:ea typeface="Calibri" panose="020F0502020204030204" pitchFamily="34" charset="0"/>
                            <a:cs typeface="Times New Roman" panose="02020603050405020304" pitchFamily="18" charset="0"/>
                          </a:rPr>
                        </m:ctrlPr>
                      </m:fPr>
                      <m:num>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Weight</m:t>
                        </m:r>
                        <m:r>
                          <a:rPr lang="en-IN" sz="1800">
                            <a:effectLst/>
                            <a:latin typeface="Cambria Math" panose="02040503050406030204" pitchFamily="18" charset="0"/>
                            <a:ea typeface="Calibri" panose="020F0502020204030204" pitchFamily="34" charset="0"/>
                            <a:cs typeface="Times New Roman" panose="02020603050405020304" pitchFamily="18" charset="0"/>
                          </a:rPr>
                          <m:t> </m:t>
                        </m:r>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of</m:t>
                        </m:r>
                        <m:r>
                          <a:rPr lang="en-IN" sz="1800">
                            <a:effectLst/>
                            <a:latin typeface="Cambria Math" panose="02040503050406030204" pitchFamily="18" charset="0"/>
                            <a:ea typeface="Calibri" panose="020F0502020204030204" pitchFamily="34" charset="0"/>
                            <a:cs typeface="Times New Roman" panose="02020603050405020304" pitchFamily="18" charset="0"/>
                          </a:rPr>
                          <m:t> </m:t>
                        </m:r>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ash</m:t>
                        </m:r>
                      </m:num>
                      <m:den>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Weight</m:t>
                        </m:r>
                        <m:r>
                          <a:rPr lang="en-IN" sz="1800">
                            <a:effectLst/>
                            <a:latin typeface="Cambria Math" panose="02040503050406030204" pitchFamily="18" charset="0"/>
                            <a:ea typeface="Calibri" panose="020F0502020204030204" pitchFamily="34" charset="0"/>
                            <a:cs typeface="Times New Roman" panose="02020603050405020304" pitchFamily="18" charset="0"/>
                          </a:rPr>
                          <m:t> </m:t>
                        </m:r>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of</m:t>
                        </m:r>
                        <m:r>
                          <a:rPr lang="en-IN" sz="1800">
                            <a:effectLst/>
                            <a:latin typeface="Cambria Math" panose="02040503050406030204" pitchFamily="18" charset="0"/>
                            <a:ea typeface="Calibri" panose="020F0502020204030204" pitchFamily="34" charset="0"/>
                            <a:cs typeface="Times New Roman" panose="02020603050405020304" pitchFamily="18" charset="0"/>
                          </a:rPr>
                          <m:t> </m:t>
                        </m:r>
                        <m:r>
                          <m:rPr>
                            <m:sty m:val="p"/>
                          </m:rPr>
                          <a:rPr lang="en-IN" sz="1800">
                            <a:effectLst/>
                            <a:latin typeface="Cambria Math" panose="02040503050406030204" pitchFamily="18" charset="0"/>
                            <a:ea typeface="Calibri" panose="020F0502020204030204" pitchFamily="34" charset="0"/>
                            <a:cs typeface="Times New Roman" panose="02020603050405020304" pitchFamily="18" charset="0"/>
                          </a:rPr>
                          <m:t>sample</m:t>
                        </m:r>
                      </m:den>
                    </m:f>
                  </m:oMath>
                </a14:m>
                <a:r>
                  <a:rPr lang="en-IN" sz="1800" dirty="0">
                    <a:effectLst/>
                    <a:latin typeface="Times New Roman" panose="02020603050405020304" pitchFamily="18" charset="0"/>
                    <a:ea typeface="Calibri" panose="020F0502020204030204" pitchFamily="34" charset="0"/>
                    <a:cs typeface="Times New Roman" panose="02020603050405020304" pitchFamily="18" charset="0"/>
                  </a:rPr>
                  <a:t>x 10</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Water Soluble Ash:</a:t>
                </a:r>
                <a:r>
                  <a:rPr lang="en-US" dirty="0">
                    <a:latin typeface="Times New Roman" panose="02020603050405020304" pitchFamily="18" charset="0"/>
                    <a:cs typeface="Times New Roman" panose="02020603050405020304" pitchFamily="18" charset="0"/>
                  </a:rPr>
                  <a:t> Boil ash with 25 ml water, filter, wash, burn residue, and weigh. Calculate:</a:t>
                </a:r>
              </a:p>
              <a:p>
                <a:pPr algn="ctr">
                  <a:lnSpc>
                    <a:spcPct val="150000"/>
                  </a:lnSpc>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IN" sz="1800" kern="0" baseline="-25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O soluble ash (%w/w) </a:t>
                </a:r>
                <a14:m>
                  <m:oMath xmlns:m="http://schemas.openxmlformats.org/officeDocument/2006/math">
                    <m:r>
                      <a:rPr lang="en-IN" sz="1800" kern="0">
                        <a:effectLst/>
                        <a:latin typeface="Cambria Math" panose="02040503050406030204" pitchFamily="18" charset="0"/>
                        <a:ea typeface="Calibri" panose="020F0502020204030204" pitchFamily="34" charset="0"/>
                        <a:cs typeface="Cambria Math" panose="02040503050406030204" pitchFamily="18" charset="0"/>
                      </a:rPr>
                      <m:t>=</m:t>
                    </m:r>
                    <m:f>
                      <m:fPr>
                        <m:ctrlPr>
                          <a:rPr lang="en-IN" sz="1800" i="1">
                            <a:effectLst/>
                            <a:latin typeface="Cambria Math" panose="02040503050406030204" pitchFamily="18" charset="0"/>
                            <a:cs typeface="Times New Roman" panose="02020603050405020304" pitchFamily="18" charset="0"/>
                          </a:rPr>
                        </m:ctrlPr>
                      </m:fPr>
                      <m:num>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Wt</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of</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insoluble</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ash</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Times New Roman" panose="02020603050405020304" pitchFamily="18" charset="0"/>
                          </a:rPr>
                          <m:t>x</m:t>
                        </m:r>
                        <m:r>
                          <a:rPr lang="en-IN" sz="1800" kern="0">
                            <a:effectLst/>
                            <a:latin typeface="Cambria Math" panose="02040503050406030204" pitchFamily="18" charset="0"/>
                            <a:ea typeface="Calibri" panose="020F0502020204030204" pitchFamily="34" charset="0"/>
                            <a:cs typeface="Times New Roman" panose="02020603050405020304" pitchFamily="18" charset="0"/>
                          </a:rPr>
                          <m:t> 100</m:t>
                        </m:r>
                      </m:num>
                      <m:den>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Wt</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of</m:t>
                        </m:r>
                        <m:r>
                          <a:rPr lang="en-IN" sz="1800" kern="0">
                            <a:effectLst/>
                            <a:latin typeface="Cambria Math" panose="02040503050406030204" pitchFamily="18" charset="0"/>
                            <a:ea typeface="Calibri" panose="020F0502020204030204" pitchFamily="34" charset="0"/>
                            <a:cs typeface="Cambria Math" panose="02040503050406030204" pitchFamily="18" charset="0"/>
                          </a:rPr>
                          <m:t> </m:t>
                        </m:r>
                        <m:r>
                          <m:rPr>
                            <m:sty m:val="p"/>
                          </m:rPr>
                          <a:rPr lang="en-IN" sz="1800" kern="0">
                            <a:effectLst/>
                            <a:latin typeface="Cambria Math" panose="02040503050406030204" pitchFamily="18" charset="0"/>
                            <a:ea typeface="Calibri" panose="020F0502020204030204" pitchFamily="34" charset="0"/>
                            <a:cs typeface="Cambria Math" panose="02040503050406030204" pitchFamily="18" charset="0"/>
                          </a:rPr>
                          <m:t>sample</m:t>
                        </m:r>
                      </m:den>
                    </m:f>
                  </m:oMath>
                </a14:m>
                <a:endParaRPr lang="en-US" dirty="0">
                  <a:latin typeface="Times New Roman" panose="02020603050405020304" pitchFamily="18" charset="0"/>
                  <a:cs typeface="Times New Roman" panose="02020603050405020304" pitchFamily="18" charset="0"/>
                </a:endParaRPr>
              </a:p>
            </p:txBody>
          </p:sp>
        </mc:Choice>
        <mc:Fallback>
          <p:sp>
            <p:nvSpPr>
              <p:cNvPr id="7" name="TextBox 6">
                <a:extLst>
                  <a:ext uri="{FF2B5EF4-FFF2-40B4-BE49-F238E27FC236}">
                    <a16:creationId xmlns:a16="http://schemas.microsoft.com/office/drawing/2014/main" id="{6C231BB0-5A27-02FB-310A-91DD842EC236}"/>
                  </a:ext>
                </a:extLst>
              </p:cNvPr>
              <p:cNvSpPr txBox="1">
                <a:spLocks noRot="1" noChangeAspect="1" noMove="1" noResize="1" noEditPoints="1" noAdjustHandles="1" noChangeArrowheads="1" noChangeShapeType="1" noTextEdit="1"/>
              </p:cNvSpPr>
              <p:nvPr/>
            </p:nvSpPr>
            <p:spPr>
              <a:xfrm>
                <a:off x="228600" y="451454"/>
                <a:ext cx="11734800" cy="5955092"/>
              </a:xfrm>
              <a:prstGeom prst="rect">
                <a:avLst/>
              </a:prstGeom>
              <a:blipFill>
                <a:blip r:embed="rId2"/>
                <a:stretch>
                  <a:fillRect l="-468" r="-416"/>
                </a:stretch>
              </a:blipFill>
            </p:spPr>
            <p:txBody>
              <a:bodyPr/>
              <a:lstStyle/>
              <a:p>
                <a:r>
                  <a:rPr lang="en-US">
                    <a:noFill/>
                  </a:rPr>
                  <a:t> </a:t>
                </a:r>
              </a:p>
            </p:txBody>
          </p:sp>
        </mc:Fallback>
      </mc:AlternateContent>
    </p:spTree>
    <p:extLst>
      <p:ext uri="{BB962C8B-B14F-4D97-AF65-F5344CB8AC3E}">
        <p14:creationId xmlns:p14="http://schemas.microsoft.com/office/powerpoint/2010/main" val="720544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137474-5247-7390-9868-CD9BCDC32FB7}"/>
              </a:ext>
            </a:extLst>
          </p:cNvPr>
          <p:cNvSpPr txBox="1"/>
          <p:nvPr/>
        </p:nvSpPr>
        <p:spPr>
          <a:xfrm>
            <a:off x="272117" y="499223"/>
            <a:ext cx="11647765" cy="5859553"/>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1800" b="1" kern="0" dirty="0">
                <a:effectLst/>
                <a:latin typeface="Times New Roman" panose="02020603050405020304" pitchFamily="18" charset="0"/>
                <a:ea typeface="Calibri" panose="020F0502020204030204" pitchFamily="34" charset="0"/>
                <a:cs typeface="Times New Roman" panose="02020603050405020304" pitchFamily="18" charset="0"/>
              </a:rPr>
              <a:t>Quantitative Phytochemical Screening of Quercus Infectoria Extract</a:t>
            </a: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Total Phenolic Content- </a:t>
            </a:r>
            <a:r>
              <a:rPr lang="en-US" dirty="0">
                <a:latin typeface="Times New Roman" panose="02020603050405020304" pitchFamily="18" charset="0"/>
                <a:cs typeface="Times New Roman" panose="02020603050405020304" pitchFamily="18" charset="0"/>
              </a:rPr>
              <a:t>Measure total phenolics using the </a:t>
            </a:r>
            <a:r>
              <a:rPr lang="en-US" dirty="0" err="1">
                <a:latin typeface="Times New Roman" panose="02020603050405020304" pitchFamily="18" charset="0"/>
                <a:cs typeface="Times New Roman" panose="02020603050405020304" pitchFamily="18" charset="0"/>
              </a:rPr>
              <a:t>Folin-Ciocalteu</a:t>
            </a:r>
            <a:r>
              <a:rPr lang="en-US" dirty="0">
                <a:latin typeface="Times New Roman" panose="02020603050405020304" pitchFamily="18" charset="0"/>
                <a:cs typeface="Times New Roman" panose="02020603050405020304" pitchFamily="18" charset="0"/>
              </a:rPr>
              <a:t> method. Prepare Gallic acid standards at 6.25, 12.5, 25, and 50 µg/ml. Add 1 ml of each standard to 10 ml water, mix with 1.5 ml Folin-</a:t>
            </a:r>
            <a:r>
              <a:rPr lang="en-US" dirty="0" err="1">
                <a:latin typeface="Times New Roman" panose="02020603050405020304" pitchFamily="18" charset="0"/>
                <a:cs typeface="Times New Roman" panose="02020603050405020304" pitchFamily="18" charset="0"/>
              </a:rPr>
              <a:t>Ciocalteu</a:t>
            </a:r>
            <a:r>
              <a:rPr lang="en-US" dirty="0">
                <a:latin typeface="Times New Roman" panose="02020603050405020304" pitchFamily="18" charset="0"/>
                <a:cs typeface="Times New Roman" panose="02020603050405020304" pitchFamily="18" charset="0"/>
              </a:rPr>
              <a:t> reagent, then 4 ml of 20% Na2CO3, and adjust to 25 ml. For the extract, dissolve 1 g in 15 ml 50% methanol, filter, and process similarly. Measure absorbance at 765 nm and express results as mg gallic acid equivalents (GAE) per gram of extract.</a:t>
            </a: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Total Flavonoid Content- </a:t>
            </a:r>
            <a:r>
              <a:rPr lang="en-US" dirty="0">
                <a:latin typeface="Times New Roman" panose="02020603050405020304" pitchFamily="18" charset="0"/>
                <a:cs typeface="Times New Roman" panose="02020603050405020304" pitchFamily="18" charset="0"/>
              </a:rPr>
              <a:t>Mix 0.3 ml extract with 3.4 ml 30% methanol, 0.15 ml NaNO2, and 0.15 ml AlCl3.6H2O. After 5 minutes, add 1 ml NaOH and measure absorbance at 506 nm. Use a rutin standard curve to report flavonoid content as mg rutin equivalents per gram of extract.</a:t>
            </a: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Antioxidant Assay (DPPH)- </a:t>
            </a:r>
            <a:r>
              <a:rPr lang="en-US" dirty="0">
                <a:latin typeface="Times New Roman" panose="02020603050405020304" pitchFamily="18" charset="0"/>
                <a:cs typeface="Times New Roman" panose="02020603050405020304" pitchFamily="18" charset="0"/>
              </a:rPr>
              <a:t>Mix 200 µl extract with 2 ml 0.1 mM DPPH solution and incubate for 15 minutes. Measure absorbance at 517 nm. Calculate scavenging activity with:</a:t>
            </a:r>
          </a:p>
          <a:p>
            <a:pPr algn="ctr">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 of Scavenging for DPPH (%) =</a:t>
            </a:r>
            <a:r>
              <a:rPr lang="en-IN"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[(A0 -A1/A0) 100]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IN"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A1 denoted the absorbance in the presence of the extract and A0 the absorbance of the controlled reaction. The graph of DPPH scavenging action vs extract concentration allowed for the identification of the extract concentration that produced 50% inhibition (IC50).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5241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90E878-659A-8E2D-E58C-6CC987F2305E}"/>
              </a:ext>
            </a:extLst>
          </p:cNvPr>
          <p:cNvSpPr txBox="1"/>
          <p:nvPr/>
        </p:nvSpPr>
        <p:spPr>
          <a:xfrm>
            <a:off x="192505" y="296597"/>
            <a:ext cx="11806990" cy="707886"/>
          </a:xfrm>
          <a:prstGeom prst="rect">
            <a:avLst/>
          </a:prstGeom>
          <a:noFill/>
        </p:spPr>
        <p:txBody>
          <a:bodyPr wrap="square">
            <a:spAutoFit/>
          </a:bodyPr>
          <a:lstStyle/>
          <a:p>
            <a:pPr algn="ctr"/>
            <a:r>
              <a:rPr lang="en-IN" sz="4000" b="1" kern="0" dirty="0">
                <a:effectLst/>
                <a:latin typeface="Times New Roman" panose="02020603050405020304" pitchFamily="18" charset="0"/>
                <a:ea typeface="Calibri" panose="020F0502020204030204" pitchFamily="34" charset="0"/>
                <a:cs typeface="Times New Roman" panose="02020603050405020304" pitchFamily="18" charset="0"/>
              </a:rPr>
              <a:t>RESULTS AND DISCUSSIONS</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06FE133-6E66-66A4-2048-13A8211AF6CC}"/>
              </a:ext>
            </a:extLst>
          </p:cNvPr>
          <p:cNvSpPr txBox="1"/>
          <p:nvPr/>
        </p:nvSpPr>
        <p:spPr>
          <a:xfrm>
            <a:off x="192504" y="1004483"/>
            <a:ext cx="11806989" cy="873572"/>
          </a:xfrm>
          <a:prstGeom prst="rect">
            <a:avLst/>
          </a:prstGeom>
          <a:noFill/>
        </p:spPr>
        <p:txBody>
          <a:bodyPr wrap="square">
            <a:spAutoFit/>
          </a:bodyPr>
          <a:lstStyle/>
          <a:p>
            <a:pPr marL="285750" indent="285750">
              <a:lnSpc>
                <a:spcPct val="150000"/>
              </a:lnSpc>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phytochemical constituent   of the Quercus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Infetoria</a:t>
            </a:r>
            <a:r>
              <a:rPr lang="en-US" dirty="0">
                <a:effectLst/>
                <a:latin typeface="Times New Roman" panose="02020603050405020304" pitchFamily="18" charset="0"/>
                <a:ea typeface="Calibri" panose="020F0502020204030204" pitchFamily="34" charset="0"/>
                <a:cs typeface="Times New Roman" panose="02020603050405020304" pitchFamily="18" charset="0"/>
              </a:rPr>
              <a:t> extract is shown in Table 1. Results of Physicochemical parameters are shown in Table 2.</a:t>
            </a:r>
          </a:p>
        </p:txBody>
      </p:sp>
      <p:sp>
        <p:nvSpPr>
          <p:cNvPr id="7" name="TextBox 6">
            <a:extLst>
              <a:ext uri="{FF2B5EF4-FFF2-40B4-BE49-F238E27FC236}">
                <a16:creationId xmlns:a16="http://schemas.microsoft.com/office/drawing/2014/main" id="{20005EA5-45F6-AEDA-0410-006690B8CEB0}"/>
              </a:ext>
            </a:extLst>
          </p:cNvPr>
          <p:cNvSpPr txBox="1"/>
          <p:nvPr/>
        </p:nvSpPr>
        <p:spPr>
          <a:xfrm>
            <a:off x="-186336" y="1888379"/>
            <a:ext cx="6591868" cy="873572"/>
          </a:xfrm>
          <a:prstGeom prst="rect">
            <a:avLst/>
          </a:prstGeom>
          <a:noFill/>
        </p:spPr>
        <p:txBody>
          <a:bodyPr wrap="square">
            <a:spAutoFit/>
          </a:bodyPr>
          <a:lstStyle/>
          <a:p>
            <a:pPr marL="270510" algn="ctr">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Table 1: </a:t>
            </a:r>
            <a:r>
              <a:rPr lang="en-IN" sz="1800" dirty="0">
                <a:solidFill>
                  <a:srgbClr val="000000"/>
                </a:solidFill>
                <a:effectLst/>
                <a:latin typeface="Times New Roman" panose="02020603050405020304" pitchFamily="18" charset="0"/>
                <a:ea typeface="Times New Roman" panose="02020603050405020304" pitchFamily="18" charset="0"/>
              </a:rPr>
              <a:t>Phytochemical compounds of the extract of Quercus Infetoria</a:t>
            </a:r>
            <a:endParaRPr lang="en-IN" sz="1800" dirty="0">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03C7BA6E-C6ED-4568-0AB2-74AB44FB8A6A}"/>
              </a:ext>
            </a:extLst>
          </p:cNvPr>
          <p:cNvGraphicFramePr>
            <a:graphicFrameLocks noGrp="1"/>
          </p:cNvGraphicFramePr>
          <p:nvPr>
            <p:extLst>
              <p:ext uri="{D42A27DB-BD31-4B8C-83A1-F6EECF244321}">
                <p14:modId xmlns:p14="http://schemas.microsoft.com/office/powerpoint/2010/main" val="779602382"/>
              </p:ext>
            </p:extLst>
          </p:nvPr>
        </p:nvGraphicFramePr>
        <p:xfrm>
          <a:off x="488151" y="2906267"/>
          <a:ext cx="5242894" cy="3671316"/>
        </p:xfrm>
        <a:graphic>
          <a:graphicData uri="http://schemas.openxmlformats.org/drawingml/2006/table">
            <a:tbl>
              <a:tblPr firstRow="1" firstCol="1" bandRow="1">
                <a:tableStyleId>{F5AB1C69-6EDB-4FF4-983F-18BD219EF322}</a:tableStyleId>
              </a:tblPr>
              <a:tblGrid>
                <a:gridCol w="1241828">
                  <a:extLst>
                    <a:ext uri="{9D8B030D-6E8A-4147-A177-3AD203B41FA5}">
                      <a16:colId xmlns:a16="http://schemas.microsoft.com/office/drawing/2014/main" val="2603620484"/>
                    </a:ext>
                  </a:extLst>
                </a:gridCol>
                <a:gridCol w="2387868">
                  <a:extLst>
                    <a:ext uri="{9D8B030D-6E8A-4147-A177-3AD203B41FA5}">
                      <a16:colId xmlns:a16="http://schemas.microsoft.com/office/drawing/2014/main" val="280586015"/>
                    </a:ext>
                  </a:extLst>
                </a:gridCol>
                <a:gridCol w="1613198">
                  <a:extLst>
                    <a:ext uri="{9D8B030D-6E8A-4147-A177-3AD203B41FA5}">
                      <a16:colId xmlns:a16="http://schemas.microsoft.com/office/drawing/2014/main" val="733286378"/>
                    </a:ext>
                  </a:extLst>
                </a:gridCol>
              </a:tblGrid>
              <a:tr h="0">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S No.</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Constituent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Qualitative Analysis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7525764"/>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1</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Flavonoid</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     +</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1076793"/>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2</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Alkaloid</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7622433"/>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Carbohydrate</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62924264"/>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4</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Cardiac Glycosides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06201718"/>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5</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Phenols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27796929"/>
                  </a:ext>
                </a:extLst>
              </a:tr>
              <a:tr h="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6</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Steroid</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     +</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1092831"/>
                  </a:ext>
                </a:extLst>
              </a:tr>
              <a:tr h="20002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7</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Saponin</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88915562"/>
                  </a:ext>
                </a:extLst>
              </a:tr>
              <a:tr h="161925">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8.</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Tannins</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6070334"/>
                  </a:ext>
                </a:extLst>
              </a:tr>
            </a:tbl>
          </a:graphicData>
        </a:graphic>
      </p:graphicFrame>
      <p:sp>
        <p:nvSpPr>
          <p:cNvPr id="9" name="TextBox 8">
            <a:extLst>
              <a:ext uri="{FF2B5EF4-FFF2-40B4-BE49-F238E27FC236}">
                <a16:creationId xmlns:a16="http://schemas.microsoft.com/office/drawing/2014/main" id="{D8C23EA0-D7C9-3B8F-2A59-C7800E7A542B}"/>
              </a:ext>
            </a:extLst>
          </p:cNvPr>
          <p:cNvSpPr txBox="1"/>
          <p:nvPr/>
        </p:nvSpPr>
        <p:spPr>
          <a:xfrm>
            <a:off x="5903493" y="1888379"/>
            <a:ext cx="6096000" cy="369332"/>
          </a:xfrm>
          <a:prstGeom prst="rect">
            <a:avLst/>
          </a:prstGeom>
          <a:noFill/>
        </p:spPr>
        <p:txBody>
          <a:bodyPr wrap="square">
            <a:spAutoFit/>
          </a:bodyPr>
          <a:lstStyle/>
          <a:p>
            <a:pPr algn="ctr"/>
            <a:r>
              <a:rPr lang="en-IN" sz="1800" b="1" kern="0" dirty="0">
                <a:effectLst/>
                <a:latin typeface="Times New Roman" panose="02020603050405020304" pitchFamily="18" charset="0"/>
                <a:ea typeface="Calibri" panose="020F0502020204030204" pitchFamily="34" charset="0"/>
                <a:cs typeface="Times New Roman" panose="02020603050405020304" pitchFamily="18" charset="0"/>
              </a:rPr>
              <a:t>Table.2:</a:t>
            </a:r>
            <a:r>
              <a:rPr lang="en-IN" sz="1800" kern="0" dirty="0">
                <a:effectLst/>
                <a:latin typeface="Times New Roman" panose="02020603050405020304" pitchFamily="18" charset="0"/>
                <a:ea typeface="Calibri" panose="020F0502020204030204" pitchFamily="34" charset="0"/>
                <a:cs typeface="Times New Roman" panose="02020603050405020304" pitchFamily="18" charset="0"/>
              </a:rPr>
              <a:t> Results of Physicochemical parameter</a:t>
            </a:r>
            <a:endParaRPr lang="en-IN"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2727B939-FC87-DEE5-580F-8DF4378F429B}"/>
              </a:ext>
            </a:extLst>
          </p:cNvPr>
          <p:cNvGraphicFramePr>
            <a:graphicFrameLocks noGrp="1"/>
          </p:cNvGraphicFramePr>
          <p:nvPr>
            <p:extLst>
              <p:ext uri="{D42A27DB-BD31-4B8C-83A1-F6EECF244321}">
                <p14:modId xmlns:p14="http://schemas.microsoft.com/office/powerpoint/2010/main" val="1181373454"/>
              </p:ext>
            </p:extLst>
          </p:nvPr>
        </p:nvGraphicFramePr>
        <p:xfrm>
          <a:off x="6460956" y="2396235"/>
          <a:ext cx="5334000" cy="4181348"/>
        </p:xfrm>
        <a:graphic>
          <a:graphicData uri="http://schemas.openxmlformats.org/drawingml/2006/table">
            <a:tbl>
              <a:tblPr firstRow="1" firstCol="1" bandRow="1">
                <a:tableStyleId>{F5AB1C69-6EDB-4FF4-983F-18BD219EF322}</a:tableStyleId>
              </a:tblPr>
              <a:tblGrid>
                <a:gridCol w="2503170">
                  <a:extLst>
                    <a:ext uri="{9D8B030D-6E8A-4147-A177-3AD203B41FA5}">
                      <a16:colId xmlns:a16="http://schemas.microsoft.com/office/drawing/2014/main" val="2666355660"/>
                    </a:ext>
                  </a:extLst>
                </a:gridCol>
                <a:gridCol w="2830830">
                  <a:extLst>
                    <a:ext uri="{9D8B030D-6E8A-4147-A177-3AD203B41FA5}">
                      <a16:colId xmlns:a16="http://schemas.microsoft.com/office/drawing/2014/main" val="4106530730"/>
                    </a:ext>
                  </a:extLst>
                </a:gridCol>
              </a:tblGrid>
              <a:tr h="538480">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Physicochemical parameter</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Observations for   extract of  Quercus Infetoria</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4131898"/>
                  </a:ext>
                </a:extLst>
              </a:tr>
              <a:tr h="24701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LOD</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4.5</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8467177"/>
                  </a:ext>
                </a:extLst>
              </a:tr>
              <a:tr h="24701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Ash value-Total ash</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14.5</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14845183"/>
                  </a:ext>
                </a:extLst>
              </a:tr>
              <a:tr h="24701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Acid insoluble ash</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5.04</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3622296"/>
                  </a:ext>
                </a:extLst>
              </a:tr>
              <a:tr h="24701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Water soluble ash</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4.32</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22613750"/>
                  </a:ext>
                </a:extLst>
              </a:tr>
              <a:tr h="5651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Water soluble extractive value</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9.3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7044213"/>
                  </a:ext>
                </a:extLst>
              </a:tr>
              <a:tr h="55880">
                <a:tc>
                  <a:txBody>
                    <a:bodyPr/>
                    <a:lstStyle/>
                    <a:p>
                      <a:pPr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Alcohol soluble extractive value</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4.7</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1897812"/>
                  </a:ext>
                </a:extLst>
              </a:tr>
            </a:tbl>
          </a:graphicData>
        </a:graphic>
      </p:graphicFrame>
    </p:spTree>
    <p:extLst>
      <p:ext uri="{BB962C8B-B14F-4D97-AF65-F5344CB8AC3E}">
        <p14:creationId xmlns:p14="http://schemas.microsoft.com/office/powerpoint/2010/main" val="1255064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A83D2C6-66FE-DB7F-92DE-F1DBB4BBCD88}"/>
              </a:ext>
            </a:extLst>
          </p:cNvPr>
          <p:cNvSpPr txBox="1"/>
          <p:nvPr/>
        </p:nvSpPr>
        <p:spPr>
          <a:xfrm>
            <a:off x="240632" y="205493"/>
            <a:ext cx="11646568" cy="1812484"/>
          </a:xfrm>
          <a:prstGeom prst="rect">
            <a:avLst/>
          </a:prstGeom>
          <a:noFill/>
        </p:spPr>
        <p:txBody>
          <a:bodyPr wrap="square">
            <a:spAutoFit/>
          </a:bodyPr>
          <a:lstStyle/>
          <a:p>
            <a:pPr marL="556260" indent="-285750" algn="just">
              <a:lnSpc>
                <a:spcPct val="150000"/>
              </a:lnSpc>
              <a:spcAft>
                <a:spcPts val="800"/>
              </a:spcAft>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cs typeface="Mangal" panose="02040503050203030202" pitchFamily="18" charset="0"/>
              </a:rPr>
              <a:t>Total Phenolic content</a:t>
            </a:r>
            <a:r>
              <a:rPr lang="en-IN" sz="1800" dirty="0">
                <a:effectLst/>
                <a:latin typeface="Times New Roman" panose="02020603050405020304" pitchFamily="18" charset="0"/>
                <a:ea typeface="Calibri" panose="020F0502020204030204" pitchFamily="34" charset="0"/>
                <a:cs typeface="Mangal" panose="02040503050203030202" pitchFamily="18" charset="0"/>
              </a:rPr>
              <a:t> –Gallic acid's standard curve served as the foundation for the quantification. Figure 1 represents for </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Standard curve for extinction vs concentration of gallic acid. </a:t>
            </a:r>
            <a:r>
              <a:rPr lang="en-IN" sz="1800" dirty="0">
                <a:effectLst/>
                <a:latin typeface="Times New Roman" panose="02020603050405020304" pitchFamily="18" charset="0"/>
                <a:ea typeface="Calibri" panose="020F0502020204030204" pitchFamily="34" charset="0"/>
                <a:cs typeface="Mangal" panose="02040503050203030202" pitchFamily="18" charset="0"/>
              </a:rPr>
              <a:t>The outcomes calculated using the following procedure and expressed as percentages w/w. The results are shown in Table 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70510" algn="ctr">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Total phenolic content (% w/w) =</a:t>
            </a:r>
            <a:r>
              <a:rPr lang="en-IN" sz="1800" dirty="0">
                <a:effectLst/>
                <a:latin typeface="Times New Roman" panose="02020603050405020304" pitchFamily="18" charset="0"/>
                <a:ea typeface="Calibri" panose="020F0502020204030204" pitchFamily="34" charset="0"/>
                <a:cs typeface="Mangal" panose="02040503050203030202" pitchFamily="18" charset="0"/>
              </a:rPr>
              <a:t> GAE</a:t>
            </a:r>
            <a:r>
              <a:rPr lang="en-IN" sz="1600" dirty="0">
                <a:effectLst/>
                <a:latin typeface="Arial" panose="020B0604020202020204" pitchFamily="34" charset="0"/>
                <a:ea typeface="Calibri" panose="020F0502020204030204" pitchFamily="34" charset="0"/>
                <a:cs typeface="Mangal" panose="02040503050203030202" pitchFamily="18" charset="0"/>
              </a:rPr>
              <a:t>×</a:t>
            </a:r>
            <a:r>
              <a:rPr lang="en-IN" sz="1800" dirty="0">
                <a:effectLst/>
                <a:latin typeface="Times New Roman" panose="02020603050405020304" pitchFamily="18" charset="0"/>
                <a:ea typeface="Calibri" panose="020F0502020204030204" pitchFamily="34" charset="0"/>
                <a:cs typeface="Mangal" panose="02040503050203030202" pitchFamily="18" charset="0"/>
              </a:rPr>
              <a:t>V</a:t>
            </a:r>
            <a:r>
              <a:rPr lang="en-IN" sz="1600" dirty="0">
                <a:effectLst/>
                <a:latin typeface="Arial" panose="020B0604020202020204" pitchFamily="34" charset="0"/>
                <a:ea typeface="Calibri" panose="020F0502020204030204" pitchFamily="34" charset="0"/>
                <a:cs typeface="Mangal" panose="02040503050203030202" pitchFamily="18" charset="0"/>
              </a:rPr>
              <a:t>×</a:t>
            </a:r>
            <a:r>
              <a:rPr lang="en-IN" sz="1800" dirty="0">
                <a:effectLst/>
                <a:latin typeface="Times New Roman" panose="02020603050405020304" pitchFamily="18" charset="0"/>
                <a:ea typeface="Calibri" panose="020F0502020204030204" pitchFamily="34" charset="0"/>
                <a:cs typeface="Mangal" panose="02040503050203030202" pitchFamily="18" charset="0"/>
              </a:rPr>
              <a:t>D</a:t>
            </a:r>
            <a:r>
              <a:rPr lang="en-IN" sz="1600" dirty="0">
                <a:effectLst/>
                <a:latin typeface="Arial" panose="020B0604020202020204" pitchFamily="34" charset="0"/>
                <a:ea typeface="Calibri" panose="020F0502020204030204" pitchFamily="34" charset="0"/>
                <a:cs typeface="Mangal" panose="02040503050203030202" pitchFamily="18" charset="0"/>
              </a:rPr>
              <a:t>×</a:t>
            </a:r>
            <a:r>
              <a:rPr lang="en-IN" sz="1800" dirty="0">
                <a:effectLst/>
                <a:latin typeface="Times New Roman" panose="02020603050405020304" pitchFamily="18" charset="0"/>
                <a:ea typeface="Calibri" panose="020F0502020204030204" pitchFamily="34" charset="0"/>
                <a:cs typeface="Mangal" panose="02040503050203030202" pitchFamily="18" charset="0"/>
              </a:rPr>
              <a:t>10</a:t>
            </a:r>
            <a:r>
              <a:rPr lang="en-IN" sz="1800" baseline="30000" dirty="0">
                <a:effectLst/>
                <a:latin typeface="Times New Roman" panose="02020603050405020304" pitchFamily="18" charset="0"/>
                <a:ea typeface="Calibri" panose="020F0502020204030204" pitchFamily="34" charset="0"/>
                <a:cs typeface="Mangal" panose="02040503050203030202" pitchFamily="18" charset="0"/>
              </a:rPr>
              <a:t>-6</a:t>
            </a:r>
            <a:r>
              <a:rPr lang="en-IN" sz="1600" dirty="0">
                <a:effectLst/>
                <a:latin typeface="Arial" panose="020B0604020202020204" pitchFamily="34" charset="0"/>
                <a:ea typeface="Calibri" panose="020F0502020204030204" pitchFamily="34" charset="0"/>
                <a:cs typeface="Mangal" panose="02040503050203030202" pitchFamily="18" charset="0"/>
              </a:rPr>
              <a:t>×</a:t>
            </a:r>
            <a:r>
              <a:rPr lang="en-IN" sz="1800" dirty="0">
                <a:effectLst/>
                <a:latin typeface="Times New Roman" panose="02020603050405020304" pitchFamily="18" charset="0"/>
                <a:ea typeface="Calibri" panose="020F0502020204030204" pitchFamily="34" charset="0"/>
                <a:cs typeface="Mangal" panose="02040503050203030202" pitchFamily="18" charset="0"/>
              </a:rPr>
              <a:t>100/W</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7" name="Picture 6">
            <a:extLst>
              <a:ext uri="{FF2B5EF4-FFF2-40B4-BE49-F238E27FC236}">
                <a16:creationId xmlns:a16="http://schemas.microsoft.com/office/drawing/2014/main" id="{2B78552E-53BC-9470-A7CD-8E8DD9EAB88B}"/>
              </a:ext>
            </a:extLst>
          </p:cNvPr>
          <p:cNvPicPr>
            <a:picLocks noChangeAspect="1"/>
          </p:cNvPicPr>
          <p:nvPr/>
        </p:nvPicPr>
        <p:blipFill>
          <a:blip r:embed="rId2"/>
          <a:srcRect/>
          <a:stretch>
            <a:fillRect/>
          </a:stretch>
        </p:blipFill>
        <p:spPr bwMode="auto">
          <a:xfrm>
            <a:off x="738439" y="2483565"/>
            <a:ext cx="4619625" cy="2790825"/>
          </a:xfrm>
          <a:prstGeom prst="rect">
            <a:avLst/>
          </a:prstGeom>
          <a:noFill/>
          <a:ln w="9525">
            <a:noFill/>
            <a:miter lim="800000"/>
            <a:headEnd/>
            <a:tailEnd/>
          </a:ln>
        </p:spPr>
      </p:pic>
      <p:sp>
        <p:nvSpPr>
          <p:cNvPr id="9" name="TextBox 8">
            <a:extLst>
              <a:ext uri="{FF2B5EF4-FFF2-40B4-BE49-F238E27FC236}">
                <a16:creationId xmlns:a16="http://schemas.microsoft.com/office/drawing/2014/main" id="{C2C28D1C-DD12-61F1-54BD-63D3E2D69786}"/>
              </a:ext>
            </a:extLst>
          </p:cNvPr>
          <p:cNvSpPr txBox="1"/>
          <p:nvPr/>
        </p:nvSpPr>
        <p:spPr>
          <a:xfrm>
            <a:off x="-291515" y="5554247"/>
            <a:ext cx="6096000" cy="878895"/>
          </a:xfrm>
          <a:prstGeom prst="rect">
            <a:avLst/>
          </a:prstGeom>
          <a:noFill/>
        </p:spPr>
        <p:txBody>
          <a:bodyPr wrap="square">
            <a:spAutoFit/>
          </a:bodyPr>
          <a:lstStyle/>
          <a:p>
            <a:pPr marL="270510" algn="ctr">
              <a:lnSpc>
                <a:spcPct val="150000"/>
              </a:lnSpc>
              <a:spcAft>
                <a:spcPts val="800"/>
              </a:spcAft>
            </a:pPr>
            <a:r>
              <a:rPr lang="en-IN" sz="1800" b="1"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Fig.1</a:t>
            </a:r>
            <a:r>
              <a:rPr lang="en-IN" sz="1800"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 Standard curve for Absorbance vs concentration of gallic acid: y = 0.006x + 0.093; R</a:t>
            </a:r>
            <a:r>
              <a:rPr lang="en-IN" sz="1800" baseline="30000"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2 </a:t>
            </a:r>
            <a:r>
              <a:rPr lang="en-IN" sz="1800"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 0.992</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1" name="TextBox 10">
            <a:extLst>
              <a:ext uri="{FF2B5EF4-FFF2-40B4-BE49-F238E27FC236}">
                <a16:creationId xmlns:a16="http://schemas.microsoft.com/office/drawing/2014/main" id="{04C9AEDC-217A-5042-54E3-DA3501F5892B}"/>
              </a:ext>
            </a:extLst>
          </p:cNvPr>
          <p:cNvSpPr txBox="1"/>
          <p:nvPr/>
        </p:nvSpPr>
        <p:spPr>
          <a:xfrm>
            <a:off x="5502443" y="2737282"/>
            <a:ext cx="6160168" cy="463397"/>
          </a:xfrm>
          <a:prstGeom prst="rect">
            <a:avLst/>
          </a:prstGeom>
          <a:noFill/>
        </p:spPr>
        <p:txBody>
          <a:bodyPr wrap="square">
            <a:spAutoFit/>
          </a:bodyPr>
          <a:lstStyle/>
          <a:p>
            <a:pPr marL="270510" algn="ctr">
              <a:lnSpc>
                <a:spcPct val="150000"/>
              </a:lnSpc>
              <a:spcAft>
                <a:spcPts val="800"/>
              </a:spcAft>
            </a:pPr>
            <a:r>
              <a:rPr lang="en-IN" sz="1800" b="1"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Table 3:</a:t>
            </a:r>
            <a:r>
              <a:rPr lang="en-IN" sz="1800" dirty="0">
                <a:solidFill>
                  <a:srgbClr val="333333"/>
                </a:solidFill>
                <a:effectLst/>
                <a:latin typeface="Times New Roman" panose="02020603050405020304" pitchFamily="18" charset="0"/>
                <a:ea typeface="Calibri" panose="020F0502020204030204" pitchFamily="34" charset="0"/>
                <a:cs typeface="Mangal" panose="02040503050203030202" pitchFamily="18" charset="0"/>
              </a:rPr>
              <a:t> Standard curve results for </a:t>
            </a:r>
            <a:r>
              <a:rPr lang="en-IN" sz="1800" dirty="0">
                <a:effectLst/>
                <a:latin typeface="Times New Roman" panose="02020603050405020304" pitchFamily="18" charset="0"/>
                <a:ea typeface="Calibri" panose="020F0502020204030204" pitchFamily="34" charset="0"/>
                <a:cs typeface="Mangal" panose="02040503050203030202" pitchFamily="18" charset="0"/>
              </a:rPr>
              <a:t>Total Phenolic content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12" name="Table 11">
            <a:extLst>
              <a:ext uri="{FF2B5EF4-FFF2-40B4-BE49-F238E27FC236}">
                <a16:creationId xmlns:a16="http://schemas.microsoft.com/office/drawing/2014/main" id="{1C44A8C1-9916-C9C8-D39B-043D2C36D74F}"/>
              </a:ext>
            </a:extLst>
          </p:cNvPr>
          <p:cNvGraphicFramePr>
            <a:graphicFrameLocks noGrp="1"/>
          </p:cNvGraphicFramePr>
          <p:nvPr>
            <p:extLst>
              <p:ext uri="{D42A27DB-BD31-4B8C-83A1-F6EECF244321}">
                <p14:modId xmlns:p14="http://schemas.microsoft.com/office/powerpoint/2010/main" val="1037502821"/>
              </p:ext>
            </p:extLst>
          </p:nvPr>
        </p:nvGraphicFramePr>
        <p:xfrm>
          <a:off x="5804485" y="3388559"/>
          <a:ext cx="5858126" cy="2222500"/>
        </p:xfrm>
        <a:graphic>
          <a:graphicData uri="http://schemas.openxmlformats.org/drawingml/2006/table">
            <a:tbl>
              <a:tblPr firstRow="1" firstCol="1" bandRow="1">
                <a:tableStyleId>{F5AB1C69-6EDB-4FF4-983F-18BD219EF322}</a:tableStyleId>
              </a:tblPr>
              <a:tblGrid>
                <a:gridCol w="917385">
                  <a:extLst>
                    <a:ext uri="{9D8B030D-6E8A-4147-A177-3AD203B41FA5}">
                      <a16:colId xmlns:a16="http://schemas.microsoft.com/office/drawing/2014/main" val="751017762"/>
                    </a:ext>
                  </a:extLst>
                </a:gridCol>
                <a:gridCol w="1491688">
                  <a:extLst>
                    <a:ext uri="{9D8B030D-6E8A-4147-A177-3AD203B41FA5}">
                      <a16:colId xmlns:a16="http://schemas.microsoft.com/office/drawing/2014/main" val="2677555162"/>
                    </a:ext>
                  </a:extLst>
                </a:gridCol>
                <a:gridCol w="1636295">
                  <a:extLst>
                    <a:ext uri="{9D8B030D-6E8A-4147-A177-3AD203B41FA5}">
                      <a16:colId xmlns:a16="http://schemas.microsoft.com/office/drawing/2014/main" val="2619755359"/>
                    </a:ext>
                  </a:extLst>
                </a:gridCol>
                <a:gridCol w="1812758">
                  <a:extLst>
                    <a:ext uri="{9D8B030D-6E8A-4147-A177-3AD203B41FA5}">
                      <a16:colId xmlns:a16="http://schemas.microsoft.com/office/drawing/2014/main" val="322723443"/>
                    </a:ext>
                  </a:extLst>
                </a:gridCol>
              </a:tblGrid>
              <a:tr h="44577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S.no.</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concentration</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Absorbance</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 phenolic content GAE </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9762127"/>
                  </a:ext>
                </a:extLst>
              </a:tr>
              <a:tr h="22479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1</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6.5</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0.144</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 </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5305330"/>
                  </a:ext>
                </a:extLst>
              </a:tr>
              <a:tr h="22479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2</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12.5</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0.163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5.23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1705860"/>
                  </a:ext>
                </a:extLst>
              </a:tr>
              <a:tr h="224790">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3</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25</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0.182</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 </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3337938"/>
                  </a:ext>
                </a:extLst>
              </a:tr>
              <a:tr h="220345">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4</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50</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a:effectLst/>
                          <a:latin typeface="Times New Roman" panose="02020603050405020304" pitchFamily="18" charset="0"/>
                          <a:cs typeface="Times New Roman" panose="02020603050405020304" pitchFamily="18" charset="0"/>
                        </a:rPr>
                        <a:t>0.236</a:t>
                      </a:r>
                      <a:endParaRPr lang="en-IN" sz="1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270510" algn="ctr">
                        <a:lnSpc>
                          <a:spcPct val="150000"/>
                        </a:lnSpc>
                        <a:spcAft>
                          <a:spcPts val="800"/>
                        </a:spcAft>
                      </a:pPr>
                      <a:r>
                        <a:rPr lang="en-IN" sz="1800" kern="100" dirty="0">
                          <a:effectLst/>
                          <a:latin typeface="Times New Roman" panose="02020603050405020304" pitchFamily="18" charset="0"/>
                          <a:cs typeface="Times New Roman" panose="02020603050405020304" pitchFamily="18" charset="0"/>
                        </a:rPr>
                        <a:t> </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4889330"/>
                  </a:ext>
                </a:extLst>
              </a:tr>
            </a:tbl>
          </a:graphicData>
        </a:graphic>
      </p:graphicFrame>
    </p:spTree>
    <p:extLst>
      <p:ext uri="{BB962C8B-B14F-4D97-AF65-F5344CB8AC3E}">
        <p14:creationId xmlns:p14="http://schemas.microsoft.com/office/powerpoint/2010/main" val="4036368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8434C5-BA50-31DE-23C7-0519F64B43CE}"/>
              </a:ext>
            </a:extLst>
          </p:cNvPr>
          <p:cNvSpPr txBox="1"/>
          <p:nvPr/>
        </p:nvSpPr>
        <p:spPr>
          <a:xfrm>
            <a:off x="3048000" y="1435585"/>
            <a:ext cx="6096000" cy="707886"/>
          </a:xfrm>
          <a:prstGeom prst="rect">
            <a:avLst/>
          </a:prstGeom>
          <a:noFill/>
        </p:spPr>
        <p:txBody>
          <a:bodyPr wrap="square">
            <a:spAutoFit/>
          </a:bodyPr>
          <a:lstStyle/>
          <a:p>
            <a:pPr algn="ctr"/>
            <a:r>
              <a:rPr lang="en-IN" sz="4000" b="1" kern="0" dirty="0">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A9EEC22-6CEC-C5C0-C93B-40977A3DA9E0}"/>
              </a:ext>
            </a:extLst>
          </p:cNvPr>
          <p:cNvSpPr txBox="1"/>
          <p:nvPr/>
        </p:nvSpPr>
        <p:spPr>
          <a:xfrm>
            <a:off x="336884" y="2271783"/>
            <a:ext cx="11518232" cy="274754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results of this study provide information on the antioxidant capacity of the analysed fractions as well as any potential compounds that may have been present. </a:t>
            </a: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fraction's high antioxidant activity must have been due in part to the presence of poly-hydroxyl compounds and other components, which were established in this study. </a:t>
            </a: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As a result, the fraction can now be used as a phytopharmacological agent to study other biological conditions like diabetes, wound healing, and other. </a:t>
            </a:r>
          </a:p>
        </p:txBody>
      </p:sp>
    </p:spTree>
    <p:extLst>
      <p:ext uri="{BB962C8B-B14F-4D97-AF65-F5344CB8AC3E}">
        <p14:creationId xmlns:p14="http://schemas.microsoft.com/office/powerpoint/2010/main" val="3786692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D7F710-15D3-3754-C8F2-CB7A34CC033D}"/>
              </a:ext>
            </a:extLst>
          </p:cNvPr>
          <p:cNvSpPr txBox="1"/>
          <p:nvPr/>
        </p:nvSpPr>
        <p:spPr>
          <a:xfrm>
            <a:off x="368966" y="326870"/>
            <a:ext cx="11405937" cy="707886"/>
          </a:xfrm>
          <a:prstGeom prst="rect">
            <a:avLst/>
          </a:prstGeom>
          <a:noFill/>
        </p:spPr>
        <p:txBody>
          <a:bodyPr wrap="square">
            <a:spAutoFit/>
          </a:bodyPr>
          <a:lstStyle/>
          <a:p>
            <a:pPr algn="ctr"/>
            <a:r>
              <a:rPr lang="en-IN" sz="4000" b="1" kern="0" dirty="0">
                <a:effectLst/>
                <a:latin typeface="Times New Roman" panose="02020603050405020304" pitchFamily="18" charset="0"/>
                <a:ea typeface="Calibri" panose="020F0502020204030204" pitchFamily="34" charset="0"/>
              </a:rPr>
              <a:t>REFERENCE</a:t>
            </a:r>
            <a:endParaRPr lang="en-IN" sz="4000" dirty="0"/>
          </a:p>
        </p:txBody>
      </p:sp>
      <p:sp>
        <p:nvSpPr>
          <p:cNvPr id="5" name="TextBox 4">
            <a:extLst>
              <a:ext uri="{FF2B5EF4-FFF2-40B4-BE49-F238E27FC236}">
                <a16:creationId xmlns:a16="http://schemas.microsoft.com/office/drawing/2014/main" id="{84E253A6-3822-6B43-4C04-22CB057C8B20}"/>
              </a:ext>
            </a:extLst>
          </p:cNvPr>
          <p:cNvSpPr txBox="1"/>
          <p:nvPr/>
        </p:nvSpPr>
        <p:spPr>
          <a:xfrm>
            <a:off x="368966" y="1034756"/>
            <a:ext cx="11405937" cy="5546647"/>
          </a:xfrm>
          <a:prstGeom prst="rect">
            <a:avLst/>
          </a:prstGeom>
          <a:noFill/>
        </p:spPr>
        <p:txBody>
          <a:bodyPr wrap="square">
            <a:spAutoFit/>
          </a:bodyPr>
          <a:lstStyle/>
          <a:p>
            <a:pPr marL="285750" indent="-228600" algn="just">
              <a:lnSpc>
                <a:spcPct val="150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[1] V. K. Bharti, J. K. Malik, and R. C. Gupta,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Ashwagandha:multiple</a:t>
            </a:r>
            <a:r>
              <a:rPr lang="en-IN" dirty="0">
                <a:effectLst/>
                <a:latin typeface="Times New Roman" panose="02020603050405020304" pitchFamily="18" charset="0"/>
                <a:ea typeface="Calibri" panose="020F0502020204030204" pitchFamily="34" charset="0"/>
                <a:cs typeface="Times New Roman" panose="02020603050405020304" pitchFamily="18" charset="0"/>
              </a:rPr>
              <a:t> health benefits,” in </a:t>
            </a:r>
            <a:r>
              <a:rPr lang="en-IN" i="1" dirty="0">
                <a:effectLst/>
                <a:latin typeface="Times New Roman" panose="02020603050405020304" pitchFamily="18" charset="0"/>
                <a:ea typeface="Calibri" panose="020F0502020204030204" pitchFamily="34" charset="0"/>
                <a:cs typeface="Times New Roman" panose="02020603050405020304" pitchFamily="18" charset="0"/>
              </a:rPr>
              <a:t>Nutraceuticals</a:t>
            </a:r>
            <a:r>
              <a:rPr lang="en-IN" dirty="0">
                <a:effectLst/>
                <a:latin typeface="Times New Roman" panose="02020603050405020304" pitchFamily="18" charset="0"/>
                <a:ea typeface="Calibri" panose="020F0502020204030204" pitchFamily="34" charset="0"/>
                <a:cs typeface="Times New Roman" panose="02020603050405020304" pitchFamily="18" charset="0"/>
              </a:rPr>
              <a:t>, pp. 717–733, Academic Press, Cambridge, MA, USA, 2016.</a:t>
            </a:r>
          </a:p>
          <a:p>
            <a:pPr marL="285750" indent="-228600" algn="just">
              <a:lnSpc>
                <a:spcPct val="150000"/>
              </a:lnSpc>
            </a:pPr>
            <a:r>
              <a:rPr lang="en-IN"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IN" dirty="0" err="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Djeridane</a:t>
            </a:r>
            <a:r>
              <a:rPr lang="en-IN"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lang="en-IN" dirty="0" err="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Yousfi</a:t>
            </a:r>
            <a:r>
              <a:rPr lang="en-IN"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M, </a:t>
            </a:r>
            <a:r>
              <a:rPr lang="en-IN" dirty="0" err="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Nadjemi</a:t>
            </a:r>
            <a:r>
              <a:rPr lang="en-IN"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B, </a:t>
            </a:r>
            <a:r>
              <a:rPr lang="en-IN" dirty="0" err="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Boutassouna</a:t>
            </a:r>
            <a:r>
              <a:rPr lang="en-IN"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D, Stocker P, Vidal N: Antioxidant activity of some Algerian medicinal plants extracts containing phenolic compounds. Food Chem. 2006; 97: 654-660.</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28600" algn="just">
              <a:lnSpc>
                <a:spcPct val="15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 F. Ismail, J. C. M.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Barreira</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 G. Costa, and M. B. P. P. Oliveira, “A new age for Quercus spp. fruits: review on nutritional and phytochemical composition and related biological activities of acorns,”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Comprehensive </a:t>
            </a:r>
            <a:r>
              <a:rPr lang="en-US"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Reviewsin</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Food Science and Food Safety</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vol. 15, no. 6, pp. 947–981, 2016.</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28600" algn="just">
              <a:lnSpc>
                <a:spcPct val="15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S. Valencia,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Diversidad</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del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g´enero</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Quercus (Fagaceae)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enM´exico</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Botanical Sciences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vol. 75, pp. 33–53, 2004.</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28600" algn="just">
              <a:lnSpc>
                <a:spcPct val="15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K. C. Nixon, “Global and geotropically distribution and diversity of oak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quercus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oak forests,”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Ecology </a:t>
            </a:r>
            <a:r>
              <a:rPr lang="en-US"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andConservation</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Montane Oak Forests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vol. 3, pp. 13–21, 2010.</a:t>
            </a:r>
          </a:p>
          <a:p>
            <a:pPr marL="285750" indent="-228600" algn="just">
              <a:lnSpc>
                <a:spcPct val="15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 Kremer and A. L. </a:t>
            </a:r>
            <a:r>
              <a:rPr lang="en-US"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Hipp</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“Oaks: an evolutionary success story,” </a:t>
            </a:r>
            <a:r>
              <a:rPr lang="en-US"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 Phytologist</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vol. 31, pp. 630–400, 2019.</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28600" algn="just">
              <a:lnSpc>
                <a:spcPct val="150000"/>
              </a:lnSpc>
            </a:pPr>
            <a:r>
              <a:rPr lang="en-IN"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 Dar MS, Ikram M, </a:t>
            </a:r>
            <a:r>
              <a:rPr lang="en-IN"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Fakouhi</a:t>
            </a:r>
            <a:r>
              <a:rPr lang="en-IN"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 Pharmacology of Quercus </a:t>
            </a:r>
            <a:r>
              <a:rPr lang="en-IN"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infectoria</a:t>
            </a:r>
            <a:r>
              <a:rPr lang="en-IN"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 Pharm Sci 1976; 65:1791-4.</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28600" algn="just">
              <a:lnSpc>
                <a:spcPct val="150000"/>
              </a:lnSpc>
            </a:pP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6226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3241F8-90FC-3C8E-EB64-CFBFA8A5214A}"/>
              </a:ext>
            </a:extLst>
          </p:cNvPr>
          <p:cNvSpPr txBox="1"/>
          <p:nvPr/>
        </p:nvSpPr>
        <p:spPr>
          <a:xfrm>
            <a:off x="3048000" y="2314984"/>
            <a:ext cx="6096000" cy="1441805"/>
          </a:xfrm>
          <a:prstGeom prst="rect">
            <a:avLst/>
          </a:prstGeom>
          <a:noFill/>
        </p:spPr>
        <p:txBody>
          <a:bodyPr wrap="square">
            <a:spAutoFit/>
          </a:bodyPr>
          <a:lstStyle/>
          <a:p>
            <a:pPr algn="ctr">
              <a:lnSpc>
                <a:spcPct val="150000"/>
              </a:lnSpc>
              <a:spcAft>
                <a:spcPts val="800"/>
              </a:spcAft>
            </a:pPr>
            <a:r>
              <a:rPr lang="en-IN" sz="6600" b="1" u="sng" dirty="0">
                <a:effectLst/>
                <a:latin typeface="Berlin Sans FB" panose="020E0602020502020306" pitchFamily="34" charset="0"/>
                <a:ea typeface="Calibri" panose="020F0502020204030204" pitchFamily="34" charset="0"/>
                <a:cs typeface="Mangal" panose="02040503050203030202" pitchFamily="18" charset="0"/>
              </a:rPr>
              <a:t>Thank You</a:t>
            </a:r>
            <a:endParaRPr lang="en-IN" sz="6000" u="sng" dirty="0">
              <a:effectLst/>
              <a:latin typeface="Berlin Sans FB" panose="020E0602020502020306"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79759108"/>
      </p:ext>
    </p:extLst>
  </p:cSld>
  <p:clrMapOvr>
    <a:masterClrMapping/>
  </p:clrMapOvr>
</p:sld>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Custom 2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roplet-Design-TM34316244_Win32_SD_v9" id="{3E0090C2-CA58-4B70-B5D1-01F921C14922}" vid="{00CD7D6A-B673-47B4-AF03-4EFC805EABBC}"/>
    </a:ext>
  </a:extLst>
</a:theme>
</file>

<file path=docProps/app.xml><?xml version="1.0" encoding="utf-8"?>
<Properties xmlns="http://schemas.openxmlformats.org/officeDocument/2006/extended-properties" xmlns:vt="http://schemas.openxmlformats.org/officeDocument/2006/docPropsVTypes">
  <Template>Droplet design</Template>
  <TotalTime>74</TotalTime>
  <Words>2224</Words>
  <Application>Microsoft Office PowerPoint</Application>
  <PresentationFormat>Widescreen</PresentationFormat>
  <Paragraphs>139</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Berlin Sans FB</vt:lpstr>
      <vt:lpstr>Calibri</vt:lpstr>
      <vt:lpstr>Cambria Math</vt:lpstr>
      <vt:lpstr>Mangal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ragini shankaran</dc:creator>
  <cp:lastModifiedBy>intel</cp:lastModifiedBy>
  <cp:revision>3</cp:revision>
  <dcterms:created xsi:type="dcterms:W3CDTF">2024-08-22T14:56:59Z</dcterms:created>
  <dcterms:modified xsi:type="dcterms:W3CDTF">2024-08-24T07:29:44Z</dcterms:modified>
</cp:coreProperties>
</file>