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57" r:id="rId5"/>
    <p:sldId id="258"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28E602-C697-96A3-5242-75360FD2537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A6BAAEFB-6300-B2A7-ED8F-7C725A251A0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A766FE9E-C3EB-31B6-FE12-4BFA89084BCA}"/>
              </a:ext>
            </a:extLst>
          </p:cNvPr>
          <p:cNvSpPr>
            <a:spLocks noGrp="1"/>
          </p:cNvSpPr>
          <p:nvPr>
            <p:ph type="dt" sz="half" idx="10"/>
          </p:nvPr>
        </p:nvSpPr>
        <p:spPr/>
        <p:txBody>
          <a:bodyPr/>
          <a:lstStyle/>
          <a:p>
            <a:fld id="{F67D5737-C53C-44F4-B54A-4BB9DFB8AC9E}" type="datetimeFigureOut">
              <a:rPr lang="en-IN" smtClean="0"/>
              <a:t>17-01-2025</a:t>
            </a:fld>
            <a:endParaRPr lang="en-IN"/>
          </a:p>
        </p:txBody>
      </p:sp>
      <p:sp>
        <p:nvSpPr>
          <p:cNvPr id="5" name="Footer Placeholder 4">
            <a:extLst>
              <a:ext uri="{FF2B5EF4-FFF2-40B4-BE49-F238E27FC236}">
                <a16:creationId xmlns:a16="http://schemas.microsoft.com/office/drawing/2014/main" id="{6559E6EC-DAC6-18C7-F97E-6CAC2877971A}"/>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C23F3E9E-ADBA-8367-95F5-BD95020AC71F}"/>
              </a:ext>
            </a:extLst>
          </p:cNvPr>
          <p:cNvSpPr>
            <a:spLocks noGrp="1"/>
          </p:cNvSpPr>
          <p:nvPr>
            <p:ph type="sldNum" sz="quarter" idx="12"/>
          </p:nvPr>
        </p:nvSpPr>
        <p:spPr/>
        <p:txBody>
          <a:bodyPr/>
          <a:lstStyle/>
          <a:p>
            <a:fld id="{DC7837A5-A68F-4B78-898B-6B77D2FAE5A7}" type="slidenum">
              <a:rPr lang="en-IN" smtClean="0"/>
              <a:t>‹#›</a:t>
            </a:fld>
            <a:endParaRPr lang="en-IN"/>
          </a:p>
        </p:txBody>
      </p:sp>
    </p:spTree>
    <p:extLst>
      <p:ext uri="{BB962C8B-B14F-4D97-AF65-F5344CB8AC3E}">
        <p14:creationId xmlns:p14="http://schemas.microsoft.com/office/powerpoint/2010/main" val="19508859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266D83-D59A-5EFE-B353-001694417BB2}"/>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F6BFCA50-EB81-6511-7F33-C9FA73AE9E3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3C20C6D8-F5BB-71C8-DA38-9E9EE6145BB2}"/>
              </a:ext>
            </a:extLst>
          </p:cNvPr>
          <p:cNvSpPr>
            <a:spLocks noGrp="1"/>
          </p:cNvSpPr>
          <p:nvPr>
            <p:ph type="dt" sz="half" idx="10"/>
          </p:nvPr>
        </p:nvSpPr>
        <p:spPr/>
        <p:txBody>
          <a:bodyPr/>
          <a:lstStyle/>
          <a:p>
            <a:fld id="{F67D5737-C53C-44F4-B54A-4BB9DFB8AC9E}" type="datetimeFigureOut">
              <a:rPr lang="en-IN" smtClean="0"/>
              <a:t>17-01-2025</a:t>
            </a:fld>
            <a:endParaRPr lang="en-IN"/>
          </a:p>
        </p:txBody>
      </p:sp>
      <p:sp>
        <p:nvSpPr>
          <p:cNvPr id="5" name="Footer Placeholder 4">
            <a:extLst>
              <a:ext uri="{FF2B5EF4-FFF2-40B4-BE49-F238E27FC236}">
                <a16:creationId xmlns:a16="http://schemas.microsoft.com/office/drawing/2014/main" id="{98459CD5-30F6-DD39-E7FC-35A4AAA5EF22}"/>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2264014E-39D8-0C72-81E4-CD07B85165F0}"/>
              </a:ext>
            </a:extLst>
          </p:cNvPr>
          <p:cNvSpPr>
            <a:spLocks noGrp="1"/>
          </p:cNvSpPr>
          <p:nvPr>
            <p:ph type="sldNum" sz="quarter" idx="12"/>
          </p:nvPr>
        </p:nvSpPr>
        <p:spPr/>
        <p:txBody>
          <a:bodyPr/>
          <a:lstStyle/>
          <a:p>
            <a:fld id="{DC7837A5-A68F-4B78-898B-6B77D2FAE5A7}" type="slidenum">
              <a:rPr lang="en-IN" smtClean="0"/>
              <a:t>‹#›</a:t>
            </a:fld>
            <a:endParaRPr lang="en-IN"/>
          </a:p>
        </p:txBody>
      </p:sp>
    </p:spTree>
    <p:extLst>
      <p:ext uri="{BB962C8B-B14F-4D97-AF65-F5344CB8AC3E}">
        <p14:creationId xmlns:p14="http://schemas.microsoft.com/office/powerpoint/2010/main" val="21440070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20617-A966-5D69-98B0-58D8D90C603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B85DF8F1-05F3-0E0F-BFB1-7F9E2DBEAB6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DD4C494-7958-6D1E-1515-FE69C5383D21}"/>
              </a:ext>
            </a:extLst>
          </p:cNvPr>
          <p:cNvSpPr>
            <a:spLocks noGrp="1"/>
          </p:cNvSpPr>
          <p:nvPr>
            <p:ph type="dt" sz="half" idx="10"/>
          </p:nvPr>
        </p:nvSpPr>
        <p:spPr/>
        <p:txBody>
          <a:bodyPr/>
          <a:lstStyle/>
          <a:p>
            <a:fld id="{F67D5737-C53C-44F4-B54A-4BB9DFB8AC9E}" type="datetimeFigureOut">
              <a:rPr lang="en-IN" smtClean="0"/>
              <a:t>17-01-2025</a:t>
            </a:fld>
            <a:endParaRPr lang="en-IN"/>
          </a:p>
        </p:txBody>
      </p:sp>
      <p:sp>
        <p:nvSpPr>
          <p:cNvPr id="5" name="Footer Placeholder 4">
            <a:extLst>
              <a:ext uri="{FF2B5EF4-FFF2-40B4-BE49-F238E27FC236}">
                <a16:creationId xmlns:a16="http://schemas.microsoft.com/office/drawing/2014/main" id="{737A4390-7902-4BCA-F5F9-2A32083F24E6}"/>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87DC7590-3689-29EA-029E-E828D89307D9}"/>
              </a:ext>
            </a:extLst>
          </p:cNvPr>
          <p:cNvSpPr>
            <a:spLocks noGrp="1"/>
          </p:cNvSpPr>
          <p:nvPr>
            <p:ph type="sldNum" sz="quarter" idx="12"/>
          </p:nvPr>
        </p:nvSpPr>
        <p:spPr/>
        <p:txBody>
          <a:bodyPr/>
          <a:lstStyle/>
          <a:p>
            <a:fld id="{DC7837A5-A68F-4B78-898B-6B77D2FAE5A7}" type="slidenum">
              <a:rPr lang="en-IN" smtClean="0"/>
              <a:t>‹#›</a:t>
            </a:fld>
            <a:endParaRPr lang="en-IN"/>
          </a:p>
        </p:txBody>
      </p:sp>
    </p:spTree>
    <p:extLst>
      <p:ext uri="{BB962C8B-B14F-4D97-AF65-F5344CB8AC3E}">
        <p14:creationId xmlns:p14="http://schemas.microsoft.com/office/powerpoint/2010/main" val="15912352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A1A250-0A18-4453-9CE3-FB9E65FC7599}"/>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0849B382-135A-1CE8-7BE4-AD5134CAFA9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4EB2F034-9263-F2C5-4E85-DF434551C95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49A96370-2FE3-9654-9017-D23E5A678913}"/>
              </a:ext>
            </a:extLst>
          </p:cNvPr>
          <p:cNvSpPr>
            <a:spLocks noGrp="1"/>
          </p:cNvSpPr>
          <p:nvPr>
            <p:ph type="dt" sz="half" idx="10"/>
          </p:nvPr>
        </p:nvSpPr>
        <p:spPr/>
        <p:txBody>
          <a:bodyPr/>
          <a:lstStyle/>
          <a:p>
            <a:fld id="{F67D5737-C53C-44F4-B54A-4BB9DFB8AC9E}" type="datetimeFigureOut">
              <a:rPr lang="en-IN" smtClean="0"/>
              <a:t>17-01-2025</a:t>
            </a:fld>
            <a:endParaRPr lang="en-IN"/>
          </a:p>
        </p:txBody>
      </p:sp>
      <p:sp>
        <p:nvSpPr>
          <p:cNvPr id="6" name="Footer Placeholder 5">
            <a:extLst>
              <a:ext uri="{FF2B5EF4-FFF2-40B4-BE49-F238E27FC236}">
                <a16:creationId xmlns:a16="http://schemas.microsoft.com/office/drawing/2014/main" id="{07065DC9-9016-AAFE-E8F9-A609D5EB00B6}"/>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CDB6B92F-F8C0-63F6-7E9B-D9D9BD92216E}"/>
              </a:ext>
            </a:extLst>
          </p:cNvPr>
          <p:cNvSpPr>
            <a:spLocks noGrp="1"/>
          </p:cNvSpPr>
          <p:nvPr>
            <p:ph type="sldNum" sz="quarter" idx="12"/>
          </p:nvPr>
        </p:nvSpPr>
        <p:spPr/>
        <p:txBody>
          <a:bodyPr/>
          <a:lstStyle/>
          <a:p>
            <a:fld id="{DC7837A5-A68F-4B78-898B-6B77D2FAE5A7}" type="slidenum">
              <a:rPr lang="en-IN" smtClean="0"/>
              <a:t>‹#›</a:t>
            </a:fld>
            <a:endParaRPr lang="en-IN"/>
          </a:p>
        </p:txBody>
      </p:sp>
    </p:spTree>
    <p:extLst>
      <p:ext uri="{BB962C8B-B14F-4D97-AF65-F5344CB8AC3E}">
        <p14:creationId xmlns:p14="http://schemas.microsoft.com/office/powerpoint/2010/main" val="21659461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FCCCDE-DF8E-A6D6-BABD-72F9927659B1}"/>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92E67B1B-17BB-AC3E-D9CE-C73C8DAFEC5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DEE0A4A-3836-537B-B2F9-A6229327D3D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2A9A2059-04EB-38C8-79EC-A3AEB6FDF18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45C53A-2FA3-62B4-E19F-D793280C48D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D6C7ECDE-E10F-0D82-6E8E-948B57485DE5}"/>
              </a:ext>
            </a:extLst>
          </p:cNvPr>
          <p:cNvSpPr>
            <a:spLocks noGrp="1"/>
          </p:cNvSpPr>
          <p:nvPr>
            <p:ph type="dt" sz="half" idx="10"/>
          </p:nvPr>
        </p:nvSpPr>
        <p:spPr/>
        <p:txBody>
          <a:bodyPr/>
          <a:lstStyle/>
          <a:p>
            <a:fld id="{F67D5737-C53C-44F4-B54A-4BB9DFB8AC9E}" type="datetimeFigureOut">
              <a:rPr lang="en-IN" smtClean="0"/>
              <a:t>17-01-2025</a:t>
            </a:fld>
            <a:endParaRPr lang="en-IN"/>
          </a:p>
        </p:txBody>
      </p:sp>
      <p:sp>
        <p:nvSpPr>
          <p:cNvPr id="8" name="Footer Placeholder 7">
            <a:extLst>
              <a:ext uri="{FF2B5EF4-FFF2-40B4-BE49-F238E27FC236}">
                <a16:creationId xmlns:a16="http://schemas.microsoft.com/office/drawing/2014/main" id="{546C82BD-BA55-6BEE-A9F6-E12C14B9C7DF}"/>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861B227D-5AE8-1481-CF56-E1A176330075}"/>
              </a:ext>
            </a:extLst>
          </p:cNvPr>
          <p:cNvSpPr>
            <a:spLocks noGrp="1"/>
          </p:cNvSpPr>
          <p:nvPr>
            <p:ph type="sldNum" sz="quarter" idx="12"/>
          </p:nvPr>
        </p:nvSpPr>
        <p:spPr/>
        <p:txBody>
          <a:bodyPr/>
          <a:lstStyle/>
          <a:p>
            <a:fld id="{DC7837A5-A68F-4B78-898B-6B77D2FAE5A7}" type="slidenum">
              <a:rPr lang="en-IN" smtClean="0"/>
              <a:t>‹#›</a:t>
            </a:fld>
            <a:endParaRPr lang="en-IN"/>
          </a:p>
        </p:txBody>
      </p:sp>
    </p:spTree>
    <p:extLst>
      <p:ext uri="{BB962C8B-B14F-4D97-AF65-F5344CB8AC3E}">
        <p14:creationId xmlns:p14="http://schemas.microsoft.com/office/powerpoint/2010/main" val="19654532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B9FAB6-6F61-A754-7726-A6390AC7D7FD}"/>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DCCFBB58-F5A8-105E-6758-075DA180A978}"/>
              </a:ext>
            </a:extLst>
          </p:cNvPr>
          <p:cNvSpPr>
            <a:spLocks noGrp="1"/>
          </p:cNvSpPr>
          <p:nvPr>
            <p:ph type="dt" sz="half" idx="10"/>
          </p:nvPr>
        </p:nvSpPr>
        <p:spPr/>
        <p:txBody>
          <a:bodyPr/>
          <a:lstStyle/>
          <a:p>
            <a:fld id="{F67D5737-C53C-44F4-B54A-4BB9DFB8AC9E}" type="datetimeFigureOut">
              <a:rPr lang="en-IN" smtClean="0"/>
              <a:t>17-01-2025</a:t>
            </a:fld>
            <a:endParaRPr lang="en-IN"/>
          </a:p>
        </p:txBody>
      </p:sp>
      <p:sp>
        <p:nvSpPr>
          <p:cNvPr id="4" name="Footer Placeholder 3">
            <a:extLst>
              <a:ext uri="{FF2B5EF4-FFF2-40B4-BE49-F238E27FC236}">
                <a16:creationId xmlns:a16="http://schemas.microsoft.com/office/drawing/2014/main" id="{C6FA996B-BDEC-B82F-50AB-8F2851940A28}"/>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853B4BCD-A90E-7CD8-928F-3354D9706870}"/>
              </a:ext>
            </a:extLst>
          </p:cNvPr>
          <p:cNvSpPr>
            <a:spLocks noGrp="1"/>
          </p:cNvSpPr>
          <p:nvPr>
            <p:ph type="sldNum" sz="quarter" idx="12"/>
          </p:nvPr>
        </p:nvSpPr>
        <p:spPr/>
        <p:txBody>
          <a:bodyPr/>
          <a:lstStyle/>
          <a:p>
            <a:fld id="{DC7837A5-A68F-4B78-898B-6B77D2FAE5A7}" type="slidenum">
              <a:rPr lang="en-IN" smtClean="0"/>
              <a:t>‹#›</a:t>
            </a:fld>
            <a:endParaRPr lang="en-IN"/>
          </a:p>
        </p:txBody>
      </p:sp>
    </p:spTree>
    <p:extLst>
      <p:ext uri="{BB962C8B-B14F-4D97-AF65-F5344CB8AC3E}">
        <p14:creationId xmlns:p14="http://schemas.microsoft.com/office/powerpoint/2010/main" val="1509114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BD24A3-481B-A626-9537-D745C82A150E}"/>
              </a:ext>
            </a:extLst>
          </p:cNvPr>
          <p:cNvSpPr>
            <a:spLocks noGrp="1"/>
          </p:cNvSpPr>
          <p:nvPr>
            <p:ph type="dt" sz="half" idx="10"/>
          </p:nvPr>
        </p:nvSpPr>
        <p:spPr/>
        <p:txBody>
          <a:bodyPr/>
          <a:lstStyle/>
          <a:p>
            <a:fld id="{F67D5737-C53C-44F4-B54A-4BB9DFB8AC9E}" type="datetimeFigureOut">
              <a:rPr lang="en-IN" smtClean="0"/>
              <a:t>17-01-2025</a:t>
            </a:fld>
            <a:endParaRPr lang="en-IN"/>
          </a:p>
        </p:txBody>
      </p:sp>
      <p:sp>
        <p:nvSpPr>
          <p:cNvPr id="3" name="Footer Placeholder 2">
            <a:extLst>
              <a:ext uri="{FF2B5EF4-FFF2-40B4-BE49-F238E27FC236}">
                <a16:creationId xmlns:a16="http://schemas.microsoft.com/office/drawing/2014/main" id="{0EAB0B44-0A7C-4803-2F29-A46917E66767}"/>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9EA6F6D7-B2FE-537D-1917-018E56E9132C}"/>
              </a:ext>
            </a:extLst>
          </p:cNvPr>
          <p:cNvSpPr>
            <a:spLocks noGrp="1"/>
          </p:cNvSpPr>
          <p:nvPr>
            <p:ph type="sldNum" sz="quarter" idx="12"/>
          </p:nvPr>
        </p:nvSpPr>
        <p:spPr/>
        <p:txBody>
          <a:bodyPr/>
          <a:lstStyle/>
          <a:p>
            <a:fld id="{DC7837A5-A68F-4B78-898B-6B77D2FAE5A7}" type="slidenum">
              <a:rPr lang="en-IN" smtClean="0"/>
              <a:t>‹#›</a:t>
            </a:fld>
            <a:endParaRPr lang="en-IN"/>
          </a:p>
        </p:txBody>
      </p:sp>
    </p:spTree>
    <p:extLst>
      <p:ext uri="{BB962C8B-B14F-4D97-AF65-F5344CB8AC3E}">
        <p14:creationId xmlns:p14="http://schemas.microsoft.com/office/powerpoint/2010/main" val="30355347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AAA38-6251-9890-7A44-EBA4F4436B0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D14E8AB7-2DB5-4CDA-F45C-0FB7DCAE26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8604E9E6-2FA6-7900-9C01-2AC8FEBC9DD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6540BFD-EB0F-D3FE-D7B0-215B6D6A90F0}"/>
              </a:ext>
            </a:extLst>
          </p:cNvPr>
          <p:cNvSpPr>
            <a:spLocks noGrp="1"/>
          </p:cNvSpPr>
          <p:nvPr>
            <p:ph type="dt" sz="half" idx="10"/>
          </p:nvPr>
        </p:nvSpPr>
        <p:spPr/>
        <p:txBody>
          <a:bodyPr/>
          <a:lstStyle/>
          <a:p>
            <a:fld id="{F67D5737-C53C-44F4-B54A-4BB9DFB8AC9E}" type="datetimeFigureOut">
              <a:rPr lang="en-IN" smtClean="0"/>
              <a:t>17-01-2025</a:t>
            </a:fld>
            <a:endParaRPr lang="en-IN"/>
          </a:p>
        </p:txBody>
      </p:sp>
      <p:sp>
        <p:nvSpPr>
          <p:cNvPr id="6" name="Footer Placeholder 5">
            <a:extLst>
              <a:ext uri="{FF2B5EF4-FFF2-40B4-BE49-F238E27FC236}">
                <a16:creationId xmlns:a16="http://schemas.microsoft.com/office/drawing/2014/main" id="{70B772B5-DDA7-E3F0-6707-AF38779C0BAF}"/>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43EB7F08-53AA-C646-BE6F-A159E5D28565}"/>
              </a:ext>
            </a:extLst>
          </p:cNvPr>
          <p:cNvSpPr>
            <a:spLocks noGrp="1"/>
          </p:cNvSpPr>
          <p:nvPr>
            <p:ph type="sldNum" sz="quarter" idx="12"/>
          </p:nvPr>
        </p:nvSpPr>
        <p:spPr/>
        <p:txBody>
          <a:bodyPr/>
          <a:lstStyle/>
          <a:p>
            <a:fld id="{DC7837A5-A68F-4B78-898B-6B77D2FAE5A7}" type="slidenum">
              <a:rPr lang="en-IN" smtClean="0"/>
              <a:t>‹#›</a:t>
            </a:fld>
            <a:endParaRPr lang="en-IN"/>
          </a:p>
        </p:txBody>
      </p:sp>
    </p:spTree>
    <p:extLst>
      <p:ext uri="{BB962C8B-B14F-4D97-AF65-F5344CB8AC3E}">
        <p14:creationId xmlns:p14="http://schemas.microsoft.com/office/powerpoint/2010/main" val="41003868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CF473-CCAE-0201-FDB6-3EDFDF57251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EA71555A-C9F1-982C-BD2C-8449248BEC6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9592B370-DA63-7C82-10FD-761451DA3E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0FBD809-DC1F-5243-4948-F7D191B7989C}"/>
              </a:ext>
            </a:extLst>
          </p:cNvPr>
          <p:cNvSpPr>
            <a:spLocks noGrp="1"/>
          </p:cNvSpPr>
          <p:nvPr>
            <p:ph type="dt" sz="half" idx="10"/>
          </p:nvPr>
        </p:nvSpPr>
        <p:spPr/>
        <p:txBody>
          <a:bodyPr/>
          <a:lstStyle/>
          <a:p>
            <a:fld id="{F67D5737-C53C-44F4-B54A-4BB9DFB8AC9E}" type="datetimeFigureOut">
              <a:rPr lang="en-IN" smtClean="0"/>
              <a:t>17-01-2025</a:t>
            </a:fld>
            <a:endParaRPr lang="en-IN"/>
          </a:p>
        </p:txBody>
      </p:sp>
      <p:sp>
        <p:nvSpPr>
          <p:cNvPr id="6" name="Footer Placeholder 5">
            <a:extLst>
              <a:ext uri="{FF2B5EF4-FFF2-40B4-BE49-F238E27FC236}">
                <a16:creationId xmlns:a16="http://schemas.microsoft.com/office/drawing/2014/main" id="{AC5526FF-8106-B900-470F-2222FFCB1ABA}"/>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99F2CD85-872F-07B9-B438-3EC294244F2B}"/>
              </a:ext>
            </a:extLst>
          </p:cNvPr>
          <p:cNvSpPr>
            <a:spLocks noGrp="1"/>
          </p:cNvSpPr>
          <p:nvPr>
            <p:ph type="sldNum" sz="quarter" idx="12"/>
          </p:nvPr>
        </p:nvSpPr>
        <p:spPr/>
        <p:txBody>
          <a:bodyPr/>
          <a:lstStyle/>
          <a:p>
            <a:fld id="{DC7837A5-A68F-4B78-898B-6B77D2FAE5A7}" type="slidenum">
              <a:rPr lang="en-IN" smtClean="0"/>
              <a:t>‹#›</a:t>
            </a:fld>
            <a:endParaRPr lang="en-IN"/>
          </a:p>
        </p:txBody>
      </p:sp>
    </p:spTree>
    <p:extLst>
      <p:ext uri="{BB962C8B-B14F-4D97-AF65-F5344CB8AC3E}">
        <p14:creationId xmlns:p14="http://schemas.microsoft.com/office/powerpoint/2010/main" val="2029140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C5F96-5D85-7CBE-C2AE-ECA723D49113}"/>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39D7B53E-CD5F-AB97-169A-CF4BAFE4945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EA562AA0-1628-8039-3EC2-79691D0B2135}"/>
              </a:ext>
            </a:extLst>
          </p:cNvPr>
          <p:cNvSpPr>
            <a:spLocks noGrp="1"/>
          </p:cNvSpPr>
          <p:nvPr>
            <p:ph type="dt" sz="half" idx="10"/>
          </p:nvPr>
        </p:nvSpPr>
        <p:spPr/>
        <p:txBody>
          <a:bodyPr/>
          <a:lstStyle/>
          <a:p>
            <a:fld id="{F67D5737-C53C-44F4-B54A-4BB9DFB8AC9E}" type="datetimeFigureOut">
              <a:rPr lang="en-IN" smtClean="0"/>
              <a:t>17-01-2025</a:t>
            </a:fld>
            <a:endParaRPr lang="en-IN"/>
          </a:p>
        </p:txBody>
      </p:sp>
      <p:sp>
        <p:nvSpPr>
          <p:cNvPr id="5" name="Footer Placeholder 4">
            <a:extLst>
              <a:ext uri="{FF2B5EF4-FFF2-40B4-BE49-F238E27FC236}">
                <a16:creationId xmlns:a16="http://schemas.microsoft.com/office/drawing/2014/main" id="{194A109F-B8BE-8FFC-C6BA-C87C4F6B34B0}"/>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A5D4180D-EC4E-F138-97E1-58D1542100E2}"/>
              </a:ext>
            </a:extLst>
          </p:cNvPr>
          <p:cNvSpPr>
            <a:spLocks noGrp="1"/>
          </p:cNvSpPr>
          <p:nvPr>
            <p:ph type="sldNum" sz="quarter" idx="12"/>
          </p:nvPr>
        </p:nvSpPr>
        <p:spPr/>
        <p:txBody>
          <a:bodyPr/>
          <a:lstStyle/>
          <a:p>
            <a:fld id="{DC7837A5-A68F-4B78-898B-6B77D2FAE5A7}" type="slidenum">
              <a:rPr lang="en-IN" smtClean="0"/>
              <a:t>‹#›</a:t>
            </a:fld>
            <a:endParaRPr lang="en-IN"/>
          </a:p>
        </p:txBody>
      </p:sp>
    </p:spTree>
    <p:extLst>
      <p:ext uri="{BB962C8B-B14F-4D97-AF65-F5344CB8AC3E}">
        <p14:creationId xmlns:p14="http://schemas.microsoft.com/office/powerpoint/2010/main" val="21497301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85EDC62-B412-C246-B766-7BE994B1F79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EC0803D5-35A0-BF22-19B4-9B8D7A78518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A3E6D5B5-14D1-B0C6-EB33-FA0267B31A6D}"/>
              </a:ext>
            </a:extLst>
          </p:cNvPr>
          <p:cNvSpPr>
            <a:spLocks noGrp="1"/>
          </p:cNvSpPr>
          <p:nvPr>
            <p:ph type="dt" sz="half" idx="10"/>
          </p:nvPr>
        </p:nvSpPr>
        <p:spPr/>
        <p:txBody>
          <a:bodyPr/>
          <a:lstStyle/>
          <a:p>
            <a:fld id="{F67D5737-C53C-44F4-B54A-4BB9DFB8AC9E}" type="datetimeFigureOut">
              <a:rPr lang="en-IN" smtClean="0"/>
              <a:t>17-01-2025</a:t>
            </a:fld>
            <a:endParaRPr lang="en-IN"/>
          </a:p>
        </p:txBody>
      </p:sp>
      <p:sp>
        <p:nvSpPr>
          <p:cNvPr id="5" name="Footer Placeholder 4">
            <a:extLst>
              <a:ext uri="{FF2B5EF4-FFF2-40B4-BE49-F238E27FC236}">
                <a16:creationId xmlns:a16="http://schemas.microsoft.com/office/drawing/2014/main" id="{89C77E6A-EC5E-967C-6CEA-D574017339E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9F856D3F-EB04-40C4-7293-C75F83BE533D}"/>
              </a:ext>
            </a:extLst>
          </p:cNvPr>
          <p:cNvSpPr>
            <a:spLocks noGrp="1"/>
          </p:cNvSpPr>
          <p:nvPr>
            <p:ph type="sldNum" sz="quarter" idx="12"/>
          </p:nvPr>
        </p:nvSpPr>
        <p:spPr/>
        <p:txBody>
          <a:bodyPr/>
          <a:lstStyle/>
          <a:p>
            <a:fld id="{DC7837A5-A68F-4B78-898B-6B77D2FAE5A7}" type="slidenum">
              <a:rPr lang="en-IN" smtClean="0"/>
              <a:t>‹#›</a:t>
            </a:fld>
            <a:endParaRPr lang="en-IN"/>
          </a:p>
        </p:txBody>
      </p:sp>
    </p:spTree>
    <p:extLst>
      <p:ext uri="{BB962C8B-B14F-4D97-AF65-F5344CB8AC3E}">
        <p14:creationId xmlns:p14="http://schemas.microsoft.com/office/powerpoint/2010/main" val="27307337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1A10E89-294D-9EF0-FD7C-094D7CD8B8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AB1A7D63-5990-279D-0222-14992261744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481A5B96-9650-54BA-0115-0B80F295C48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67D5737-C53C-44F4-B54A-4BB9DFB8AC9E}" type="datetimeFigureOut">
              <a:rPr lang="en-IN" smtClean="0"/>
              <a:t>17-01-2025</a:t>
            </a:fld>
            <a:endParaRPr lang="en-IN"/>
          </a:p>
        </p:txBody>
      </p:sp>
      <p:sp>
        <p:nvSpPr>
          <p:cNvPr id="5" name="Footer Placeholder 4">
            <a:extLst>
              <a:ext uri="{FF2B5EF4-FFF2-40B4-BE49-F238E27FC236}">
                <a16:creationId xmlns:a16="http://schemas.microsoft.com/office/drawing/2014/main" id="{9744ECB7-22AB-FF80-6C1F-74375D0E62E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906188E9-3B38-807F-5CFC-C163E94ED7A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7837A5-A68F-4B78-898B-6B77D2FAE5A7}" type="slidenum">
              <a:rPr lang="en-IN" smtClean="0"/>
              <a:t>‹#›</a:t>
            </a:fld>
            <a:endParaRPr lang="en-IN"/>
          </a:p>
        </p:txBody>
      </p:sp>
    </p:spTree>
    <p:extLst>
      <p:ext uri="{BB962C8B-B14F-4D97-AF65-F5344CB8AC3E}">
        <p14:creationId xmlns:p14="http://schemas.microsoft.com/office/powerpoint/2010/main" val="22432394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jadhavdimala@gmail.com"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1,000+ Blue Powerpoint Background Stock Illustrations ...">
            <a:extLst>
              <a:ext uri="{FF2B5EF4-FFF2-40B4-BE49-F238E27FC236}">
                <a16:creationId xmlns:a16="http://schemas.microsoft.com/office/drawing/2014/main" id="{41D52FE8-706B-A7DF-7226-5D21C7FA28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98F155B8-4967-07FA-B10E-2196E7A792E5}"/>
              </a:ext>
            </a:extLst>
          </p:cNvPr>
          <p:cNvSpPr>
            <a:spLocks noGrp="1"/>
          </p:cNvSpPr>
          <p:nvPr>
            <p:ph type="ctrTitle"/>
          </p:nvPr>
        </p:nvSpPr>
        <p:spPr>
          <a:xfrm>
            <a:off x="304801" y="260972"/>
            <a:ext cx="11781182" cy="2387600"/>
          </a:xfrm>
        </p:spPr>
        <p:txBody>
          <a:bodyPr>
            <a:normAutofit/>
          </a:bodyPr>
          <a:lstStyle/>
          <a:p>
            <a:pPr>
              <a:lnSpc>
                <a:spcPct val="150000"/>
              </a:lnSpc>
            </a:pPr>
            <a:r>
              <a:rPr lang="en-US" sz="2800" b="1" kern="0" dirty="0">
                <a:effectLst/>
                <a:latin typeface="Times New Roman" panose="02020603050405020304" pitchFamily="18" charset="0"/>
                <a:ea typeface="Times New Roman" panose="02020603050405020304" pitchFamily="18" charset="0"/>
              </a:rPr>
              <a:t>AI &amp; ML ALGORITHMS TO IMPROVE THE PROCESS OF  VLSI DESIGNING &amp; TECHNOLOGY – A BRIEF REVIEW</a:t>
            </a:r>
            <a:endParaRPr lang="en-IN" dirty="0"/>
          </a:p>
        </p:txBody>
      </p:sp>
      <p:sp>
        <p:nvSpPr>
          <p:cNvPr id="5" name="TextBox 4">
            <a:extLst>
              <a:ext uri="{FF2B5EF4-FFF2-40B4-BE49-F238E27FC236}">
                <a16:creationId xmlns:a16="http://schemas.microsoft.com/office/drawing/2014/main" id="{840EEDF2-A61D-BF5D-318E-B0699D1360F1}"/>
              </a:ext>
            </a:extLst>
          </p:cNvPr>
          <p:cNvSpPr txBox="1"/>
          <p:nvPr/>
        </p:nvSpPr>
        <p:spPr>
          <a:xfrm>
            <a:off x="5989983" y="3958036"/>
            <a:ext cx="6096000" cy="2638992"/>
          </a:xfrm>
          <a:prstGeom prst="rect">
            <a:avLst/>
          </a:prstGeom>
          <a:noFill/>
        </p:spPr>
        <p:txBody>
          <a:bodyPr wrap="square">
            <a:spAutoFit/>
          </a:bodyPr>
          <a:lstStyle/>
          <a:p>
            <a:pPr marL="35560" marR="262255" algn="r">
              <a:lnSpc>
                <a:spcPct val="150000"/>
              </a:lnSpc>
              <a:spcBef>
                <a:spcPts val="780"/>
              </a:spcBef>
              <a:spcAft>
                <a:spcPts val="0"/>
              </a:spcAft>
            </a:pPr>
            <a:r>
              <a:rPr lang="en-US" sz="1400" b="1" dirty="0" err="1">
                <a:effectLst/>
                <a:latin typeface="Times New Roman" panose="02020603050405020304" pitchFamily="18" charset="0"/>
                <a:ea typeface="Times New Roman" panose="02020603050405020304" pitchFamily="18" charset="0"/>
              </a:rPr>
              <a:t>Dipmala</a:t>
            </a:r>
            <a:r>
              <a:rPr lang="en-US" sz="1400" b="1" dirty="0">
                <a:effectLst/>
                <a:latin typeface="Times New Roman" panose="02020603050405020304" pitchFamily="18" charset="0"/>
                <a:ea typeface="Times New Roman" panose="02020603050405020304" pitchFamily="18" charset="0"/>
              </a:rPr>
              <a:t> M.Patil</a:t>
            </a:r>
            <a:r>
              <a:rPr lang="en-US" sz="1400" b="1" baseline="30000" dirty="0">
                <a:effectLst/>
                <a:latin typeface="Times New Roman" panose="02020603050405020304" pitchFamily="18" charset="0"/>
                <a:ea typeface="Times New Roman" panose="02020603050405020304" pitchFamily="18" charset="0"/>
              </a:rPr>
              <a:t>1</a:t>
            </a:r>
            <a:r>
              <a:rPr lang="en-US" sz="1400" b="1" dirty="0">
                <a:effectLst/>
                <a:latin typeface="Times New Roman" panose="02020603050405020304" pitchFamily="18" charset="0"/>
                <a:ea typeface="Times New Roman" panose="02020603050405020304" pitchFamily="18" charset="0"/>
              </a:rPr>
              <a:t>*,</a:t>
            </a:r>
            <a:r>
              <a:rPr lang="en-US" sz="1400" b="1" spc="-5" dirty="0">
                <a:effectLst/>
                <a:latin typeface="Times New Roman" panose="02020603050405020304" pitchFamily="18" charset="0"/>
                <a:ea typeface="Times New Roman" panose="02020603050405020304" pitchFamily="18" charset="0"/>
              </a:rPr>
              <a:t> </a:t>
            </a:r>
            <a:r>
              <a:rPr lang="en-US" sz="1400" b="1" spc="-5" dirty="0" err="1">
                <a:effectLst/>
                <a:latin typeface="Times New Roman" panose="02020603050405020304" pitchFamily="18" charset="0"/>
                <a:ea typeface="Times New Roman" panose="02020603050405020304" pitchFamily="18" charset="0"/>
              </a:rPr>
              <a:t>Dr.Satnam</a:t>
            </a:r>
            <a:r>
              <a:rPr lang="en-US" sz="1400" b="1" spc="-5" dirty="0">
                <a:effectLst/>
                <a:latin typeface="Times New Roman" panose="02020603050405020304" pitchFamily="18" charset="0"/>
                <a:ea typeface="Times New Roman" panose="02020603050405020304" pitchFamily="18" charset="0"/>
              </a:rPr>
              <a:t> Singh</a:t>
            </a:r>
            <a:r>
              <a:rPr lang="en-US" sz="1400" b="1" spc="-5" baseline="30000" dirty="0">
                <a:effectLst/>
                <a:latin typeface="Times New Roman" panose="02020603050405020304" pitchFamily="18" charset="0"/>
                <a:ea typeface="Times New Roman" panose="02020603050405020304" pitchFamily="18" charset="0"/>
              </a:rPr>
              <a:t>2</a:t>
            </a:r>
            <a:endParaRPr lang="en-IN" sz="1400" dirty="0">
              <a:effectLst/>
              <a:latin typeface="Times New Roman" panose="02020603050405020304" pitchFamily="18" charset="0"/>
              <a:ea typeface="Times New Roman" panose="02020603050405020304" pitchFamily="18" charset="0"/>
            </a:endParaRPr>
          </a:p>
          <a:p>
            <a:pPr marL="35560" marR="263525" algn="r">
              <a:lnSpc>
                <a:spcPct val="150000"/>
              </a:lnSpc>
              <a:spcAft>
                <a:spcPts val="0"/>
              </a:spcAft>
            </a:pPr>
            <a:r>
              <a:rPr lang="en-US" sz="1400" baseline="30000" dirty="0">
                <a:effectLst/>
                <a:latin typeface="Times New Roman" panose="02020603050405020304" pitchFamily="18" charset="0"/>
                <a:ea typeface="Times New Roman" panose="02020603050405020304" pitchFamily="18" charset="0"/>
              </a:rPr>
              <a:t>1*</a:t>
            </a:r>
            <a:r>
              <a:rPr lang="en-US" sz="1400" dirty="0">
                <a:effectLst/>
                <a:latin typeface="Times New Roman" panose="02020603050405020304" pitchFamily="18" charset="0"/>
                <a:ea typeface="Times New Roman" panose="02020603050405020304" pitchFamily="18" charset="0"/>
              </a:rPr>
              <a:t>Department</a:t>
            </a:r>
            <a:r>
              <a:rPr lang="en-US" sz="1400" spc="-25" dirty="0">
                <a:effectLst/>
                <a:latin typeface="Times New Roman" panose="02020603050405020304" pitchFamily="18" charset="0"/>
                <a:ea typeface="Times New Roman" panose="02020603050405020304" pitchFamily="18" charset="0"/>
              </a:rPr>
              <a:t> </a:t>
            </a:r>
            <a:r>
              <a:rPr lang="en-US" sz="1400" dirty="0">
                <a:effectLst/>
                <a:latin typeface="Times New Roman" panose="02020603050405020304" pitchFamily="18" charset="0"/>
                <a:ea typeface="Times New Roman" panose="02020603050405020304" pitchFamily="18" charset="0"/>
              </a:rPr>
              <a:t>Of</a:t>
            </a:r>
            <a:r>
              <a:rPr lang="en-US" sz="1400" spc="-30" dirty="0">
                <a:effectLst/>
                <a:latin typeface="Times New Roman" panose="02020603050405020304" pitchFamily="18" charset="0"/>
                <a:ea typeface="Times New Roman" panose="02020603050405020304" pitchFamily="18" charset="0"/>
              </a:rPr>
              <a:t> Electronics &amp; Communication </a:t>
            </a:r>
            <a:r>
              <a:rPr lang="en-US" sz="1400" spc="-30" dirty="0" err="1">
                <a:effectLst/>
                <a:latin typeface="Times New Roman" panose="02020603050405020304" pitchFamily="18" charset="0"/>
                <a:ea typeface="Times New Roman" panose="02020603050405020304" pitchFamily="18" charset="0"/>
              </a:rPr>
              <a:t>Engineering</a:t>
            </a:r>
            <a:r>
              <a:rPr lang="en-US" sz="1400" dirty="0" err="1">
                <a:effectLst/>
                <a:latin typeface="Times New Roman" panose="02020603050405020304" pitchFamily="18" charset="0"/>
                <a:ea typeface="Times New Roman" panose="02020603050405020304" pitchFamily="18" charset="0"/>
              </a:rPr>
              <a:t>,Institute</a:t>
            </a:r>
            <a:r>
              <a:rPr lang="en-US" sz="1400" spc="-30" dirty="0">
                <a:effectLst/>
                <a:latin typeface="Times New Roman" panose="02020603050405020304" pitchFamily="18" charset="0"/>
                <a:ea typeface="Times New Roman" panose="02020603050405020304" pitchFamily="18" charset="0"/>
              </a:rPr>
              <a:t> </a:t>
            </a:r>
            <a:r>
              <a:rPr lang="en-US" sz="1400" dirty="0">
                <a:effectLst/>
                <a:latin typeface="Times New Roman" panose="02020603050405020304" pitchFamily="18" charset="0"/>
                <a:ea typeface="Times New Roman" panose="02020603050405020304" pitchFamily="18" charset="0"/>
              </a:rPr>
              <a:t>Of</a:t>
            </a:r>
            <a:r>
              <a:rPr lang="en-US" sz="1400" spc="-30" dirty="0">
                <a:effectLst/>
                <a:latin typeface="Times New Roman" panose="02020603050405020304" pitchFamily="18" charset="0"/>
                <a:ea typeface="Times New Roman" panose="02020603050405020304" pitchFamily="18" charset="0"/>
              </a:rPr>
              <a:t> </a:t>
            </a:r>
            <a:r>
              <a:rPr lang="en-US" sz="1400" spc="-30" dirty="0" err="1">
                <a:effectLst/>
                <a:latin typeface="Times New Roman" panose="02020603050405020304" pitchFamily="18" charset="0"/>
                <a:ea typeface="Times New Roman" panose="02020603050405020304" pitchFamily="18" charset="0"/>
              </a:rPr>
              <a:t>Engineering</a:t>
            </a:r>
            <a:r>
              <a:rPr lang="en-US" sz="1400" dirty="0" err="1">
                <a:effectLst/>
                <a:latin typeface="Times New Roman" panose="02020603050405020304" pitchFamily="18" charset="0"/>
                <a:ea typeface="Times New Roman" panose="02020603050405020304" pitchFamily="18" charset="0"/>
              </a:rPr>
              <a:t>,P.K.University,Shivpuri</a:t>
            </a:r>
            <a:r>
              <a:rPr lang="en-US" sz="1400" dirty="0">
                <a:effectLst/>
                <a:latin typeface="Times New Roman" panose="02020603050405020304" pitchFamily="18" charset="0"/>
                <a:ea typeface="Times New Roman" panose="02020603050405020304" pitchFamily="18" charset="0"/>
              </a:rPr>
              <a:t>(M.P.)</a:t>
            </a:r>
            <a:r>
              <a:rPr lang="en-US" sz="1400" dirty="0" err="1">
                <a:effectLst/>
                <a:latin typeface="Times New Roman" panose="02020603050405020304" pitchFamily="18" charset="0"/>
                <a:ea typeface="Times New Roman" panose="02020603050405020304" pitchFamily="18" charset="0"/>
              </a:rPr>
              <a:t>Thanra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Villege,Tehsil</a:t>
            </a:r>
            <a:r>
              <a:rPr lang="en-US" sz="1400" dirty="0">
                <a:effectLst/>
                <a:latin typeface="Times New Roman" panose="02020603050405020304" pitchFamily="18" charset="0"/>
                <a:ea typeface="Times New Roman" panose="02020603050405020304" pitchFamily="18" charset="0"/>
              </a:rPr>
              <a:t> Kanera,NH-27,Dist.Shivpuri,M.P. India,   Pin – 473665</a:t>
            </a:r>
            <a:endParaRPr lang="en-IN" sz="1400" dirty="0">
              <a:effectLst/>
              <a:latin typeface="Times New Roman" panose="02020603050405020304" pitchFamily="18" charset="0"/>
              <a:ea typeface="Times New Roman" panose="02020603050405020304" pitchFamily="18" charset="0"/>
            </a:endParaRPr>
          </a:p>
          <a:p>
            <a:pPr marL="35560" marR="263525" algn="r">
              <a:lnSpc>
                <a:spcPct val="150000"/>
              </a:lnSpc>
              <a:spcAft>
                <a:spcPts val="0"/>
              </a:spcAft>
            </a:pPr>
            <a:r>
              <a:rPr lang="en-US" sz="1400" baseline="30000" dirty="0">
                <a:effectLst/>
                <a:latin typeface="Times New Roman" panose="02020603050405020304" pitchFamily="18" charset="0"/>
                <a:ea typeface="Times New Roman" panose="02020603050405020304" pitchFamily="18" charset="0"/>
              </a:rPr>
              <a:t>2</a:t>
            </a:r>
            <a:r>
              <a:rPr lang="en-US" sz="1400" dirty="0">
                <a:effectLst/>
                <a:latin typeface="Times New Roman" panose="02020603050405020304" pitchFamily="18" charset="0"/>
                <a:ea typeface="Times New Roman" panose="02020603050405020304" pitchFamily="18" charset="0"/>
              </a:rPr>
              <a:t>Department</a:t>
            </a:r>
            <a:r>
              <a:rPr lang="en-US" sz="1400" spc="-25" dirty="0">
                <a:effectLst/>
                <a:latin typeface="Times New Roman" panose="02020603050405020304" pitchFamily="18" charset="0"/>
                <a:ea typeface="Times New Roman" panose="02020603050405020304" pitchFamily="18" charset="0"/>
              </a:rPr>
              <a:t> </a:t>
            </a:r>
            <a:r>
              <a:rPr lang="en-US" sz="1400" dirty="0">
                <a:effectLst/>
                <a:latin typeface="Times New Roman" panose="02020603050405020304" pitchFamily="18" charset="0"/>
                <a:ea typeface="Times New Roman" panose="02020603050405020304" pitchFamily="18" charset="0"/>
              </a:rPr>
              <a:t>Of</a:t>
            </a:r>
            <a:r>
              <a:rPr lang="en-US" sz="1400" spc="-30" dirty="0">
                <a:effectLst/>
                <a:latin typeface="Times New Roman" panose="02020603050405020304" pitchFamily="18" charset="0"/>
                <a:ea typeface="Times New Roman" panose="02020603050405020304" pitchFamily="18" charset="0"/>
              </a:rPr>
              <a:t> Electronics &amp; Communication </a:t>
            </a:r>
            <a:r>
              <a:rPr lang="en-US" sz="1400" spc="-30" dirty="0" err="1">
                <a:effectLst/>
                <a:latin typeface="Times New Roman" panose="02020603050405020304" pitchFamily="18" charset="0"/>
                <a:ea typeface="Times New Roman" panose="02020603050405020304" pitchFamily="18" charset="0"/>
              </a:rPr>
              <a:t>Engineering</a:t>
            </a:r>
            <a:r>
              <a:rPr lang="en-US" sz="1400" dirty="0" err="1">
                <a:effectLst/>
                <a:latin typeface="Times New Roman" panose="02020603050405020304" pitchFamily="18" charset="0"/>
                <a:ea typeface="Times New Roman" panose="02020603050405020304" pitchFamily="18" charset="0"/>
              </a:rPr>
              <a:t>,Institute</a:t>
            </a:r>
            <a:r>
              <a:rPr lang="en-US" sz="1400" spc="-30" dirty="0">
                <a:effectLst/>
                <a:latin typeface="Times New Roman" panose="02020603050405020304" pitchFamily="18" charset="0"/>
                <a:ea typeface="Times New Roman" panose="02020603050405020304" pitchFamily="18" charset="0"/>
              </a:rPr>
              <a:t> </a:t>
            </a:r>
            <a:r>
              <a:rPr lang="en-US" sz="1400" dirty="0">
                <a:effectLst/>
                <a:latin typeface="Times New Roman" panose="02020603050405020304" pitchFamily="18" charset="0"/>
                <a:ea typeface="Times New Roman" panose="02020603050405020304" pitchFamily="18" charset="0"/>
              </a:rPr>
              <a:t>Of</a:t>
            </a:r>
            <a:r>
              <a:rPr lang="en-US" sz="1400" spc="-30" dirty="0">
                <a:effectLst/>
                <a:latin typeface="Times New Roman" panose="02020603050405020304" pitchFamily="18" charset="0"/>
                <a:ea typeface="Times New Roman" panose="02020603050405020304" pitchFamily="18" charset="0"/>
              </a:rPr>
              <a:t> </a:t>
            </a:r>
            <a:r>
              <a:rPr lang="en-US" sz="1400" spc="-30" dirty="0" err="1">
                <a:effectLst/>
                <a:latin typeface="Times New Roman" panose="02020603050405020304" pitchFamily="18" charset="0"/>
                <a:ea typeface="Times New Roman" panose="02020603050405020304" pitchFamily="18" charset="0"/>
              </a:rPr>
              <a:t>Engineering</a:t>
            </a:r>
            <a:r>
              <a:rPr lang="en-US" sz="1400" dirty="0" err="1">
                <a:effectLst/>
                <a:latin typeface="Times New Roman" panose="02020603050405020304" pitchFamily="18" charset="0"/>
                <a:ea typeface="Times New Roman" panose="02020603050405020304" pitchFamily="18" charset="0"/>
              </a:rPr>
              <a:t>,P.K.University,Shivpuri</a:t>
            </a:r>
            <a:r>
              <a:rPr lang="en-US" sz="1400" dirty="0">
                <a:effectLst/>
                <a:latin typeface="Times New Roman" panose="02020603050405020304" pitchFamily="18" charset="0"/>
                <a:ea typeface="Times New Roman" panose="02020603050405020304" pitchFamily="18" charset="0"/>
              </a:rPr>
              <a:t>(M.P.)</a:t>
            </a:r>
            <a:r>
              <a:rPr lang="en-US" sz="1400" dirty="0" err="1">
                <a:effectLst/>
                <a:latin typeface="Times New Roman" panose="02020603050405020304" pitchFamily="18" charset="0"/>
                <a:ea typeface="Times New Roman" panose="02020603050405020304" pitchFamily="18" charset="0"/>
              </a:rPr>
              <a:t>Thanra</a:t>
            </a:r>
            <a:r>
              <a:rPr lang="en-US" sz="1400" dirty="0">
                <a:effectLst/>
                <a:latin typeface="Times New Roman" panose="02020603050405020304" pitchFamily="18" charset="0"/>
                <a:ea typeface="Times New Roman" panose="02020603050405020304" pitchFamily="18" charset="0"/>
              </a:rPr>
              <a:t> </a:t>
            </a:r>
            <a:r>
              <a:rPr lang="en-US" sz="1400" dirty="0" err="1">
                <a:effectLst/>
                <a:latin typeface="Times New Roman" panose="02020603050405020304" pitchFamily="18" charset="0"/>
                <a:ea typeface="Times New Roman" panose="02020603050405020304" pitchFamily="18" charset="0"/>
              </a:rPr>
              <a:t>Villege,Tehsil</a:t>
            </a:r>
            <a:r>
              <a:rPr lang="en-US" sz="1400" dirty="0">
                <a:effectLst/>
                <a:latin typeface="Times New Roman" panose="02020603050405020304" pitchFamily="18" charset="0"/>
                <a:ea typeface="Times New Roman" panose="02020603050405020304" pitchFamily="18" charset="0"/>
              </a:rPr>
              <a:t> Kanera,NH-27,Dist.Shivpuri,M.P. India,   Pin – 473665</a:t>
            </a:r>
            <a:endParaRPr lang="en-IN" sz="1400" dirty="0">
              <a:effectLst/>
              <a:latin typeface="Times New Roman" panose="02020603050405020304" pitchFamily="18" charset="0"/>
              <a:ea typeface="Times New Roman" panose="02020603050405020304" pitchFamily="18" charset="0"/>
            </a:endParaRPr>
          </a:p>
          <a:p>
            <a:pPr marL="35560" marR="262890" algn="r">
              <a:lnSpc>
                <a:spcPct val="150000"/>
              </a:lnSpc>
              <a:spcAft>
                <a:spcPts val="0"/>
              </a:spcAft>
            </a:pPr>
            <a:r>
              <a:rPr lang="en-US" sz="1400" b="1" dirty="0">
                <a:effectLst/>
                <a:latin typeface="Times New Roman" panose="02020603050405020304" pitchFamily="18" charset="0"/>
                <a:ea typeface="Times New Roman" panose="02020603050405020304" pitchFamily="18" charset="0"/>
              </a:rPr>
              <a:t>*Corresponding</a:t>
            </a:r>
            <a:r>
              <a:rPr lang="en-US" sz="1400" b="1" spc="-20" dirty="0">
                <a:effectLst/>
                <a:latin typeface="Times New Roman" panose="02020603050405020304" pitchFamily="18" charset="0"/>
                <a:ea typeface="Times New Roman" panose="02020603050405020304" pitchFamily="18" charset="0"/>
              </a:rPr>
              <a:t> </a:t>
            </a:r>
            <a:r>
              <a:rPr lang="en-US" sz="1400" b="1" dirty="0">
                <a:effectLst/>
                <a:latin typeface="Times New Roman" panose="02020603050405020304" pitchFamily="18" charset="0"/>
                <a:ea typeface="Times New Roman" panose="02020603050405020304" pitchFamily="18" charset="0"/>
              </a:rPr>
              <a:t>Author</a:t>
            </a:r>
            <a:r>
              <a:rPr lang="en-US" sz="1400" b="1" spc="-10" dirty="0">
                <a:effectLst/>
                <a:latin typeface="Times New Roman" panose="02020603050405020304" pitchFamily="18" charset="0"/>
                <a:ea typeface="Times New Roman" panose="02020603050405020304" pitchFamily="18" charset="0"/>
              </a:rPr>
              <a:t> </a:t>
            </a:r>
            <a:r>
              <a:rPr lang="en-US" sz="1400" b="1" dirty="0">
                <a:effectLst/>
                <a:latin typeface="Times New Roman" panose="02020603050405020304" pitchFamily="18" charset="0"/>
                <a:ea typeface="Times New Roman" panose="02020603050405020304" pitchFamily="18" charset="0"/>
              </a:rPr>
              <a:t>Email</a:t>
            </a:r>
            <a:r>
              <a:rPr lang="en-US" sz="1400" b="1" spc="-5" dirty="0">
                <a:effectLst/>
                <a:latin typeface="Times New Roman" panose="02020603050405020304" pitchFamily="18" charset="0"/>
                <a:ea typeface="Times New Roman" panose="02020603050405020304" pitchFamily="18" charset="0"/>
              </a:rPr>
              <a:t> </a:t>
            </a:r>
            <a:r>
              <a:rPr lang="en-US" sz="1400" b="1" dirty="0">
                <a:effectLst/>
                <a:latin typeface="Times New Roman" panose="02020603050405020304" pitchFamily="18" charset="0"/>
                <a:ea typeface="Times New Roman" panose="02020603050405020304" pitchFamily="18" charset="0"/>
              </a:rPr>
              <a:t>Id: </a:t>
            </a:r>
            <a:r>
              <a:rPr lang="en-US" sz="1400" b="1" u="sng" dirty="0">
                <a:solidFill>
                  <a:srgbClr val="0563C1"/>
                </a:solidFill>
                <a:effectLst/>
                <a:latin typeface="Times New Roman" panose="02020603050405020304" pitchFamily="18" charset="0"/>
                <a:ea typeface="Times New Roman" panose="02020603050405020304" pitchFamily="18" charset="0"/>
                <a:hlinkClick r:id="rId3"/>
              </a:rPr>
              <a:t>jadhavdimala@gmail.com</a:t>
            </a:r>
            <a:endParaRPr lang="en-IN"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737832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1,000+ Blue Powerpoint Background Stock Illustrations ...">
            <a:extLst>
              <a:ext uri="{FF2B5EF4-FFF2-40B4-BE49-F238E27FC236}">
                <a16:creationId xmlns:a16="http://schemas.microsoft.com/office/drawing/2014/main" id="{CB4FBC63-345C-2275-B970-F2CEA1219A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AE2049D-7A93-9976-B5C8-757599C590E2}"/>
              </a:ext>
            </a:extLst>
          </p:cNvPr>
          <p:cNvSpPr txBox="1"/>
          <p:nvPr/>
        </p:nvSpPr>
        <p:spPr>
          <a:xfrm>
            <a:off x="331303" y="208285"/>
            <a:ext cx="11516139" cy="905056"/>
          </a:xfrm>
          <a:prstGeom prst="rect">
            <a:avLst/>
          </a:prstGeom>
          <a:noFill/>
        </p:spPr>
        <p:txBody>
          <a:bodyPr wrap="square">
            <a:spAutoFit/>
          </a:bodyPr>
          <a:lstStyle/>
          <a:p>
            <a:pPr lvl="0" algn="ctr">
              <a:lnSpc>
                <a:spcPct val="150000"/>
              </a:lnSpc>
            </a:pPr>
            <a:r>
              <a:rPr lang="en-US" sz="4000" b="1" dirty="0">
                <a:effectLst/>
                <a:latin typeface="Times New Roman" panose="02020603050405020304" pitchFamily="18" charset="0"/>
                <a:ea typeface="Times New Roman" panose="02020603050405020304" pitchFamily="18" charset="0"/>
              </a:rPr>
              <a:t>INTODUCTION</a:t>
            </a:r>
            <a:endParaRPr lang="en-IN" sz="4000"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id="{3E4CF35F-2CA3-1765-580A-A4431607CB1B}"/>
              </a:ext>
            </a:extLst>
          </p:cNvPr>
          <p:cNvSpPr txBox="1"/>
          <p:nvPr/>
        </p:nvSpPr>
        <p:spPr>
          <a:xfrm>
            <a:off x="238540" y="1113341"/>
            <a:ext cx="11714920" cy="544937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Introduction In the world of microelectronics, CMOS technology has long dominated. On a single chip, the number of transistors manufactured has grown dramatically.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The density and performance of these devices have increased due to the constant downscaling of transistors through many technical generations, which has greatly boosted the microelectronics industry's growth.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Modern very-large-scale integration (VLSI) technology makes it possible to realize sophisticated digital systems on a single chip. As transistor size go smaller, the complexity of the semiconductor manufacturing process rises. Simple scaling inevitably comes to an end as we get closer to atomic dimensions.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Even these devices are small, several aspects of their performance decline over time, such as leakage increasing gain decreasing and increased sensitivity to manufacturing process fluctuations.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The circuit functioning is severely impacted by the sharp increase in manufacturing differences, which results in inconsistent performance in transistors of the same size.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This affects the circuit's propagation delay, which behaves as a stochastic random variable, making timing closure procedures more difficult and significantly lowering chip yield. </a:t>
            </a:r>
            <a:endParaRPr lang="en-IN" dirty="0"/>
          </a:p>
        </p:txBody>
      </p:sp>
    </p:spTree>
    <p:extLst>
      <p:ext uri="{BB962C8B-B14F-4D97-AF65-F5344CB8AC3E}">
        <p14:creationId xmlns:p14="http://schemas.microsoft.com/office/powerpoint/2010/main" val="11098146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1,000+ Blue Powerpoint Background Stock Illustrations ...">
            <a:extLst>
              <a:ext uri="{FF2B5EF4-FFF2-40B4-BE49-F238E27FC236}">
                <a16:creationId xmlns:a16="http://schemas.microsoft.com/office/drawing/2014/main" id="{AE9447CA-AD22-10BC-3A8F-991924B1A6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F5C36F1-F524-2E97-AC52-3CF0B936FB5E}"/>
              </a:ext>
            </a:extLst>
          </p:cNvPr>
          <p:cNvSpPr txBox="1"/>
          <p:nvPr/>
        </p:nvSpPr>
        <p:spPr>
          <a:xfrm>
            <a:off x="364435" y="342037"/>
            <a:ext cx="11463130" cy="628184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Affordable design at future technology nodes and advanced design techniques need to be adopted in the design flow for finer optimization in order to maintain the performance trend of VLSI systems handling the increasing challenges caused by increased process variability, design complexity, and chip integration.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The effectiveness of electronic design automation (EDA) tools in overcoming design constraints determines how quickly a chip may be produced.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The classic rule-based EDA approaches take a while to produce an ideal answer to the given design restrictions. A number of issues have found noteworthy solutions thanks to artificial intelligence (AI).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The foundation of AI is human intellect, which is understood in a way that makes it simple for machines to duplicate it and carry out tasks of various levels of complexity.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AI is a subset of machine learning (ML). Learning, reasoning, predicting, and perceiving are the objectives of AI/ML. Large amounts of data may be quickly and simply analyzed by AI/ML to find patterns and trends that help users make informed decisions.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AI/ML algorithms are capable of processing multidimensional and multivariate data quickly. The fields of VLSI design and technology have seen substantial application of AI/ML techniques.</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endParaRPr lang="en-IN" dirty="0"/>
          </a:p>
        </p:txBody>
      </p:sp>
    </p:spTree>
    <p:extLst>
      <p:ext uri="{BB962C8B-B14F-4D97-AF65-F5344CB8AC3E}">
        <p14:creationId xmlns:p14="http://schemas.microsoft.com/office/powerpoint/2010/main" val="11220131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1,000+ Blue Powerpoint Background Stock Illustrations ...">
            <a:extLst>
              <a:ext uri="{FF2B5EF4-FFF2-40B4-BE49-F238E27FC236}">
                <a16:creationId xmlns:a16="http://schemas.microsoft.com/office/drawing/2014/main" id="{C705A4D0-57F4-D241-C1DC-346F4A6E39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E276482-A8E0-0309-E829-02EF7CE943D4}"/>
              </a:ext>
            </a:extLst>
          </p:cNvPr>
          <p:cNvSpPr txBox="1"/>
          <p:nvPr/>
        </p:nvSpPr>
        <p:spPr>
          <a:xfrm>
            <a:off x="0" y="314302"/>
            <a:ext cx="11688418" cy="905056"/>
          </a:xfrm>
          <a:prstGeom prst="rect">
            <a:avLst/>
          </a:prstGeom>
          <a:noFill/>
        </p:spPr>
        <p:txBody>
          <a:bodyPr wrap="square">
            <a:spAutoFit/>
          </a:bodyPr>
          <a:lstStyle/>
          <a:p>
            <a:pPr marL="457200" algn="ctr">
              <a:lnSpc>
                <a:spcPct val="150000"/>
              </a:lnSpc>
            </a:pPr>
            <a:r>
              <a:rPr lang="en-US" sz="4000" b="1" dirty="0">
                <a:effectLst/>
                <a:latin typeface="Times New Roman" panose="02020603050405020304" pitchFamily="18" charset="0"/>
                <a:ea typeface="Times New Roman" panose="02020603050405020304" pitchFamily="18" charset="0"/>
              </a:rPr>
              <a:t>LITERATURE REVIEW</a:t>
            </a:r>
            <a:r>
              <a:rPr lang="en-US" sz="4000" dirty="0">
                <a:effectLst/>
                <a:latin typeface="Times New Roman" panose="02020603050405020304" pitchFamily="18" charset="0"/>
                <a:ea typeface="Times New Roman" panose="02020603050405020304" pitchFamily="18" charset="0"/>
              </a:rPr>
              <a:t> </a:t>
            </a:r>
            <a:endParaRPr lang="en-IN" sz="4000"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id="{A06711C1-81BD-AC07-8855-5C48CD359CD3}"/>
              </a:ext>
            </a:extLst>
          </p:cNvPr>
          <p:cNvSpPr txBox="1"/>
          <p:nvPr/>
        </p:nvSpPr>
        <p:spPr>
          <a:xfrm>
            <a:off x="251791" y="1219358"/>
            <a:ext cx="11688418" cy="6095900"/>
          </a:xfrm>
          <a:prstGeom prst="rect">
            <a:avLst/>
          </a:prstGeom>
          <a:noFill/>
        </p:spPr>
        <p:txBody>
          <a:bodyPr wrap="square">
            <a:spAutoFit/>
          </a:bodyPr>
          <a:lstStyle/>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Times New Roman" panose="02020603050405020304" pitchFamily="18" charset="0"/>
              </a:rPr>
              <a:t>The application of Artificial Intelligence (AI) and Machine Learning (ML) in Very-Large-Scale Integration (VLSI) design has garnered substantial academic and industrial interest in recent years. </a:t>
            </a: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Times New Roman" panose="02020603050405020304" pitchFamily="18" charset="0"/>
              </a:rPr>
              <a:t>This literature review surveys the key developments, methodologies, and applications of AI/ML in VLSI design, highlighting significant contributions and identifying current trends and future directions. Design Automation and Optimization: </a:t>
            </a: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Times New Roman" panose="02020603050405020304" pitchFamily="18" charset="0"/>
              </a:rPr>
              <a:t>The traditional VLSI design process involves several stages, including logic synthesis, placement, routing, and verification, each of which can benefit from AI/ML interventions. Notably, </a:t>
            </a:r>
            <a:r>
              <a:rPr lang="en-US" sz="1800" dirty="0" err="1">
                <a:effectLst/>
                <a:latin typeface="Times New Roman" panose="02020603050405020304" pitchFamily="18" charset="0"/>
                <a:ea typeface="Times New Roman" panose="02020603050405020304" pitchFamily="18" charset="0"/>
              </a:rPr>
              <a:t>Mirhoseini</a:t>
            </a:r>
            <a:r>
              <a:rPr lang="en-US" sz="1800" dirty="0">
                <a:effectLst/>
                <a:latin typeface="Times New Roman" panose="02020603050405020304" pitchFamily="18" charset="0"/>
                <a:ea typeface="Times New Roman" panose="02020603050405020304" pitchFamily="18" charset="0"/>
              </a:rPr>
              <a:t> et al. (2020) demonstrated the efficacy of reinforcement learning in chip </a:t>
            </a:r>
            <a:r>
              <a:rPr lang="en-US" sz="1800" dirty="0" err="1">
                <a:effectLst/>
                <a:latin typeface="Times New Roman" panose="02020603050405020304" pitchFamily="18" charset="0"/>
                <a:ea typeface="Times New Roman" panose="02020603050405020304" pitchFamily="18" charset="0"/>
              </a:rPr>
              <a:t>floorplanning</a:t>
            </a:r>
            <a:r>
              <a:rPr lang="en-US" sz="1800" dirty="0">
                <a:effectLst/>
                <a:latin typeface="Times New Roman" panose="02020603050405020304" pitchFamily="18" charset="0"/>
                <a:ea typeface="Times New Roman" panose="02020603050405020304" pitchFamily="18" charset="0"/>
              </a:rPr>
              <a:t>, achieving superior results in terms of performance and power consumption compared to human experts. </a:t>
            </a: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Times New Roman" panose="02020603050405020304" pitchFamily="18" charset="0"/>
              </a:rPr>
              <a:t>Similarly, Wang et al. (2018) explored the use of genetic algorithms for optimizing placement and routing, showcasing improvements in design efficiency and quality. </a:t>
            </a:r>
          </a:p>
          <a:p>
            <a:pPr marL="285750" indent="-285750" algn="just">
              <a:lnSpc>
                <a:spcPct val="150000"/>
              </a:lnSpc>
              <a:buFont typeface="Courier New" panose="02070309020205020404" pitchFamily="49" charset="0"/>
              <a:buChar char="o"/>
            </a:pPr>
            <a:r>
              <a:rPr lang="en-US" sz="1600" dirty="0">
                <a:effectLst/>
                <a:latin typeface="Times New Roman" panose="02020603050405020304" pitchFamily="18" charset="0"/>
                <a:ea typeface="Times New Roman" panose="02020603050405020304" pitchFamily="18" charset="0"/>
              </a:rPr>
              <a:t>Power and Performance Prediction: Accurate prediction of power consumption and performance metrics is crucial in VLSI design. Studies by Han et al. (2019) and Liu et al. (2021) utilized neural networks to predict power usage and thermal effects in integrated circuits. </a:t>
            </a:r>
          </a:p>
          <a:p>
            <a:pPr marL="285750" indent="-285750" algn="just">
              <a:lnSpc>
                <a:spcPct val="150000"/>
              </a:lnSpc>
              <a:buFont typeface="Courier New" panose="02070309020205020404" pitchFamily="49" charset="0"/>
              <a:buChar char="o"/>
            </a:pPr>
            <a:endParaRPr lang="en-IN"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600115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1,000+ Blue Powerpoint Background Stock Illustrations ...">
            <a:extLst>
              <a:ext uri="{FF2B5EF4-FFF2-40B4-BE49-F238E27FC236}">
                <a16:creationId xmlns:a16="http://schemas.microsoft.com/office/drawing/2014/main" id="{CE9516A1-17DD-8477-257A-09B0D62BEB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2031E5D-D01E-018C-EAEA-5436AEEDD6DC}"/>
              </a:ext>
            </a:extLst>
          </p:cNvPr>
          <p:cNvSpPr txBox="1"/>
          <p:nvPr/>
        </p:nvSpPr>
        <p:spPr>
          <a:xfrm>
            <a:off x="298174" y="561062"/>
            <a:ext cx="11595652" cy="5449377"/>
          </a:xfrm>
          <a:prstGeom prst="rect">
            <a:avLst/>
          </a:prstGeom>
          <a:noFill/>
        </p:spPr>
        <p:txBody>
          <a:bodyPr wrap="square">
            <a:spAutoFit/>
          </a:bodyPr>
          <a:lstStyle/>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Times New Roman" panose="02020603050405020304" pitchFamily="18" charset="0"/>
              </a:rPr>
              <a:t>These approaches significantly enhanced prediction accuracy and enabled designers to make informed decisions during the design phase, thereby optimizing overall circuit performance.</a:t>
            </a: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Times New Roman" panose="02020603050405020304" pitchFamily="18" charset="0"/>
              </a:rPr>
              <a:t> Fault Detection and Yield Improvement: Fault detection and yield enhancement are critical to ensuring the reliability of VLSI circuits. ML algorithms have been extensively researched for their ability to analyze manufacturing data and predict potential defects. For example, Liu et al. (2020) applied support vector machines to detect anomalies in semiconductor manufacturing, resulting in higher yield rates and reduced production costs. </a:t>
            </a: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Times New Roman" panose="02020603050405020304" pitchFamily="18" charset="0"/>
              </a:rPr>
              <a:t>Another significant contribution by Tsai and Lu (2019) involved using convolutional neural networks (CNNs) for identifying defects in photomasks, a critical step in semiconductor fabrication. EDA Tool Enhancement: The integration of AI/ML into Electronic Design Automation (EDA) tools has led to more intelligent and autonomous design systems. Zeng et al. (2021) developed an ML-enhanced EDA framework that integrates various AI techniques to automate design tasks, thereby reducing design time and improving accuracy. </a:t>
            </a: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Times New Roman" panose="02020603050405020304" pitchFamily="18" charset="0"/>
              </a:rPr>
              <a:t>These tools can adapt to new design challenges and continuously learn from design data, providing a competitive edge in the rapidly evolving semiconductor industry</a:t>
            </a:r>
            <a:endParaRPr lang="en-IN" dirty="0"/>
          </a:p>
        </p:txBody>
      </p:sp>
    </p:spTree>
    <p:extLst>
      <p:ext uri="{BB962C8B-B14F-4D97-AF65-F5344CB8AC3E}">
        <p14:creationId xmlns:p14="http://schemas.microsoft.com/office/powerpoint/2010/main" val="6486512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1,000+ Blue Powerpoint Background Stock Illustrations ...">
            <a:extLst>
              <a:ext uri="{FF2B5EF4-FFF2-40B4-BE49-F238E27FC236}">
                <a16:creationId xmlns:a16="http://schemas.microsoft.com/office/drawing/2014/main" id="{7980CD6D-B6BD-24E3-5A14-280664F065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4D1360E-2A10-B9ED-A157-0AE60BCF9B75}"/>
              </a:ext>
            </a:extLst>
          </p:cNvPr>
          <p:cNvSpPr txBox="1"/>
          <p:nvPr/>
        </p:nvSpPr>
        <p:spPr>
          <a:xfrm>
            <a:off x="424070" y="314302"/>
            <a:ext cx="11317356" cy="905056"/>
          </a:xfrm>
          <a:prstGeom prst="rect">
            <a:avLst/>
          </a:prstGeom>
          <a:noFill/>
        </p:spPr>
        <p:txBody>
          <a:bodyPr wrap="square">
            <a:spAutoFit/>
          </a:bodyPr>
          <a:lstStyle/>
          <a:p>
            <a:pPr lvl="0" algn="ctr">
              <a:lnSpc>
                <a:spcPct val="150000"/>
              </a:lnSpc>
            </a:pPr>
            <a:r>
              <a:rPr lang="en-US" sz="4000" b="1" dirty="0">
                <a:effectLst/>
                <a:latin typeface="Times New Roman" panose="02020603050405020304" pitchFamily="18" charset="0"/>
                <a:ea typeface="Times New Roman" panose="02020603050405020304" pitchFamily="18" charset="0"/>
              </a:rPr>
              <a:t>BASICS OF VLSI DESIGN FLOW </a:t>
            </a:r>
            <a:endParaRPr lang="en-IN" sz="4000"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id="{C167F379-A6FD-8453-904D-7EE094E5389B}"/>
              </a:ext>
            </a:extLst>
          </p:cNvPr>
          <p:cNvSpPr txBox="1"/>
          <p:nvPr/>
        </p:nvSpPr>
        <p:spPr>
          <a:xfrm>
            <a:off x="437322" y="1443841"/>
            <a:ext cx="11317355" cy="4613058"/>
          </a:xfrm>
          <a:prstGeom prst="rect">
            <a:avLst/>
          </a:prstGeom>
          <a:noFill/>
        </p:spPr>
        <p:txBody>
          <a:bodyPr wrap="square">
            <a:spAutoFit/>
          </a:bodyPr>
          <a:lstStyle/>
          <a:p>
            <a:pPr marL="285750" indent="-285750" algn="just">
              <a:lnSpc>
                <a:spcPct val="150000"/>
              </a:lnSpc>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According to Fig.1, which depicts a generalized design flow that includes the front-end and backend of full-custom/semi-custom designs, a traditional digital IC design flow contains numerous hierarchical layers. The functionality, interface, and overall architecture of the digital circuit to be built are all described abstractly in the design specifications. Block diagrams that include the functional description, timing requirements, propagation delays, necessary package type, and design restrictions are among them.</a:t>
            </a:r>
          </a:p>
          <a:p>
            <a:pPr marL="285750" indent="-285750" algn="just">
              <a:lnSpc>
                <a:spcPct val="150000"/>
              </a:lnSpc>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 They also serve as a contract between the vendor and design engineer. The architectural design level determines the system's fundamental architecture, including the number of arithmetic logic units (ALUs), floating-point units, and processors with reduced instruction set computing (RISC) or complex instruction set computing (CISC).</a:t>
            </a:r>
          </a:p>
          <a:p>
            <a:pPr marL="285750" indent="-285750" algn="just">
              <a:lnSpc>
                <a:spcPct val="150000"/>
              </a:lnSpc>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 A micro architectural definition that includes the functional descriptions of subsystem components is the result of this level. A design's performance and power can be estimated by architects using these descriptions as a basis. The next step is </a:t>
            </a:r>
            <a:r>
              <a:rPr lang="en-US" sz="1800" dirty="0" err="1">
                <a:effectLst/>
                <a:latin typeface="Times New Roman" panose="02020603050405020304" pitchFamily="18" charset="0"/>
                <a:ea typeface="Times New Roman" panose="02020603050405020304" pitchFamily="18" charset="0"/>
              </a:rPr>
              <a:t>behavioural</a:t>
            </a:r>
            <a:r>
              <a:rPr lang="en-US" sz="1800" dirty="0">
                <a:effectLst/>
                <a:latin typeface="Times New Roman" panose="02020603050405020304" pitchFamily="18" charset="0"/>
                <a:ea typeface="Times New Roman" panose="02020603050405020304" pitchFamily="18" charset="0"/>
              </a:rPr>
              <a:t> design; it gives a functional description of the design, frequently written in Verilog HDL or VHDL. </a:t>
            </a:r>
          </a:p>
        </p:txBody>
      </p:sp>
    </p:spTree>
    <p:extLst>
      <p:ext uri="{BB962C8B-B14F-4D97-AF65-F5344CB8AC3E}">
        <p14:creationId xmlns:p14="http://schemas.microsoft.com/office/powerpoint/2010/main" val="26512571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1,000+ Blue Powerpoint Background Stock Illustrations ...">
            <a:extLst>
              <a:ext uri="{FF2B5EF4-FFF2-40B4-BE49-F238E27FC236}">
                <a16:creationId xmlns:a16="http://schemas.microsoft.com/office/drawing/2014/main" id="{26488049-63FC-0A76-50EC-38130AEEF5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560B9ED-529D-2FF1-DF2C-D8CB5F1EDDC4}"/>
              </a:ext>
            </a:extLst>
          </p:cNvPr>
          <p:cNvSpPr txBox="1"/>
          <p:nvPr/>
        </p:nvSpPr>
        <p:spPr>
          <a:xfrm>
            <a:off x="251791" y="147539"/>
            <a:ext cx="11595651" cy="5866350"/>
          </a:xfrm>
          <a:prstGeom prst="rect">
            <a:avLst/>
          </a:prstGeom>
          <a:noFill/>
        </p:spPr>
        <p:txBody>
          <a:bodyPr wrap="square">
            <a:spAutoFit/>
          </a:bodyPr>
          <a:lstStyle/>
          <a:p>
            <a:pPr marL="285750" indent="-285750" algn="just">
              <a:lnSpc>
                <a:spcPct val="150000"/>
              </a:lnSpc>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The </a:t>
            </a:r>
            <a:r>
              <a:rPr lang="en-US" sz="1800" dirty="0" err="1">
                <a:effectLst/>
                <a:latin typeface="Times New Roman" panose="02020603050405020304" pitchFamily="18" charset="0"/>
                <a:ea typeface="Times New Roman" panose="02020603050405020304" pitchFamily="18" charset="0"/>
              </a:rPr>
              <a:t>behavioural</a:t>
            </a:r>
            <a:r>
              <a:rPr lang="en-US" sz="1800" dirty="0">
                <a:effectLst/>
                <a:latin typeface="Times New Roman" panose="02020603050405020304" pitchFamily="18" charset="0"/>
                <a:ea typeface="Times New Roman" panose="02020603050405020304" pitchFamily="18" charset="0"/>
              </a:rPr>
              <a:t> level hides the implementation specifics by providing a high level description of the functionality. The RTL level of description, which is the following level, is where the timing information is verified and checked. A C/C++-based system specification can be automatically converted to HDL using a high-level synthesis (HLS) tool.</a:t>
            </a:r>
          </a:p>
          <a:p>
            <a:pPr marL="285750" indent="-285750" algn="just">
              <a:lnSpc>
                <a:spcPct val="150000"/>
              </a:lnSpc>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The netlist, or gate-level description for the high-level </a:t>
            </a:r>
            <a:r>
              <a:rPr lang="en-US" sz="1800" dirty="0" err="1">
                <a:effectLst/>
                <a:latin typeface="Times New Roman" panose="02020603050405020304" pitchFamily="18" charset="0"/>
                <a:ea typeface="Times New Roman" panose="02020603050405020304" pitchFamily="18" charset="0"/>
              </a:rPr>
              <a:t>behavioural</a:t>
            </a:r>
            <a:r>
              <a:rPr lang="en-US" sz="1800" dirty="0">
                <a:effectLst/>
                <a:latin typeface="Times New Roman" panose="02020603050405020304" pitchFamily="18" charset="0"/>
                <a:ea typeface="Times New Roman" panose="02020603050405020304" pitchFamily="18" charset="0"/>
              </a:rPr>
              <a:t> description, is created by the logic synthesis tool. The time, area, and power requirements for the gate-level netlist are met by the logic synthesis tool. Testbench/simulation is used to carry out logic verification. At this point, formal verification and scan insertion using DFT (design for testability) are carried out to check the RTL mapping. </a:t>
            </a:r>
          </a:p>
          <a:p>
            <a:pPr marL="285750" indent="-285750" algn="just">
              <a:lnSpc>
                <a:spcPct val="150000"/>
              </a:lnSpc>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Floor layout, placement, and routing are done after system partitioning, which is the act of breaking large, complicated systems into smaller modules. The floor planner's primary job is to calculate the amount of chip space needed to implement a typical cell or module design. It also works to increase design performance. </a:t>
            </a:r>
          </a:p>
          <a:p>
            <a:pPr marL="285750" indent="-285750" algn="just">
              <a:lnSpc>
                <a:spcPct val="150000"/>
              </a:lnSpc>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The submodules, gates, and flip-flops are placed via the place and route tool before the CTS and reset routing. The routing of each block is then carried out. Layout verification is carried out after placement and routing to check whether the intended layout complies with the electrical/physical design guidelines and the source schematic.  </a:t>
            </a:r>
          </a:p>
          <a:p>
            <a:pPr marL="285750" indent="-285750" algn="just">
              <a:lnSpc>
                <a:spcPct val="150000"/>
              </a:lnSpc>
              <a:buFont typeface="Wingdings" panose="05000000000000000000" pitchFamily="2" charset="2"/>
              <a:buChar char="§"/>
            </a:pPr>
            <a:endParaRPr lang="en-IN" dirty="0"/>
          </a:p>
        </p:txBody>
      </p:sp>
    </p:spTree>
    <p:extLst>
      <p:ext uri="{BB962C8B-B14F-4D97-AF65-F5344CB8AC3E}">
        <p14:creationId xmlns:p14="http://schemas.microsoft.com/office/powerpoint/2010/main" val="26423575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1,000+ Blue Powerpoint Background Stock Illustrations ...">
            <a:extLst>
              <a:ext uri="{FF2B5EF4-FFF2-40B4-BE49-F238E27FC236}">
                <a16:creationId xmlns:a16="http://schemas.microsoft.com/office/drawing/2014/main" id="{A3278597-B524-54FB-4759-01BB403FBD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18701DB-16F1-3DD4-B3C8-44BB236D11B1}"/>
              </a:ext>
            </a:extLst>
          </p:cNvPr>
          <p:cNvSpPr txBox="1"/>
          <p:nvPr/>
        </p:nvSpPr>
        <p:spPr>
          <a:xfrm>
            <a:off x="198783" y="180924"/>
            <a:ext cx="6109252" cy="6280374"/>
          </a:xfrm>
          <a:prstGeom prst="rect">
            <a:avLst/>
          </a:prstGeom>
          <a:noFill/>
        </p:spPr>
        <p:txBody>
          <a:bodyPr wrap="square">
            <a:spAutoFit/>
          </a:bodyPr>
          <a:lstStyle/>
          <a:p>
            <a:pPr marL="285750" indent="-285750" algn="just">
              <a:lnSpc>
                <a:spcPct val="150000"/>
              </a:lnSpc>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The chip enters the sign-off stage after the post-layout simulation, which involves the extraction and verification of parasitic resistance and capacitance. The finished product is transmitted to the semiconductor foundries for IC production as a GDS-II file. </a:t>
            </a:r>
          </a:p>
          <a:p>
            <a:pPr marL="285750" indent="-285750" algn="just">
              <a:lnSpc>
                <a:spcPct val="150000"/>
              </a:lnSpc>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Precision is essential for the numerous sophisticated and difficult physical and chemical processes involved in IC production. From wafer preparation to reliability testing, it includes many steps. In a nutshell, wafers are made by growing and slicing silicon crystals. The wafers must be polished to an exceptionally high degree in order for VLSI devices to have incredibly small dimensions. </a:t>
            </a:r>
          </a:p>
          <a:p>
            <a:pPr marL="285750" indent="-285750" algn="just">
              <a:lnSpc>
                <a:spcPct val="150000"/>
              </a:lnSpc>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The deposition and diffusion of various materials on the wafer are two of the many processes in the fabrication process.</a:t>
            </a:r>
            <a:endParaRPr lang="en-IN" dirty="0"/>
          </a:p>
        </p:txBody>
      </p:sp>
      <p:pic>
        <p:nvPicPr>
          <p:cNvPr id="4" name="Image 18">
            <a:extLst>
              <a:ext uri="{FF2B5EF4-FFF2-40B4-BE49-F238E27FC236}">
                <a16:creationId xmlns:a16="http://schemas.microsoft.com/office/drawing/2014/main" id="{0FDC8577-0580-D872-2A6F-CAE8929740F1}"/>
              </a:ext>
            </a:extLst>
          </p:cNvPr>
          <p:cNvPicPr>
            <a:picLocks/>
          </p:cNvPicPr>
          <p:nvPr/>
        </p:nvPicPr>
        <p:blipFill>
          <a:blip r:embed="rId3" cstate="print"/>
          <a:stretch>
            <a:fillRect/>
          </a:stretch>
        </p:blipFill>
        <p:spPr>
          <a:xfrm>
            <a:off x="7002131" y="420881"/>
            <a:ext cx="4389755" cy="3143954"/>
          </a:xfrm>
          <a:prstGeom prst="rect">
            <a:avLst/>
          </a:prstGeom>
        </p:spPr>
      </p:pic>
      <p:sp>
        <p:nvSpPr>
          <p:cNvPr id="6" name="TextBox 5">
            <a:extLst>
              <a:ext uri="{FF2B5EF4-FFF2-40B4-BE49-F238E27FC236}">
                <a16:creationId xmlns:a16="http://schemas.microsoft.com/office/drawing/2014/main" id="{9396018A-DA3F-3AAD-9AF0-30AA7C229470}"/>
              </a:ext>
            </a:extLst>
          </p:cNvPr>
          <p:cNvSpPr txBox="1"/>
          <p:nvPr/>
        </p:nvSpPr>
        <p:spPr>
          <a:xfrm>
            <a:off x="6904382" y="3973433"/>
            <a:ext cx="4876800" cy="1704569"/>
          </a:xfrm>
          <a:prstGeom prst="rect">
            <a:avLst/>
          </a:prstGeom>
          <a:noFill/>
        </p:spPr>
        <p:txBody>
          <a:bodyPr wrap="square">
            <a:spAutoFit/>
          </a:bodyPr>
          <a:lstStyle/>
          <a:p>
            <a:pPr marR="137160" algn="ctr">
              <a:lnSpc>
                <a:spcPct val="150000"/>
              </a:lnSpc>
              <a:spcBef>
                <a:spcPts val="20"/>
              </a:spcBef>
              <a:spcAft>
                <a:spcPts val="0"/>
              </a:spcAft>
            </a:pPr>
            <a:r>
              <a:rPr lang="en-US" sz="1800" b="1" dirty="0">
                <a:effectLst/>
                <a:latin typeface="Times New Roman" panose="02020603050405020304" pitchFamily="18" charset="0"/>
                <a:ea typeface="Times New Roman" panose="02020603050405020304" pitchFamily="18" charset="0"/>
              </a:rPr>
              <a:t>Figure</a:t>
            </a:r>
            <a:r>
              <a:rPr lang="en-US" sz="1800" b="1" spc="125" dirty="0">
                <a:effectLst/>
                <a:latin typeface="Times New Roman" panose="02020603050405020304" pitchFamily="18" charset="0"/>
                <a:ea typeface="Times New Roman" panose="02020603050405020304" pitchFamily="18" charset="0"/>
              </a:rPr>
              <a:t> </a:t>
            </a:r>
            <a:r>
              <a:rPr lang="en-US" sz="1800" b="1" dirty="0">
                <a:effectLst/>
                <a:latin typeface="Times New Roman" panose="02020603050405020304" pitchFamily="18" charset="0"/>
                <a:ea typeface="Times New Roman" panose="02020603050405020304" pitchFamily="18" charset="0"/>
              </a:rPr>
              <a:t>1:</a:t>
            </a:r>
            <a:r>
              <a:rPr lang="en-US" sz="1800" b="1" spc="1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a:t>
            </a:r>
            <a:r>
              <a:rPr lang="en-US" sz="1800" spc="1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Overview</a:t>
            </a:r>
            <a:r>
              <a:rPr lang="en-US" sz="1800" spc="1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1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Artificial</a:t>
            </a:r>
            <a:r>
              <a:rPr lang="en-US" sz="1800" spc="1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Intelligence</a:t>
            </a:r>
            <a:r>
              <a:rPr lang="en-US" sz="1800" spc="1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techniques</a:t>
            </a:r>
            <a:r>
              <a:rPr lang="en-US" sz="1800" spc="1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a:t>
            </a:r>
            <a:r>
              <a:rPr lang="en-US" sz="1800" spc="1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Learning</a:t>
            </a:r>
            <a:r>
              <a:rPr lang="en-US" sz="1800" spc="1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function</a:t>
            </a:r>
            <a:r>
              <a:rPr lang="en-US" sz="1800" spc="1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1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classification/regression</a:t>
            </a:r>
            <a:r>
              <a:rPr lang="en-US" sz="1800" spc="1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algorithms</a:t>
            </a:r>
            <a:r>
              <a:rPr lang="en-US" sz="1800" spc="1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a:t>
            </a:r>
            <a:r>
              <a:rPr lang="en-US" sz="1800" spc="1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Deep learning training and prediction</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580606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1,000+ Blue Powerpoint Background Stock Illustrations ...">
            <a:extLst>
              <a:ext uri="{FF2B5EF4-FFF2-40B4-BE49-F238E27FC236}">
                <a16:creationId xmlns:a16="http://schemas.microsoft.com/office/drawing/2014/main" id="{689CF66C-E871-363E-CD67-35484A060E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971A907-ACD2-4E43-A7A5-EDC44709619E}"/>
              </a:ext>
            </a:extLst>
          </p:cNvPr>
          <p:cNvSpPr txBox="1"/>
          <p:nvPr/>
        </p:nvSpPr>
        <p:spPr>
          <a:xfrm>
            <a:off x="503582" y="327554"/>
            <a:ext cx="11184835" cy="905056"/>
          </a:xfrm>
          <a:prstGeom prst="rect">
            <a:avLst/>
          </a:prstGeom>
          <a:noFill/>
        </p:spPr>
        <p:txBody>
          <a:bodyPr wrap="square">
            <a:spAutoFit/>
          </a:bodyPr>
          <a:lstStyle/>
          <a:p>
            <a:pPr lvl="0" algn="ctr">
              <a:lnSpc>
                <a:spcPct val="150000"/>
              </a:lnSpc>
            </a:pPr>
            <a:r>
              <a:rPr lang="en-US" sz="4000" b="1" dirty="0">
                <a:effectLst/>
                <a:latin typeface="Times New Roman" panose="02020603050405020304" pitchFamily="18" charset="0"/>
                <a:ea typeface="Times New Roman" panose="02020603050405020304" pitchFamily="18" charset="0"/>
              </a:rPr>
              <a:t>NOTE ON AI &amp; ML ALGORITHMS</a:t>
            </a:r>
            <a:endParaRPr lang="en-IN" sz="4000"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id="{95623829-E331-F91B-2F63-800ABCE39D89}"/>
              </a:ext>
            </a:extLst>
          </p:cNvPr>
          <p:cNvSpPr txBox="1"/>
          <p:nvPr/>
        </p:nvSpPr>
        <p:spPr>
          <a:xfrm>
            <a:off x="311425" y="1620005"/>
            <a:ext cx="11569148" cy="4197559"/>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1800" dirty="0">
                <a:effectLst/>
                <a:latin typeface="Times New Roman" panose="02020603050405020304" pitchFamily="18" charset="0"/>
                <a:ea typeface="Times New Roman" panose="02020603050405020304" pitchFamily="18" charset="0"/>
              </a:rPr>
              <a:t>A machine may mimic human </a:t>
            </a:r>
            <a:r>
              <a:rPr lang="en-US" sz="1800" dirty="0" err="1">
                <a:effectLst/>
                <a:latin typeface="Times New Roman" panose="02020603050405020304" pitchFamily="18" charset="0"/>
                <a:ea typeface="Times New Roman" panose="02020603050405020304" pitchFamily="18" charset="0"/>
              </a:rPr>
              <a:t>behaviour</a:t>
            </a:r>
            <a:r>
              <a:rPr lang="en-US" sz="1800" dirty="0">
                <a:effectLst/>
                <a:latin typeface="Times New Roman" panose="02020603050405020304" pitchFamily="18" charset="0"/>
                <a:ea typeface="Times New Roman" panose="02020603050405020304" pitchFamily="18" charset="0"/>
              </a:rPr>
              <a:t> thanks to AI technology. The two primary AI subsets are machine learning and deep learning.</a:t>
            </a:r>
          </a:p>
          <a:p>
            <a:pPr marL="285750" indent="-285750" algn="just">
              <a:lnSpc>
                <a:spcPct val="150000"/>
              </a:lnSpc>
              <a:buFont typeface="Wingdings" panose="05000000000000000000" pitchFamily="2" charset="2"/>
              <a:buChar char="q"/>
            </a:pPr>
            <a:r>
              <a:rPr lang="en-US" sz="1800" dirty="0">
                <a:effectLst/>
                <a:latin typeface="Times New Roman" panose="02020603050405020304" pitchFamily="18" charset="0"/>
                <a:ea typeface="Times New Roman" panose="02020603050405020304" pitchFamily="18" charset="0"/>
              </a:rPr>
              <a:t> With the aid of machine learning (ML), a computer may automatically learn from the data it has already collected. The most important subset of ML is deep learning (Fig.1). As fresh data are added, ML includes learning and self-correction. Structured and semi-structured data can be handled by ML, whereas structured, semi-structured, and unstructured data can be handled by AI.</a:t>
            </a:r>
          </a:p>
          <a:p>
            <a:pPr marL="285750" indent="-285750" algn="just">
              <a:lnSpc>
                <a:spcPct val="150000"/>
              </a:lnSpc>
              <a:buFont typeface="Wingdings" panose="05000000000000000000" pitchFamily="2" charset="2"/>
              <a:buChar char="q"/>
            </a:pPr>
            <a:r>
              <a:rPr lang="en-US" sz="1800" dirty="0">
                <a:effectLst/>
                <a:latin typeface="Times New Roman" panose="02020603050405020304" pitchFamily="18" charset="0"/>
                <a:ea typeface="Times New Roman" panose="02020603050405020304" pitchFamily="18" charset="0"/>
              </a:rPr>
              <a:t> The three main categories of ML are reinforcement learning, unsupervised learning, and supervised learning. Supervised learning occurs when the output label is present for each piece in the input data.</a:t>
            </a:r>
          </a:p>
          <a:p>
            <a:pPr marL="285750" indent="-285750" algn="just">
              <a:lnSpc>
                <a:spcPct val="150000"/>
              </a:lnSpc>
              <a:buFont typeface="Wingdings" panose="05000000000000000000" pitchFamily="2" charset="2"/>
              <a:buChar char="q"/>
            </a:pPr>
            <a:r>
              <a:rPr lang="en-US" sz="1800" dirty="0">
                <a:effectLst/>
                <a:latin typeface="Times New Roman" panose="02020603050405020304" pitchFamily="18" charset="0"/>
                <a:ea typeface="Times New Roman" panose="02020603050405020304" pitchFamily="18" charset="0"/>
              </a:rPr>
              <a:t> Unsupervised learning is carried out when the only input variables are present in the data. Semi-supervised learning is the process of learning from data that has labels attached to some of the pieces. </a:t>
            </a:r>
            <a:endParaRPr lang="en-IN"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392409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1,000+ Blue Powerpoint Background Stock Illustrations ...">
            <a:extLst>
              <a:ext uri="{FF2B5EF4-FFF2-40B4-BE49-F238E27FC236}">
                <a16:creationId xmlns:a16="http://schemas.microsoft.com/office/drawing/2014/main" id="{159E48B7-1F9C-9B86-A2D4-167D73F60E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A6A3C68-C9B3-3F07-1E7E-022DE58900DC}"/>
              </a:ext>
            </a:extLst>
          </p:cNvPr>
          <p:cNvSpPr txBox="1"/>
          <p:nvPr/>
        </p:nvSpPr>
        <p:spPr>
          <a:xfrm>
            <a:off x="384313" y="433572"/>
            <a:ext cx="11237844" cy="905056"/>
          </a:xfrm>
          <a:prstGeom prst="rect">
            <a:avLst/>
          </a:prstGeom>
          <a:noFill/>
        </p:spPr>
        <p:txBody>
          <a:bodyPr wrap="square">
            <a:spAutoFit/>
          </a:bodyPr>
          <a:lstStyle/>
          <a:p>
            <a:pPr lvl="0" algn="ctr">
              <a:lnSpc>
                <a:spcPct val="150000"/>
              </a:lnSpc>
            </a:pPr>
            <a:r>
              <a:rPr lang="en-US" sz="4000" b="1" dirty="0">
                <a:effectLst/>
                <a:latin typeface="Times New Roman" panose="02020603050405020304" pitchFamily="18" charset="0"/>
                <a:ea typeface="Times New Roman" panose="02020603050405020304" pitchFamily="18" charset="0"/>
              </a:rPr>
              <a:t>CATAGORIES OF AI ML </a:t>
            </a:r>
            <a:endParaRPr lang="en-IN" sz="4000"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id="{704A70DF-5B06-B3F4-1DDA-5B688A733184}"/>
              </a:ext>
            </a:extLst>
          </p:cNvPr>
          <p:cNvSpPr txBox="1"/>
          <p:nvPr/>
        </p:nvSpPr>
        <p:spPr>
          <a:xfrm>
            <a:off x="225287" y="1681584"/>
            <a:ext cx="11582400" cy="4613058"/>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dirty="0">
                <a:effectLst/>
                <a:latin typeface="Times New Roman" panose="02020603050405020304" pitchFamily="18" charset="0"/>
                <a:ea typeface="Times New Roman" panose="02020603050405020304" pitchFamily="18" charset="0"/>
              </a:rPr>
              <a:t>The two subcategories of supervised learning are regression and classification. Data analysis that uses classification derives models representing significant data classes.</a:t>
            </a:r>
          </a:p>
          <a:p>
            <a:pPr marL="285750" indent="-285750" algn="just">
              <a:lnSpc>
                <a:spcPct val="150000"/>
              </a:lnSpc>
              <a:buFont typeface="Wingdings" panose="05000000000000000000" pitchFamily="2" charset="2"/>
              <a:buChar char="q"/>
            </a:pPr>
            <a:r>
              <a:rPr lang="en-US" dirty="0">
                <a:effectLst/>
                <a:latin typeface="Times New Roman" panose="02020603050405020304" pitchFamily="18" charset="0"/>
                <a:ea typeface="Times New Roman" panose="02020603050405020304" pitchFamily="18" charset="0"/>
              </a:rPr>
              <a:t> Classifiers are models that forecast discrete categorical class labels. Regression, as opposed to discrete class labels, is used to forecast missing or unavailable numerical data. </a:t>
            </a:r>
          </a:p>
          <a:p>
            <a:pPr marL="285750" indent="-285750" algn="just">
              <a:lnSpc>
                <a:spcPct val="150000"/>
              </a:lnSpc>
              <a:buFont typeface="Wingdings" panose="05000000000000000000" pitchFamily="2" charset="2"/>
              <a:buChar char="q"/>
            </a:pPr>
            <a:r>
              <a:rPr lang="en-US" dirty="0">
                <a:effectLst/>
                <a:latin typeface="Times New Roman" panose="02020603050405020304" pitchFamily="18" charset="0"/>
                <a:ea typeface="Times New Roman" panose="02020603050405020304" pitchFamily="18" charset="0"/>
              </a:rPr>
              <a:t>A statistical method called regression analysis is frequently applied to the numerical prediction of continuously valued functions. Both numerical and class-label forecasts are referred to as "predictions" here. A learning function that predicts a mapping of Y = f (X), where Y is a collection of output variables for X input variables, can be seen in the classification/regression process.</a:t>
            </a:r>
          </a:p>
          <a:p>
            <a:pPr marL="285750" indent="-285750" algn="just">
              <a:lnSpc>
                <a:spcPct val="150000"/>
              </a:lnSpc>
              <a:buFont typeface="Wingdings" panose="05000000000000000000" pitchFamily="2" charset="2"/>
              <a:buChar char="q"/>
            </a:pPr>
            <a:r>
              <a:rPr lang="en-US" dirty="0">
                <a:effectLst/>
                <a:latin typeface="Times New Roman" panose="02020603050405020304" pitchFamily="18" charset="0"/>
                <a:ea typeface="Times New Roman" panose="02020603050405020304" pitchFamily="18" charset="0"/>
              </a:rPr>
              <a:t> For estimating the related class label y of a given new tuple X, the mapping function is estimated. Support vector machines (SVMs), decision trees, random forests, ensemble learning, and linear, polynomial, and ridge regressions are examples of common regression and classification algorithms.</a:t>
            </a:r>
            <a:endParaRPr lang="en-IN"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015418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1,000+ Blue Powerpoint Background Stock Illustrations ...">
            <a:extLst>
              <a:ext uri="{FF2B5EF4-FFF2-40B4-BE49-F238E27FC236}">
                <a16:creationId xmlns:a16="http://schemas.microsoft.com/office/drawing/2014/main" id="{7F019358-9B39-386B-6DCC-91033B34E6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B8240CB-7F1A-69CD-3882-E3908721173E}"/>
              </a:ext>
            </a:extLst>
          </p:cNvPr>
          <p:cNvSpPr txBox="1"/>
          <p:nvPr/>
        </p:nvSpPr>
        <p:spPr>
          <a:xfrm>
            <a:off x="371061" y="327554"/>
            <a:ext cx="11542643" cy="905056"/>
          </a:xfrm>
          <a:prstGeom prst="rect">
            <a:avLst/>
          </a:prstGeom>
          <a:noFill/>
        </p:spPr>
        <p:txBody>
          <a:bodyPr wrap="square">
            <a:spAutoFit/>
          </a:bodyPr>
          <a:lstStyle/>
          <a:p>
            <a:pPr lvl="0" algn="ctr">
              <a:lnSpc>
                <a:spcPct val="150000"/>
              </a:lnSpc>
            </a:pPr>
            <a:r>
              <a:rPr lang="en-US" sz="4000" b="1" dirty="0">
                <a:effectLst/>
                <a:latin typeface="Times New Roman" panose="02020603050405020304" pitchFamily="18" charset="0"/>
                <a:ea typeface="Times New Roman" panose="02020603050405020304" pitchFamily="18" charset="0"/>
              </a:rPr>
              <a:t>CONCLUSIVE REMARKS </a:t>
            </a:r>
            <a:endParaRPr lang="en-IN" sz="4000"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id="{E7BB8497-5721-325B-2A08-AC536B1470BA}"/>
              </a:ext>
            </a:extLst>
          </p:cNvPr>
          <p:cNvSpPr txBox="1"/>
          <p:nvPr/>
        </p:nvSpPr>
        <p:spPr>
          <a:xfrm>
            <a:off x="371061" y="1358456"/>
            <a:ext cx="11542643" cy="5444054"/>
          </a:xfrm>
          <a:prstGeom prst="rect">
            <a:avLst/>
          </a:prstGeom>
          <a:noFill/>
        </p:spPr>
        <p:txBody>
          <a:bodyPr wrap="square">
            <a:spAutoFit/>
          </a:bodyPr>
          <a:lstStyle/>
          <a:p>
            <a:pPr marL="285750" indent="-285750" algn="just">
              <a:lnSpc>
                <a:spcPct val="150000"/>
              </a:lnSpc>
              <a:buFont typeface="Wingdings" panose="05000000000000000000" pitchFamily="2" charset="2"/>
              <a:buChar char="ü"/>
            </a:pPr>
            <a:r>
              <a:rPr lang="en-US" sz="1800" dirty="0">
                <a:effectLst/>
                <a:latin typeface="Times New Roman" panose="02020603050405020304" pitchFamily="18" charset="0"/>
                <a:ea typeface="Times New Roman" panose="02020603050405020304" pitchFamily="18" charset="0"/>
              </a:rPr>
              <a:t>A brief review of the VLSI design flow was presented in this paper. Deep learning, supervised/unsupervised/semi-supervised learning, NNs, MLP structures, and CNNs are a few examples of AI and ML approaches that offer chances to address the many issues and difficulties in the field of VLSI design. </a:t>
            </a:r>
          </a:p>
          <a:p>
            <a:pPr marL="285750" indent="-285750" algn="just">
              <a:lnSpc>
                <a:spcPct val="150000"/>
              </a:lnSpc>
              <a:buFont typeface="Wingdings" panose="05000000000000000000" pitchFamily="2" charset="2"/>
              <a:buChar char="ü"/>
            </a:pPr>
            <a:r>
              <a:rPr lang="en-US" sz="1800" dirty="0">
                <a:effectLst/>
                <a:latin typeface="Times New Roman" panose="02020603050405020304" pitchFamily="18" charset="0"/>
                <a:ea typeface="Times New Roman" panose="02020603050405020304" pitchFamily="18" charset="0"/>
              </a:rPr>
              <a:t>Artificial intelligence (AI) methods can lower the cost of testing a VLSI chip or subsystem. </a:t>
            </a:r>
          </a:p>
          <a:p>
            <a:pPr marL="285750" indent="-285750" algn="just">
              <a:lnSpc>
                <a:spcPct val="150000"/>
              </a:lnSpc>
              <a:buFont typeface="Wingdings" panose="05000000000000000000" pitchFamily="2" charset="2"/>
              <a:buChar char="ü"/>
            </a:pPr>
            <a:r>
              <a:rPr lang="en-US" sz="1800" dirty="0">
                <a:effectLst/>
                <a:latin typeface="Times New Roman" panose="02020603050405020304" pitchFamily="18" charset="0"/>
                <a:ea typeface="Times New Roman" panose="02020603050405020304" pitchFamily="18" charset="0"/>
              </a:rPr>
              <a:t>The design flow's various abstraction levels, from circuit design through chip production and testing, inevitably include a variety of models linking inputs to outputs.</a:t>
            </a:r>
          </a:p>
          <a:p>
            <a:pPr marL="285750" indent="-285750" algn="just">
              <a:lnSpc>
                <a:spcPct val="150000"/>
              </a:lnSpc>
              <a:buFont typeface="Wingdings" panose="05000000000000000000" pitchFamily="2" charset="2"/>
              <a:buChar char="ü"/>
            </a:pPr>
            <a:r>
              <a:rPr lang="en-US" sz="1800" dirty="0">
                <a:effectLst/>
                <a:latin typeface="Times New Roman" panose="02020603050405020304" pitchFamily="18" charset="0"/>
                <a:ea typeface="Times New Roman" panose="02020603050405020304" pitchFamily="18" charset="0"/>
              </a:rPr>
              <a:t> For instance, by applying AI heuristic search methods to locate an effective solution for rearranging the test cases, power consumption during testing can be decreased. </a:t>
            </a:r>
          </a:p>
          <a:p>
            <a:pPr marL="285750" indent="-285750" algn="just">
              <a:lnSpc>
                <a:spcPct val="150000"/>
              </a:lnSpc>
              <a:buFont typeface="Wingdings" panose="05000000000000000000" pitchFamily="2" charset="2"/>
              <a:buChar char="ü"/>
            </a:pPr>
            <a:r>
              <a:rPr lang="en-US" sz="1800" dirty="0">
                <a:effectLst/>
                <a:latin typeface="Times New Roman" panose="02020603050405020304" pitchFamily="18" charset="0"/>
                <a:ea typeface="Times New Roman" panose="02020603050405020304" pitchFamily="18" charset="0"/>
              </a:rPr>
              <a:t>On the chip, there are billions of integrated or future-integrated devices and components that exchange a huge quantity of data. With the help of AI/ML algorithms and the data gathered from various simulations and studies, it is possible to study the intricate I/O linkages between the components, processes, and different abstraction levels within each abstraction level. VLSI-CAD may make use of AI/ML solutions to </a:t>
            </a:r>
            <a:r>
              <a:rPr lang="en-US" sz="1800" dirty="0" err="1">
                <a:effectLst/>
                <a:latin typeface="Times New Roman" panose="02020603050405020304" pitchFamily="18" charset="0"/>
                <a:ea typeface="Times New Roman" panose="02020603050405020304" pitchFamily="18" charset="0"/>
              </a:rPr>
              <a:t>optimise</a:t>
            </a:r>
            <a:r>
              <a:rPr lang="en-US" sz="1800" dirty="0">
                <a:effectLst/>
                <a:latin typeface="Times New Roman" panose="02020603050405020304" pitchFamily="18" charset="0"/>
                <a:ea typeface="Times New Roman" panose="02020603050405020304" pitchFamily="18" charset="0"/>
              </a:rPr>
              <a:t> design flow. </a:t>
            </a:r>
          </a:p>
          <a:p>
            <a:pPr marL="285750" indent="-285750" algn="just">
              <a:lnSpc>
                <a:spcPct val="150000"/>
              </a:lnSpc>
              <a:buFont typeface="Wingdings" panose="05000000000000000000" pitchFamily="2" charset="2"/>
              <a:buChar char="ü"/>
            </a:pPr>
            <a:r>
              <a:rPr lang="en-US" sz="1800" dirty="0">
                <a:effectLst/>
                <a:latin typeface="Times New Roman" panose="02020603050405020304" pitchFamily="18" charset="0"/>
                <a:ea typeface="Times New Roman" panose="02020603050405020304" pitchFamily="18" charset="0"/>
              </a:rPr>
              <a:t>Future semiconductor difficulties may have ground-breaking answers provided by AI and ML. </a:t>
            </a:r>
            <a:endParaRPr lang="en-IN"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467598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1,000+ Blue Powerpoint Background Stock Illustrations ...">
            <a:extLst>
              <a:ext uri="{FF2B5EF4-FFF2-40B4-BE49-F238E27FC236}">
                <a16:creationId xmlns:a16="http://schemas.microsoft.com/office/drawing/2014/main" id="{D5893767-7552-0A42-87AB-597E21CBE2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11BACC6-0193-68F1-45CB-4DCD02368882}"/>
              </a:ext>
            </a:extLst>
          </p:cNvPr>
          <p:cNvSpPr txBox="1"/>
          <p:nvPr/>
        </p:nvSpPr>
        <p:spPr>
          <a:xfrm>
            <a:off x="384313" y="517699"/>
            <a:ext cx="11423374" cy="707886"/>
          </a:xfrm>
          <a:prstGeom prst="rect">
            <a:avLst/>
          </a:prstGeom>
          <a:noFill/>
        </p:spPr>
        <p:txBody>
          <a:bodyPr wrap="square">
            <a:spAutoFit/>
          </a:bodyPr>
          <a:lstStyle/>
          <a:p>
            <a:pPr algn="ctr"/>
            <a:r>
              <a:rPr lang="en-US" sz="4000" b="1" dirty="0">
                <a:effectLst/>
                <a:latin typeface="Times New Roman" panose="02020603050405020304" pitchFamily="18" charset="0"/>
                <a:ea typeface="Times New Roman" panose="02020603050405020304" pitchFamily="18" charset="0"/>
              </a:rPr>
              <a:t>REFERENCES</a:t>
            </a:r>
            <a:endParaRPr lang="en-IN" sz="4000" dirty="0"/>
          </a:p>
        </p:txBody>
      </p:sp>
      <p:sp>
        <p:nvSpPr>
          <p:cNvPr id="5" name="TextBox 4">
            <a:extLst>
              <a:ext uri="{FF2B5EF4-FFF2-40B4-BE49-F238E27FC236}">
                <a16:creationId xmlns:a16="http://schemas.microsoft.com/office/drawing/2014/main" id="{FA19216E-9606-BF02-6155-8441E0861C24}"/>
              </a:ext>
            </a:extLst>
          </p:cNvPr>
          <p:cNvSpPr txBox="1"/>
          <p:nvPr/>
        </p:nvSpPr>
        <p:spPr>
          <a:xfrm>
            <a:off x="384313" y="1528140"/>
            <a:ext cx="11516139" cy="4705391"/>
          </a:xfrm>
          <a:prstGeom prst="rect">
            <a:avLst/>
          </a:prstGeom>
          <a:noFill/>
        </p:spPr>
        <p:txBody>
          <a:bodyPr wrap="square">
            <a:spAutoFit/>
          </a:bodyPr>
          <a:lstStyle/>
          <a:p>
            <a:pPr algn="just">
              <a:lnSpc>
                <a:spcPct val="150000"/>
              </a:lnSpc>
            </a:pPr>
            <a:r>
              <a:rPr lang="en-US" sz="1800" dirty="0">
                <a:effectLst/>
                <a:latin typeface="Times New Roman" panose="02020603050405020304" pitchFamily="18" charset="0"/>
                <a:ea typeface="Times New Roman" panose="02020603050405020304" pitchFamily="18" charset="0"/>
              </a:rPr>
              <a:t>[1].Lin </a:t>
            </a:r>
            <a:r>
              <a:rPr lang="en-US" sz="1800" dirty="0" err="1">
                <a:effectLst/>
                <a:latin typeface="Times New Roman" panose="02020603050405020304" pitchFamily="18" charset="0"/>
                <a:ea typeface="Times New Roman" panose="02020603050405020304" pitchFamily="18" charset="0"/>
              </a:rPr>
              <a:t>Rouzhou</a:t>
            </a:r>
            <a:r>
              <a:rPr lang="en-US" sz="1800" dirty="0">
                <a:effectLst/>
                <a:latin typeface="Times New Roman" panose="02020603050405020304" pitchFamily="18" charset="0"/>
                <a:ea typeface="Times New Roman" panose="02020603050405020304" pitchFamily="18" charset="0"/>
              </a:rPr>
              <a:t>, “AI/ML Algorithms and Applications in VLSI Design and Technology, “International IT journal of </a:t>
            </a:r>
            <a:r>
              <a:rPr lang="en-US" sz="1800" dirty="0" err="1">
                <a:effectLst/>
                <a:latin typeface="Times New Roman" panose="02020603050405020304" pitchFamily="18" charset="0"/>
                <a:ea typeface="Times New Roman" panose="02020603050405020304" pitchFamily="18" charset="0"/>
              </a:rPr>
              <a:t>research,Volume</a:t>
            </a:r>
            <a:r>
              <a:rPr lang="en-US" sz="1800" dirty="0">
                <a:effectLst/>
                <a:latin typeface="Times New Roman" panose="02020603050405020304" pitchFamily="18" charset="0"/>
                <a:ea typeface="Times New Roman" panose="02020603050405020304" pitchFamily="18" charset="0"/>
              </a:rPr>
              <a:t> 1, Issue 1,October-December– 2023.</a:t>
            </a:r>
            <a:endParaRPr lang="en-IN" sz="1800" dirty="0">
              <a:effectLst/>
              <a:latin typeface="Times New Roman" panose="02020603050405020304" pitchFamily="18" charset="0"/>
              <a:ea typeface="Times New Roman" panose="02020603050405020304" pitchFamily="18" charset="0"/>
            </a:endParaRPr>
          </a:p>
          <a:p>
            <a:pPr algn="just">
              <a:lnSpc>
                <a:spcPct val="150000"/>
              </a:lnSpc>
            </a:pPr>
            <a:r>
              <a:rPr lang="en-US" sz="2000" dirty="0">
                <a:effectLst/>
                <a:latin typeface="Times New Roman" panose="02020603050405020304" pitchFamily="18" charset="0"/>
                <a:ea typeface="Times New Roman" panose="02020603050405020304" pitchFamily="18" charset="0"/>
              </a:rPr>
              <a:t>[2].</a:t>
            </a:r>
            <a:r>
              <a:rPr lang="en-US" sz="2000" dirty="0" err="1">
                <a:effectLst/>
                <a:latin typeface="Times New Roman" panose="02020603050405020304" pitchFamily="18" charset="0"/>
                <a:ea typeface="Times New Roman" panose="02020603050405020304" pitchFamily="18" charset="0"/>
              </a:rPr>
              <a:t>Deekshita</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P.,and</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Dr.Pavithra</a:t>
            </a:r>
            <a:r>
              <a:rPr lang="en-US" sz="2000" dirty="0">
                <a:effectLst/>
                <a:latin typeface="Times New Roman" panose="02020603050405020304" pitchFamily="18" charset="0"/>
                <a:ea typeface="Times New Roman" panose="02020603050405020304" pitchFamily="18" charset="0"/>
              </a:rPr>
              <a:t> G., “AI/ML/DL Algorithms and Applications in VLSI Design Technology P</a:t>
            </a:r>
            <a:r>
              <a:rPr lang="en-US" sz="1800" dirty="0">
                <a:effectLst/>
                <a:latin typeface="Times New Roman" panose="02020603050405020304" pitchFamily="18" charset="0"/>
                <a:ea typeface="Times New Roman" panose="02020603050405020304" pitchFamily="18" charset="0"/>
              </a:rPr>
              <a:t>rocess Flow – A Brief Review,” International Journal of Engineering Technology and Management </a:t>
            </a:r>
            <a:r>
              <a:rPr lang="en-US" sz="1800" dirty="0" err="1">
                <a:effectLst/>
                <a:latin typeface="Times New Roman" panose="02020603050405020304" pitchFamily="18" charset="0"/>
                <a:ea typeface="Times New Roman" panose="02020603050405020304" pitchFamily="18" charset="0"/>
              </a:rPr>
              <a:t>Sciences,Issue</a:t>
            </a:r>
            <a:r>
              <a:rPr lang="en-US" sz="1800" dirty="0">
                <a:effectLst/>
                <a:latin typeface="Times New Roman" panose="02020603050405020304" pitchFamily="18" charset="0"/>
                <a:ea typeface="Times New Roman" panose="02020603050405020304" pitchFamily="18" charset="0"/>
              </a:rPr>
              <a:t>: 6 Volume No.6 October - November – 2022.</a:t>
            </a:r>
            <a:endParaRPr lang="en-IN" sz="1800" dirty="0">
              <a:effectLst/>
              <a:latin typeface="Times New Roman" panose="02020603050405020304" pitchFamily="18" charset="0"/>
              <a:ea typeface="Times New Roman" panose="02020603050405020304" pitchFamily="18" charset="0"/>
            </a:endParaRPr>
          </a:p>
          <a:p>
            <a:pPr algn="just">
              <a:lnSpc>
                <a:spcPct val="150000"/>
              </a:lnSpc>
            </a:pPr>
            <a:r>
              <a:rPr lang="en-US" sz="1800" dirty="0">
                <a:effectLst/>
                <a:latin typeface="Times New Roman" panose="02020603050405020304" pitchFamily="18" charset="0"/>
                <a:ea typeface="Times New Roman" panose="02020603050405020304" pitchFamily="18" charset="0"/>
              </a:rPr>
              <a:t>[3]. Deepthi </a:t>
            </a:r>
            <a:r>
              <a:rPr lang="en-US" sz="1800" dirty="0" err="1">
                <a:effectLst/>
                <a:latin typeface="Times New Roman" panose="02020603050405020304" pitchFamily="18" charset="0"/>
                <a:ea typeface="Times New Roman" panose="02020603050405020304" pitchFamily="18" charset="0"/>
              </a:rPr>
              <a:t>Amuru</a:t>
            </a:r>
            <a:r>
              <a:rPr lang="en-US" sz="1800" dirty="0">
                <a:effectLst/>
                <a:latin typeface="Times New Roman" panose="02020603050405020304" pitchFamily="18" charset="0"/>
                <a:ea typeface="Times New Roman" panose="02020603050405020304" pitchFamily="18" charset="0"/>
              </a:rPr>
              <a:t>, Harsha V. </a:t>
            </a:r>
            <a:r>
              <a:rPr lang="en-US" sz="1800" dirty="0" err="1">
                <a:effectLst/>
                <a:latin typeface="Times New Roman" panose="02020603050405020304" pitchFamily="18" charset="0"/>
                <a:ea typeface="Times New Roman" panose="02020603050405020304" pitchFamily="18" charset="0"/>
              </a:rPr>
              <a:t>Vudumula</a:t>
            </a:r>
            <a:r>
              <a:rPr lang="en-US" sz="1800" dirty="0">
                <a:effectLst/>
                <a:latin typeface="Times New Roman" panose="02020603050405020304" pitchFamily="18" charset="0"/>
                <a:ea typeface="Times New Roman" panose="02020603050405020304" pitchFamily="18" charset="0"/>
              </a:rPr>
              <a:t>, Amir </a:t>
            </a:r>
            <a:r>
              <a:rPr lang="en-US" sz="1800" dirty="0" err="1">
                <a:effectLst/>
                <a:latin typeface="Times New Roman" panose="02020603050405020304" pitchFamily="18" charset="0"/>
                <a:ea typeface="Times New Roman" panose="02020603050405020304" pitchFamily="18" charset="0"/>
              </a:rPr>
              <a:t>Ahmadv</a:t>
            </a:r>
            <a:r>
              <a:rPr lang="en-US" sz="1800" dirty="0">
                <a:effectLst/>
                <a:latin typeface="Times New Roman" panose="02020603050405020304" pitchFamily="18" charset="0"/>
                <a:ea typeface="Times New Roman" panose="02020603050405020304" pitchFamily="18" charset="0"/>
              </a:rPr>
              <a:t> “AI/ML Algorithms and Applications in VLSI Design and Technology” International Institute of Information Technology, Hyderabad – 2022.</a:t>
            </a:r>
            <a:endParaRPr lang="en-IN" sz="1800" dirty="0">
              <a:effectLst/>
              <a:latin typeface="Times New Roman" panose="02020603050405020304" pitchFamily="18" charset="0"/>
              <a:ea typeface="Times New Roman" panose="02020603050405020304" pitchFamily="18" charset="0"/>
            </a:endParaRPr>
          </a:p>
          <a:p>
            <a:pPr algn="just">
              <a:lnSpc>
                <a:spcPct val="150000"/>
              </a:lnSpc>
            </a:pPr>
            <a:r>
              <a:rPr lang="en-US" sz="1800" dirty="0">
                <a:effectLst/>
                <a:latin typeface="Times New Roman" panose="02020603050405020304" pitchFamily="18" charset="0"/>
                <a:ea typeface="Times New Roman" panose="02020603050405020304" pitchFamily="18" charset="0"/>
              </a:rPr>
              <a:t>[4]. M. Wolf, and J. Henkel, “</a:t>
            </a:r>
            <a:r>
              <a:rPr lang="en-US" sz="1800" dirty="0" err="1">
                <a:effectLst/>
                <a:latin typeface="Times New Roman" panose="02020603050405020304" pitchFamily="18" charset="0"/>
                <a:ea typeface="Times New Roman" panose="02020603050405020304" pitchFamily="18" charset="0"/>
              </a:rPr>
              <a:t>Mlcad</a:t>
            </a:r>
            <a:r>
              <a:rPr lang="en-US" sz="1800" dirty="0">
                <a:effectLst/>
                <a:latin typeface="Times New Roman" panose="02020603050405020304" pitchFamily="18" charset="0"/>
                <a:ea typeface="Times New Roman" panose="02020603050405020304" pitchFamily="18" charset="0"/>
              </a:rPr>
              <a:t>: A survey of research in machine learning for cad keynote paper,” IEEE Transactions on Computer-Aided Design of Integrated Circuits and Systems, pp. 1–1, 2021in 2021 [5]. M.-Y. </a:t>
            </a:r>
            <a:r>
              <a:rPr lang="en-US" sz="1800" dirty="0" err="1">
                <a:effectLst/>
                <a:latin typeface="Times New Roman" panose="02020603050405020304" pitchFamily="18" charset="0"/>
                <a:ea typeface="Times New Roman" panose="02020603050405020304" pitchFamily="18" charset="0"/>
              </a:rPr>
              <a:t>Su</a:t>
            </a:r>
            <a:r>
              <a:rPr lang="en-US" sz="1800" dirty="0">
                <a:effectLst/>
                <a:latin typeface="Times New Roman" panose="02020603050405020304" pitchFamily="18" charset="0"/>
                <a:ea typeface="Times New Roman" panose="02020603050405020304" pitchFamily="18" charset="0"/>
              </a:rPr>
              <a:t>, W.-C. Lin, Y.-T. </a:t>
            </a:r>
            <a:r>
              <a:rPr lang="en-US" sz="1800" dirty="0" err="1">
                <a:effectLst/>
                <a:latin typeface="Times New Roman" panose="02020603050405020304" pitchFamily="18" charset="0"/>
                <a:ea typeface="Times New Roman" panose="02020603050405020304" pitchFamily="18" charset="0"/>
              </a:rPr>
              <a:t>Kuo</a:t>
            </a:r>
            <a:r>
              <a:rPr lang="en-US" sz="1800" dirty="0">
                <a:effectLst/>
                <a:latin typeface="Times New Roman" panose="02020603050405020304" pitchFamily="18" charset="0"/>
                <a:ea typeface="Times New Roman" panose="02020603050405020304" pitchFamily="18" charset="0"/>
              </a:rPr>
              <a:t>, C.-M. Li, E. J.-W. Fang, “Chip performance prediction using machine learning techniques,” International Symposium on VLSI Design, Automation, 2021.</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149989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1,000+ Blue Powerpoint Background Stock Illustrations ...">
            <a:extLst>
              <a:ext uri="{FF2B5EF4-FFF2-40B4-BE49-F238E27FC236}">
                <a16:creationId xmlns:a16="http://schemas.microsoft.com/office/drawing/2014/main" id="{7B4AE6B4-D3D4-A77E-4FAA-A85DA9FFA2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7BF48BE-1B1E-4189-30A9-B2FE180488E9}"/>
              </a:ext>
            </a:extLst>
          </p:cNvPr>
          <p:cNvSpPr txBox="1"/>
          <p:nvPr/>
        </p:nvSpPr>
        <p:spPr>
          <a:xfrm>
            <a:off x="384313" y="2968487"/>
            <a:ext cx="11569147" cy="1015663"/>
          </a:xfrm>
          <a:prstGeom prst="rect">
            <a:avLst/>
          </a:prstGeom>
          <a:noFill/>
          <a:effectLst>
            <a:reflection blurRad="6350" stA="50000" endA="300" endPos="55000" dir="5400000" sy="-100000" algn="bl" rotWithShape="0"/>
          </a:effectLst>
          <a:scene3d>
            <a:camera prst="orthographicFront"/>
            <a:lightRig rig="threePt" dir="t"/>
          </a:scene3d>
          <a:sp3d>
            <a:bevelT prst="relaxedInset"/>
          </a:sp3d>
        </p:spPr>
        <p:txBody>
          <a:bodyPr wrap="square" rtlCol="0">
            <a:spAutoFit/>
          </a:bodyPr>
          <a:lstStyle/>
          <a:p>
            <a:pPr algn="ctr"/>
            <a:r>
              <a:rPr lang="en-IN" sz="6000" b="1" dirty="0">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4789938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TotalTime>
  <Words>2382</Words>
  <Application>Microsoft Office PowerPoint</Application>
  <PresentationFormat>Widescreen</PresentationFormat>
  <Paragraphs>63</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Calibri Light</vt:lpstr>
      <vt:lpstr>Courier New</vt:lpstr>
      <vt:lpstr>Times New Roman</vt:lpstr>
      <vt:lpstr>Wingdings</vt:lpstr>
      <vt:lpstr>Office Theme</vt:lpstr>
      <vt:lpstr>AI &amp; ML ALGORITHMS TO IMPROVE THE PROCESS OF  VLSI DESIGNING &amp; TECHNOLOGY – A BRIEF REVIEW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AI &amp; ML ALGORITHMS TO IMPROVE THE PROCESS OF  VLSI DESIGNING &amp; TECHNOLOGY – A BRIEF REVIEW</dc:title>
  <dc:creator>intel</dc:creator>
  <cp:lastModifiedBy>intel</cp:lastModifiedBy>
  <cp:revision>9</cp:revision>
  <dcterms:created xsi:type="dcterms:W3CDTF">2025-01-17T07:47:59Z</dcterms:created>
  <dcterms:modified xsi:type="dcterms:W3CDTF">2025-01-17T08:09:06Z</dcterms:modified>
</cp:coreProperties>
</file>